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83" r:id="rId6"/>
    <p:sldId id="278" r:id="rId7"/>
    <p:sldId id="277" r:id="rId8"/>
    <p:sldId id="287" r:id="rId9"/>
    <p:sldId id="285" r:id="rId10"/>
    <p:sldId id="282" r:id="rId11"/>
    <p:sldId id="286" r:id="rId12"/>
    <p:sldId id="260" r:id="rId13"/>
    <p:sldId id="279" r:id="rId14"/>
    <p:sldId id="280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 autoAdjust="0"/>
    <p:restoredTop sz="90366" autoAdjust="0"/>
  </p:normalViewPr>
  <p:slideViewPr>
    <p:cSldViewPr>
      <p:cViewPr>
        <p:scale>
          <a:sx n="90" d="100"/>
          <a:sy n="90" d="100"/>
        </p:scale>
        <p:origin x="-1312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17934-ACEE-43C2-9702-51E063C67088}" type="datetimeFigureOut">
              <a:rPr lang="hu-HU" smtClean="0"/>
              <a:pPr/>
              <a:t>11/6/11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028E5-8D10-427A-B1AA-A0C4FB41F76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I would like to start</a:t>
            </a:r>
            <a:r>
              <a:rPr lang="en-US" baseline="0" noProof="0" dirty="0" smtClean="0"/>
              <a:t> my presentation </a:t>
            </a:r>
            <a:r>
              <a:rPr lang="hu-HU" baseline="0" noProof="0" dirty="0" err="1" smtClean="0"/>
              <a:t>with</a:t>
            </a:r>
            <a:r>
              <a:rPr lang="hu-HU" baseline="0" noProof="0" dirty="0" smtClean="0"/>
              <a:t> a </a:t>
            </a:r>
            <a:r>
              <a:rPr lang="hu-HU" baseline="0" noProof="0" dirty="0" err="1" smtClean="0"/>
              <a:t>disclaimer</a:t>
            </a:r>
            <a:r>
              <a:rPr lang="hu-HU" baseline="0" noProof="0" dirty="0" smtClean="0"/>
              <a:t>. </a:t>
            </a:r>
            <a:r>
              <a:rPr lang="hu-HU" baseline="0" noProof="0" dirty="0" err="1" smtClean="0"/>
              <a:t>Many</a:t>
            </a:r>
            <a:r>
              <a:rPr lang="hu-HU" baseline="0" noProof="0" dirty="0" smtClean="0"/>
              <a:t> of </a:t>
            </a:r>
            <a:r>
              <a:rPr lang="hu-HU" baseline="0" noProof="0" dirty="0" err="1" smtClean="0"/>
              <a:t>you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attended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first</a:t>
            </a:r>
            <a:r>
              <a:rPr lang="hu-HU" baseline="0" noProof="0" dirty="0" smtClean="0"/>
              <a:t> IADI Research </a:t>
            </a:r>
            <a:r>
              <a:rPr lang="hu-HU" baseline="0" noProof="0" dirty="0" err="1" smtClean="0"/>
              <a:t>Conference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in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June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this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year</a:t>
            </a:r>
            <a:r>
              <a:rPr lang="hu-HU" baseline="0" noProof="0" dirty="0" smtClean="0"/>
              <a:t>. </a:t>
            </a:r>
            <a:r>
              <a:rPr lang="hu-HU" baseline="0" noProof="0" dirty="0" err="1" smtClean="0"/>
              <a:t>You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may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recall</a:t>
            </a:r>
            <a:r>
              <a:rPr lang="hu-HU" baseline="0" noProof="0" dirty="0" smtClean="0"/>
              <a:t>, </a:t>
            </a:r>
            <a:r>
              <a:rPr lang="hu-HU" baseline="0" noProof="0" dirty="0" err="1" smtClean="0"/>
              <a:t>that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my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highly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esteemed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colleague</a:t>
            </a:r>
            <a:r>
              <a:rPr lang="hu-HU" baseline="0" noProof="0" dirty="0" smtClean="0"/>
              <a:t> David </a:t>
            </a:r>
            <a:r>
              <a:rPr lang="hu-HU" baseline="0" noProof="0" dirty="0" err="1" smtClean="0"/>
              <a:t>Hoelscher’s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wrote</a:t>
            </a:r>
            <a:r>
              <a:rPr lang="hu-HU" baseline="0" noProof="0" dirty="0" smtClean="0"/>
              <a:t> an </a:t>
            </a:r>
            <a:r>
              <a:rPr lang="hu-HU" baseline="0" noProof="0" dirty="0" err="1" smtClean="0"/>
              <a:t>excellent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paper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which</a:t>
            </a:r>
            <a:r>
              <a:rPr lang="hu-HU" baseline="0" noProof="0" dirty="0" smtClean="0"/>
              <a:t> he </a:t>
            </a:r>
            <a:r>
              <a:rPr lang="hu-HU" baseline="0" noProof="0" dirty="0" err="1" smtClean="0"/>
              <a:t>also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presented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there</a:t>
            </a:r>
            <a:r>
              <a:rPr lang="hu-HU" baseline="0" noProof="0" dirty="0" smtClean="0"/>
              <a:t>. He </a:t>
            </a:r>
            <a:r>
              <a:rPr lang="hu-HU" baseline="0" noProof="0" dirty="0" err="1" smtClean="0"/>
              <a:t>was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dealing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with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same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issue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in</a:t>
            </a:r>
            <a:r>
              <a:rPr lang="hu-HU" baseline="0" noProof="0" dirty="0" smtClean="0"/>
              <a:t> a </a:t>
            </a:r>
            <a:r>
              <a:rPr lang="hu-HU" baseline="0" noProof="0" dirty="0" err="1" smtClean="0"/>
              <a:t>macro-perspective</a:t>
            </a:r>
            <a:r>
              <a:rPr lang="hu-HU" baseline="0" noProof="0" dirty="0" smtClean="0"/>
              <a:t>, </a:t>
            </a:r>
            <a:r>
              <a:rPr lang="hu-HU" baseline="0" noProof="0" dirty="0" err="1" smtClean="0"/>
              <a:t>highlighting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what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went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wrong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before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crisis</a:t>
            </a:r>
            <a:r>
              <a:rPr lang="hu-HU" baseline="0" noProof="0" dirty="0" smtClean="0"/>
              <a:t>, </a:t>
            </a:r>
            <a:r>
              <a:rPr lang="hu-HU" baseline="0" noProof="0" dirty="0" err="1" smtClean="0"/>
              <a:t>what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did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authorities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do</a:t>
            </a:r>
            <a:r>
              <a:rPr lang="hu-HU" baseline="0" noProof="0" dirty="0" smtClean="0"/>
              <a:t> and </a:t>
            </a:r>
            <a:r>
              <a:rPr lang="hu-HU" baseline="0" noProof="0" dirty="0" err="1" smtClean="0"/>
              <a:t>how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does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safety</a:t>
            </a:r>
            <a:r>
              <a:rPr lang="hu-HU" baseline="0" noProof="0" dirty="0" smtClean="0"/>
              <a:t> net, </a:t>
            </a:r>
            <a:r>
              <a:rPr lang="hu-HU" baseline="0" noProof="0" dirty="0" err="1" smtClean="0"/>
              <a:t>including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deposist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insurance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systems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frameworks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looks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like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today</a:t>
            </a:r>
            <a:r>
              <a:rPr lang="hu-HU" baseline="0" noProof="0" dirty="0" smtClean="0"/>
              <a:t>. I </a:t>
            </a:r>
            <a:r>
              <a:rPr lang="hu-HU" baseline="0" noProof="0" dirty="0" err="1" smtClean="0"/>
              <a:t>hope</a:t>
            </a:r>
            <a:r>
              <a:rPr lang="hu-HU" baseline="0" noProof="0" dirty="0" smtClean="0"/>
              <a:t> he </a:t>
            </a:r>
            <a:r>
              <a:rPr lang="hu-HU" baseline="0" noProof="0" dirty="0" err="1" smtClean="0"/>
              <a:t>will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forgive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me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that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I’ve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borowed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some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slides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from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his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presentation</a:t>
            </a:r>
            <a:r>
              <a:rPr lang="hu-HU" baseline="0" noProof="0" dirty="0" smtClean="0"/>
              <a:t>.  The </a:t>
            </a:r>
            <a:r>
              <a:rPr lang="hu-HU" baseline="0" noProof="0" dirty="0" err="1" smtClean="0"/>
              <a:t>other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source</a:t>
            </a:r>
            <a:r>
              <a:rPr lang="hu-HU" baseline="0" noProof="0" dirty="0" smtClean="0"/>
              <a:t> of </a:t>
            </a:r>
            <a:r>
              <a:rPr lang="hu-HU" baseline="0" noProof="0" dirty="0" err="1" smtClean="0"/>
              <a:t>my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presentation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was</a:t>
            </a:r>
            <a:r>
              <a:rPr lang="hu-HU" baseline="0" noProof="0" dirty="0" smtClean="0"/>
              <a:t> </a:t>
            </a:r>
            <a:r>
              <a:rPr lang="hu-HU" baseline="0" noProof="0" dirty="0" err="1" smtClean="0"/>
              <a:t>the</a:t>
            </a:r>
            <a:r>
              <a:rPr lang="hu-HU" baseline="0" noProof="0" dirty="0" smtClean="0"/>
              <a:t> IADI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Discussion Paper on Cross Border Deposit Insurance Issues Raised by the Global Financial Crisis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includes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guidance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points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jurisdictions</a:t>
            </a:r>
            <a:r>
              <a:rPr lang="hu-H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noProof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028E5-8D10-427A-B1AA-A0C4FB41F765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028E5-8D10-427A-B1AA-A0C4FB41F765}" type="slidenum">
              <a:rPr lang="hu-HU" smtClean="0"/>
              <a:pPr/>
              <a:t>8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26E8C-0225-4EBB-9ED1-3D82AC0650C8}" type="datetimeFigureOut">
              <a:rPr lang="en-US" smtClean="0"/>
              <a:pPr/>
              <a:t>11/6/11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6C02D-BD33-4AF0-A0A5-D25BD9944CC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5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928826"/>
          </a:xfrm>
        </p:spPr>
        <p:txBody>
          <a:bodyPr>
            <a:normAutofit fontScale="90000"/>
          </a:bodyPr>
          <a:lstStyle/>
          <a:p>
            <a:r>
              <a:rPr lang="hu-HU" b="1" dirty="0" err="1" smtClean="0"/>
              <a:t>Deposit</a:t>
            </a:r>
            <a:r>
              <a:rPr lang="hu-HU" b="1" dirty="0" smtClean="0"/>
              <a:t> </a:t>
            </a:r>
            <a:r>
              <a:rPr lang="hu-HU" b="1" dirty="0" err="1" smtClean="0"/>
              <a:t>Insurers</a:t>
            </a:r>
            <a:r>
              <a:rPr lang="hu-HU" b="1" dirty="0" smtClean="0"/>
              <a:t>’ </a:t>
            </a:r>
            <a:r>
              <a:rPr lang="hu-HU" b="1" dirty="0" err="1" smtClean="0"/>
              <a:t>Response</a:t>
            </a:r>
            <a:r>
              <a:rPr lang="hu-HU" b="1" dirty="0" smtClean="0"/>
              <a:t> </a:t>
            </a:r>
            <a:r>
              <a:rPr lang="hu-HU" b="1" dirty="0" err="1" smtClean="0"/>
              <a:t>to</a:t>
            </a:r>
            <a:r>
              <a:rPr lang="hu-HU" b="1" dirty="0" smtClean="0"/>
              <a:t> Financial </a:t>
            </a:r>
            <a:r>
              <a:rPr lang="hu-HU" b="1" dirty="0" err="1" smtClean="0"/>
              <a:t>Crisis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hu-HU" dirty="0" err="1" smtClean="0"/>
              <a:t>Andras</a:t>
            </a:r>
            <a:r>
              <a:rPr lang="hu-HU" dirty="0" smtClean="0"/>
              <a:t> </a:t>
            </a:r>
            <a:r>
              <a:rPr lang="hu-HU" dirty="0" err="1" smtClean="0"/>
              <a:t>Fekete-Gyor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3429000"/>
            <a:ext cx="8215370" cy="1643074"/>
          </a:xfrm>
        </p:spPr>
        <p:txBody>
          <a:bodyPr>
            <a:normAutofit fontScale="85000" lnSpcReduction="20000"/>
          </a:bodyPr>
          <a:lstStyle/>
          <a:p>
            <a:r>
              <a:rPr lang="en-IN" b="1" dirty="0"/>
              <a:t>Role of Deposit Insurance in Bank Resolution Framework </a:t>
            </a:r>
            <a:r>
              <a:rPr lang="en-IN" b="1" dirty="0" smtClean="0"/>
              <a:t>– Lessons </a:t>
            </a:r>
            <a:r>
              <a:rPr lang="en-IN" b="1" dirty="0"/>
              <a:t>from the Financial Crisis</a:t>
            </a:r>
            <a:endParaRPr lang="en-IN" dirty="0"/>
          </a:p>
          <a:p>
            <a:r>
              <a:rPr lang="en-IN" b="1" dirty="0"/>
              <a:t>November 13-16, 2011 </a:t>
            </a:r>
          </a:p>
          <a:p>
            <a:r>
              <a:rPr lang="en-IN" b="1" dirty="0" smtClean="0"/>
              <a:t>JODHPUR</a:t>
            </a:r>
            <a:r>
              <a:rPr lang="en-IN" b="1" dirty="0"/>
              <a:t>, INDIA</a:t>
            </a:r>
            <a:endParaRPr lang="en-IN" dirty="0"/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5214950"/>
            <a:ext cx="1109802" cy="1458954"/>
          </a:xfrm>
          <a:prstGeom prst="rect">
            <a:avLst/>
          </a:prstGeom>
        </p:spPr>
      </p:pic>
      <p:pic>
        <p:nvPicPr>
          <p:cNvPr id="1027" name="Picture 3" descr="IADI_4_l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0"/>
            <a:ext cx="26511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581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28604"/>
            <a:ext cx="592935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642942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Emergency Deposit Insurance Measures by Continent</a:t>
            </a:r>
            <a:endParaRPr lang="hu-HU" sz="24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857231"/>
            <a:ext cx="6715172" cy="535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71472" y="6212850"/>
            <a:ext cx="80724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Verdana" pitchFamily="34" charset="0"/>
              </a:rPr>
              <a:t>Sources: "Update on Unwinding Temporary Deposit Insurance Arrangements," Report to the Financial Stability Board, Note by staffs of IADI and IMF, June 2010; </a:t>
            </a:r>
            <a:r>
              <a:rPr kumimoji="0" lang="hu-H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Verdana" pitchFamily="34" charset="0"/>
              </a:rPr>
              <a:t>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Verdana" pitchFamily="34" charset="0"/>
              </a:rPr>
              <a:t>The Bank Guarantee Fund (Poland), April 2009; and press releases from media and agency websites.</a:t>
            </a:r>
            <a:endParaRPr kumimoji="0" lang="hu-H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Verdana" pitchFamily="34" charset="0"/>
              </a:rPr>
              <a:t>Countries in bold reflect full guarantee measures.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u-HU" b="1" dirty="0" smtClean="0"/>
              <a:t>The </a:t>
            </a:r>
            <a:r>
              <a:rPr lang="hu-HU" b="1" dirty="0" err="1" smtClean="0"/>
              <a:t>new</a:t>
            </a:r>
            <a:r>
              <a:rPr lang="hu-HU" b="1" dirty="0" smtClean="0"/>
              <a:t> </a:t>
            </a:r>
            <a:r>
              <a:rPr lang="hu-HU" b="1" dirty="0" err="1" smtClean="0"/>
              <a:t>expanded</a:t>
            </a:r>
            <a:r>
              <a:rPr lang="hu-HU" b="1" dirty="0" smtClean="0"/>
              <a:t> </a:t>
            </a:r>
            <a:r>
              <a:rPr lang="hu-HU" b="1" dirty="0" err="1" smtClean="0"/>
              <a:t>role</a:t>
            </a:r>
            <a:r>
              <a:rPr lang="hu-HU" b="1" dirty="0" smtClean="0"/>
              <a:t> of DIS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Financial stability is a more complex issue</a:t>
            </a:r>
            <a:r>
              <a:rPr lang="hu-HU" dirty="0" smtClean="0"/>
              <a:t> </a:t>
            </a:r>
            <a:r>
              <a:rPr lang="hu-HU" dirty="0" err="1" smtClean="0"/>
              <a:t>than</a:t>
            </a:r>
            <a:r>
              <a:rPr lang="hu-HU" dirty="0" smtClean="0"/>
              <a:t> </a:t>
            </a:r>
            <a:r>
              <a:rPr lang="hu-HU" dirty="0" err="1" smtClean="0"/>
              <a:t>we</a:t>
            </a:r>
            <a:r>
              <a:rPr lang="hu-HU" dirty="0" smtClean="0"/>
              <a:t> </a:t>
            </a:r>
            <a:r>
              <a:rPr lang="hu-HU" dirty="0" err="1" smtClean="0"/>
              <a:t>thought</a:t>
            </a:r>
            <a:endParaRPr lang="en-US" dirty="0" smtClean="0"/>
          </a:p>
          <a:p>
            <a:r>
              <a:rPr lang="hu-HU" dirty="0" err="1" smtClean="0"/>
              <a:t>Safety-net</a:t>
            </a:r>
            <a:r>
              <a:rPr lang="hu-HU" dirty="0" smtClean="0"/>
              <a:t> </a:t>
            </a:r>
            <a:r>
              <a:rPr lang="hu-HU" dirty="0" err="1" smtClean="0"/>
              <a:t>should</a:t>
            </a:r>
            <a:r>
              <a:rPr lang="hu-HU" dirty="0" smtClean="0"/>
              <a:t> be </a:t>
            </a:r>
            <a:r>
              <a:rPr lang="hu-HU" dirty="0" err="1" smtClean="0"/>
              <a:t>redesigned</a:t>
            </a:r>
            <a:r>
              <a:rPr lang="hu-HU" dirty="0" smtClean="0"/>
              <a:t> </a:t>
            </a:r>
            <a:r>
              <a:rPr lang="hu-HU" dirty="0" smtClean="0">
                <a:latin typeface="Calibri"/>
              </a:rPr>
              <a:t>→ g</a:t>
            </a:r>
            <a:r>
              <a:rPr lang="en-US" dirty="0" err="1" smtClean="0"/>
              <a:t>lobal</a:t>
            </a:r>
            <a:r>
              <a:rPr lang="en-US" dirty="0" smtClean="0"/>
              <a:t> review of the role of DIS is underway (FSB, EU)</a:t>
            </a:r>
            <a:endParaRPr lang="hu-HU" dirty="0" smtClean="0"/>
          </a:p>
          <a:p>
            <a:r>
              <a:rPr lang="en-US" dirty="0" smtClean="0"/>
              <a:t>Distortions (moral hazard) are NOT arising from existence of DIS (only)</a:t>
            </a:r>
            <a:r>
              <a:rPr lang="hu-HU" dirty="0" smtClean="0"/>
              <a:t> </a:t>
            </a:r>
            <a:r>
              <a:rPr lang="hu-HU" dirty="0" smtClean="0">
                <a:latin typeface="Calibri"/>
              </a:rPr>
              <a:t>→ </a:t>
            </a:r>
            <a:r>
              <a:rPr lang="hu-HU" dirty="0" err="1" smtClean="0">
                <a:latin typeface="Calibri"/>
              </a:rPr>
              <a:t>to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mitigate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them</a:t>
            </a:r>
            <a:r>
              <a:rPr lang="hu-HU" dirty="0" smtClean="0">
                <a:latin typeface="Calibri"/>
              </a:rPr>
              <a:t>, </a:t>
            </a:r>
            <a:r>
              <a:rPr lang="hu-HU" dirty="0" err="1" smtClean="0">
                <a:latin typeface="Calibri"/>
              </a:rPr>
              <a:t>new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techniques</a:t>
            </a:r>
            <a:r>
              <a:rPr lang="hu-HU" dirty="0" smtClean="0">
                <a:latin typeface="Calibri"/>
              </a:rPr>
              <a:t> (</a:t>
            </a:r>
            <a:r>
              <a:rPr lang="hu-HU" dirty="0" err="1" smtClean="0">
                <a:latin typeface="Calibri"/>
              </a:rPr>
              <a:t>supervisiory</a:t>
            </a:r>
            <a:r>
              <a:rPr lang="hu-HU" dirty="0" smtClean="0">
                <a:latin typeface="Calibri"/>
              </a:rPr>
              <a:t> and </a:t>
            </a:r>
            <a:r>
              <a:rPr lang="hu-HU" dirty="0" err="1" smtClean="0">
                <a:latin typeface="Calibri"/>
              </a:rPr>
              <a:t>deposit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insurance</a:t>
            </a:r>
            <a:r>
              <a:rPr lang="hu-HU" dirty="0" smtClean="0">
                <a:latin typeface="Calibri"/>
              </a:rPr>
              <a:t>) </a:t>
            </a:r>
            <a:r>
              <a:rPr lang="hu-HU" dirty="0" err="1" smtClean="0">
                <a:latin typeface="Calibri"/>
              </a:rPr>
              <a:t>are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needed</a:t>
            </a:r>
            <a:r>
              <a:rPr lang="hu-HU" dirty="0" smtClean="0">
                <a:latin typeface="Calibri"/>
              </a:rPr>
              <a:t>. </a:t>
            </a:r>
          </a:p>
          <a:p>
            <a:r>
              <a:rPr lang="hu-HU" dirty="0" err="1" smtClean="0">
                <a:latin typeface="Calibri"/>
              </a:rPr>
              <a:t>Risk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consideration</a:t>
            </a:r>
            <a:r>
              <a:rPr lang="hu-HU" dirty="0" smtClean="0">
                <a:latin typeface="Calibri"/>
              </a:rPr>
              <a:t> and management </a:t>
            </a:r>
            <a:r>
              <a:rPr lang="hu-HU" dirty="0" err="1" smtClean="0">
                <a:latin typeface="Calibri"/>
              </a:rPr>
              <a:t>at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all</a:t>
            </a:r>
            <a:r>
              <a:rPr lang="hu-HU" dirty="0" smtClean="0">
                <a:latin typeface="Calibri"/>
              </a:rPr>
              <a:t> </a:t>
            </a:r>
            <a:r>
              <a:rPr lang="hu-HU" dirty="0" err="1" smtClean="0">
                <a:latin typeface="Calibri"/>
              </a:rPr>
              <a:t>levels</a:t>
            </a:r>
            <a:r>
              <a:rPr lang="hu-HU" dirty="0" smtClean="0">
                <a:latin typeface="Calibri"/>
              </a:rPr>
              <a:t> of </a:t>
            </a:r>
            <a:r>
              <a:rPr lang="hu-HU" dirty="0" err="1" smtClean="0">
                <a:latin typeface="Calibri"/>
              </a:rPr>
              <a:t>operation</a:t>
            </a:r>
            <a:r>
              <a:rPr lang="hu-HU" dirty="0" smtClean="0">
                <a:latin typeface="Calibri"/>
              </a:rPr>
              <a:t> (</a:t>
            </a:r>
            <a:r>
              <a:rPr lang="hu-HU" dirty="0" err="1" smtClean="0">
                <a:latin typeface="Calibri"/>
              </a:rPr>
              <a:t>funding</a:t>
            </a:r>
            <a:r>
              <a:rPr lang="hu-HU" dirty="0" smtClean="0">
                <a:latin typeface="Calibri"/>
              </a:rPr>
              <a:t> and </a:t>
            </a:r>
            <a:r>
              <a:rPr lang="hu-HU" dirty="0" err="1" smtClean="0">
                <a:latin typeface="Calibri"/>
              </a:rPr>
              <a:t>investment</a:t>
            </a:r>
            <a:r>
              <a:rPr lang="hu-HU" dirty="0" smtClean="0">
                <a:latin typeface="Calibri"/>
              </a:rPr>
              <a:t>) </a:t>
            </a:r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u-HU" b="1" dirty="0" err="1" smtClean="0"/>
              <a:t>Limitations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How effectively jurisdictions can resolve the problem of TBTF issue </a:t>
            </a:r>
            <a:r>
              <a:rPr lang="en-US" dirty="0" smtClean="0">
                <a:latin typeface="Calibri"/>
              </a:rPr>
              <a:t>→</a:t>
            </a:r>
            <a:r>
              <a:rPr lang="en-US" dirty="0" smtClean="0"/>
              <a:t> supervisory oversight, resolution plans, living wills etc. </a:t>
            </a:r>
          </a:p>
          <a:p>
            <a:r>
              <a:rPr lang="en-US" dirty="0" smtClean="0"/>
              <a:t>Funding issues under distressed environment</a:t>
            </a:r>
          </a:p>
          <a:p>
            <a:r>
              <a:rPr lang="en-US" dirty="0" smtClean="0"/>
              <a:t>Access to vast information (from different sources)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time</a:t>
            </a:r>
            <a:r>
              <a:rPr lang="hu-HU" dirty="0" smtClean="0"/>
              <a:t> </a:t>
            </a:r>
            <a:r>
              <a:rPr lang="en-US" dirty="0" smtClean="0"/>
              <a:t>for overall risk assessment </a:t>
            </a:r>
          </a:p>
          <a:p>
            <a:r>
              <a:rPr lang="en-US" dirty="0" smtClean="0"/>
              <a:t>Public trust in a concerted and well coordinated crisis resolution</a:t>
            </a:r>
            <a:r>
              <a:rPr lang="hu-HU" dirty="0" smtClean="0"/>
              <a:t> </a:t>
            </a:r>
            <a:r>
              <a:rPr lang="hu-HU" dirty="0" err="1" smtClean="0"/>
              <a:t>or</a:t>
            </a:r>
            <a:r>
              <a:rPr lang="hu-HU" dirty="0" smtClean="0"/>
              <a:t> </a:t>
            </a:r>
          </a:p>
          <a:p>
            <a:pPr algn="ctr">
              <a:buNone/>
            </a:pPr>
            <a:r>
              <a:rPr lang="hu-HU" dirty="0" smtClean="0">
                <a:latin typeface="Calibri"/>
              </a:rPr>
              <a:t>↓</a:t>
            </a:r>
            <a:endParaRPr lang="hu-HU" dirty="0" smtClean="0"/>
          </a:p>
          <a:p>
            <a:pPr>
              <a:buNone/>
            </a:pPr>
            <a:r>
              <a:rPr lang="hu-HU" b="1" i="1" dirty="0" err="1" smtClean="0"/>
              <a:t>Blanket</a:t>
            </a:r>
            <a:r>
              <a:rPr lang="hu-HU" b="1" i="1" dirty="0" smtClean="0"/>
              <a:t> </a:t>
            </a:r>
            <a:r>
              <a:rPr lang="hu-HU" b="1" i="1" dirty="0" err="1" smtClean="0"/>
              <a:t>Guarantee</a:t>
            </a:r>
            <a:r>
              <a:rPr lang="hu-HU" b="1" i="1" dirty="0" smtClean="0"/>
              <a:t> </a:t>
            </a:r>
            <a:r>
              <a:rPr lang="hu-HU" b="1" i="1" dirty="0" err="1" smtClean="0"/>
              <a:t>will</a:t>
            </a:r>
            <a:r>
              <a:rPr lang="hu-HU" b="1" i="1" dirty="0" smtClean="0"/>
              <a:t> </a:t>
            </a:r>
            <a:r>
              <a:rPr lang="hu-HU" b="1" i="1" dirty="0" err="1" smtClean="0"/>
              <a:t>remain</a:t>
            </a:r>
            <a:r>
              <a:rPr lang="hu-HU" b="1" i="1" dirty="0" smtClean="0"/>
              <a:t> THE </a:t>
            </a:r>
            <a:r>
              <a:rPr lang="hu-HU" b="1" i="1" dirty="0" err="1" smtClean="0"/>
              <a:t>alternative</a:t>
            </a:r>
            <a:r>
              <a:rPr lang="hu-HU" b="1" i="1" dirty="0" smtClean="0"/>
              <a:t> </a:t>
            </a:r>
            <a:r>
              <a:rPr lang="hu-HU" b="1" i="1" dirty="0" err="1" smtClean="0"/>
              <a:t>at</a:t>
            </a:r>
            <a:r>
              <a:rPr lang="hu-HU" b="1" i="1" dirty="0" smtClean="0"/>
              <a:t> </a:t>
            </a:r>
            <a:r>
              <a:rPr lang="hu-HU" b="1" i="1" dirty="0" err="1" smtClean="0"/>
              <a:t>hand</a:t>
            </a:r>
            <a:r>
              <a:rPr lang="hu-HU" b="1" i="1" dirty="0" smtClean="0"/>
              <a:t>?</a:t>
            </a:r>
            <a:endParaRPr lang="hu-HU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unconventional policy measures taken by governments during crisis do not seem to be sustainable </a:t>
            </a:r>
          </a:p>
          <a:p>
            <a:r>
              <a:rPr lang="en-US" dirty="0" smtClean="0"/>
              <a:t>Most weaknesses of DIS are stemming from supervisory chauvinism and regulatory short-</a:t>
            </a:r>
            <a:r>
              <a:rPr lang="en-US" dirty="0" err="1" smtClean="0"/>
              <a:t>sitedness</a:t>
            </a:r>
            <a:endParaRPr lang="en-US" dirty="0" smtClean="0"/>
          </a:p>
          <a:p>
            <a:r>
              <a:rPr lang="en-US" dirty="0" smtClean="0"/>
              <a:t>The new enhanced DIS measures are adequate and pointed at the right direction, BUT their implementation is slow</a:t>
            </a:r>
          </a:p>
          <a:p>
            <a:r>
              <a:rPr lang="en-US" dirty="0" smtClean="0"/>
              <a:t>Governments may create bigger moral hazard than DI </a:t>
            </a:r>
            <a:r>
              <a:rPr lang="en-US" dirty="0" smtClean="0">
                <a:latin typeface="Calibri"/>
              </a:rPr>
              <a:t>→ who will police them?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key to the elevated role of DI in financial stability is how effectively of TBTF is resolved </a:t>
            </a:r>
            <a:r>
              <a:rPr lang="en-US" dirty="0" smtClean="0">
                <a:latin typeface="Calibri"/>
              </a:rPr>
              <a:t>→ </a:t>
            </a:r>
            <a:r>
              <a:rPr lang="en-US" dirty="0" smtClean="0"/>
              <a:t>Blanket Guarantee should cease to be an </a:t>
            </a:r>
            <a:r>
              <a:rPr lang="en-US" dirty="0" err="1" smtClean="0"/>
              <a:t>automi</a:t>
            </a:r>
            <a:r>
              <a:rPr lang="hu-HU" dirty="0" smtClean="0"/>
              <a:t>z</a:t>
            </a:r>
            <a:r>
              <a:rPr lang="en-US" dirty="0" err="1" smtClean="0"/>
              <a:t>ed</a:t>
            </a:r>
            <a:r>
              <a:rPr lang="en-US" dirty="0" smtClean="0"/>
              <a:t> tool of stabilization  </a:t>
            </a:r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pPr algn="ctr">
              <a:buNone/>
            </a:pPr>
            <a:r>
              <a:rPr lang="hu-HU" sz="6600" b="1" dirty="0" err="1" smtClean="0"/>
              <a:t>Thank</a:t>
            </a:r>
            <a:r>
              <a:rPr lang="hu-HU" sz="6600" b="1" dirty="0" smtClean="0"/>
              <a:t> </a:t>
            </a:r>
            <a:r>
              <a:rPr lang="hu-HU" sz="6600" b="1" dirty="0" err="1" smtClean="0"/>
              <a:t>you</a:t>
            </a:r>
            <a:endParaRPr lang="en-IN" sz="6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4768865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Di</a:t>
            </a:r>
            <a:r>
              <a:rPr lang="hu-HU" sz="2600" dirty="0" smtClean="0"/>
              <a:t>f</a:t>
            </a:r>
            <a:r>
              <a:rPr lang="en-US" sz="2600" dirty="0" err="1" smtClean="0"/>
              <a:t>ferencies</a:t>
            </a:r>
            <a:r>
              <a:rPr lang="en-US" sz="2600" dirty="0" smtClean="0"/>
              <a:t> in policy mix </a:t>
            </a:r>
          </a:p>
          <a:p>
            <a:r>
              <a:rPr lang="en-US" sz="2600" dirty="0" smtClean="0"/>
              <a:t>Weaknesses of depositor protection </a:t>
            </a:r>
          </a:p>
          <a:p>
            <a:pPr>
              <a:buNone/>
            </a:pPr>
            <a:r>
              <a:rPr lang="en-US" sz="2600" dirty="0" smtClean="0"/>
              <a:t>		Jurisdictions that Enhanced Deposit Insurance 	Protection</a:t>
            </a:r>
          </a:p>
          <a:p>
            <a:r>
              <a:rPr lang="en-US" sz="2600" dirty="0" smtClean="0"/>
              <a:t>Measures towards enhanced depositor protection</a:t>
            </a:r>
          </a:p>
          <a:p>
            <a:pPr>
              <a:buNone/>
            </a:pPr>
            <a:r>
              <a:rPr lang="en-US" sz="2600" dirty="0" smtClean="0"/>
              <a:t>		Actions Taken to Increase Deposit Insurance 	Emergency Deposit Insurance Measures by Continent</a:t>
            </a:r>
          </a:p>
          <a:p>
            <a:r>
              <a:rPr lang="en-US" sz="2800" dirty="0" smtClean="0"/>
              <a:t>The new role of DIS expanded</a:t>
            </a:r>
          </a:p>
          <a:p>
            <a:r>
              <a:rPr lang="en-US" sz="2800" dirty="0" smtClean="0"/>
              <a:t>Limitations</a:t>
            </a:r>
          </a:p>
          <a:p>
            <a:r>
              <a:rPr lang="en-US" sz="2800" dirty="0" smtClean="0"/>
              <a:t>Conclusions</a:t>
            </a:r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hu-HU" b="1" dirty="0" smtClean="0"/>
          </a:p>
          <a:p>
            <a:pPr>
              <a:buNone/>
            </a:pPr>
            <a:endParaRPr lang="hu-HU" b="1" dirty="0" smtClean="0"/>
          </a:p>
          <a:p>
            <a:pPr>
              <a:buNone/>
            </a:pPr>
            <a:r>
              <a:rPr lang="en-US" b="1" dirty="0" smtClean="0"/>
              <a:t>Motto:</a:t>
            </a:r>
            <a:r>
              <a:rPr lang="hu-HU" b="1" dirty="0" smtClean="0"/>
              <a:t>	</a:t>
            </a:r>
            <a:r>
              <a:rPr lang="en-US" b="1" dirty="0" smtClean="0"/>
              <a:t>Deposit insurers are </a:t>
            </a:r>
            <a:r>
              <a:rPr lang="hu-HU" b="1" dirty="0" smtClean="0"/>
              <a:t>main </a:t>
            </a:r>
            <a:r>
              <a:rPr lang="en-US" b="1" dirty="0" smtClean="0"/>
              <a:t>benefiters </a:t>
            </a:r>
            <a:r>
              <a:rPr lang="hu-HU" b="1" dirty="0" smtClean="0"/>
              <a:t>		</a:t>
            </a:r>
            <a:r>
              <a:rPr lang="en-US" b="1" dirty="0" smtClean="0"/>
              <a:t>of financial crisis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 err="1" smtClean="0"/>
              <a:t>Differencies</a:t>
            </a:r>
            <a:r>
              <a:rPr lang="en-US" sz="3600" b="1" dirty="0" smtClean="0"/>
              <a:t> in policy mix </a:t>
            </a:r>
            <a:endParaRPr lang="en-US" sz="3600" b="1" dirty="0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In comparison with previous crisis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Provision of vast liquidity to the markets</a:t>
            </a:r>
          </a:p>
          <a:p>
            <a:r>
              <a:rPr lang="en-US" dirty="0" smtClean="0"/>
              <a:t>Direct asset purchases </a:t>
            </a:r>
          </a:p>
          <a:p>
            <a:r>
              <a:rPr lang="en-US" dirty="0" smtClean="0"/>
              <a:t>Public guarantees behind troubled non-banking assets</a:t>
            </a:r>
            <a:r>
              <a:rPr lang="hu-HU" dirty="0" smtClean="0"/>
              <a:t> and/</a:t>
            </a:r>
            <a:r>
              <a:rPr lang="en-US" dirty="0" smtClean="0"/>
              <a:t>or banks</a:t>
            </a:r>
          </a:p>
          <a:p>
            <a:r>
              <a:rPr lang="en-US" dirty="0" smtClean="0"/>
              <a:t>Quantitative </a:t>
            </a:r>
            <a:r>
              <a:rPr lang="en-US" dirty="0" err="1" smtClean="0"/>
              <a:t>Easings</a:t>
            </a:r>
            <a:endParaRPr lang="en-US" dirty="0" smtClean="0"/>
          </a:p>
          <a:p>
            <a:pPr algn="ctr">
              <a:buNone/>
            </a:pPr>
            <a:r>
              <a:rPr lang="en-US" b="1" i="1" dirty="0" smtClean="0"/>
              <a:t>Are these measures sustainable</a:t>
            </a:r>
            <a:r>
              <a:rPr lang="hu-HU" b="1" i="1" dirty="0" smtClean="0"/>
              <a:t> </a:t>
            </a:r>
            <a:r>
              <a:rPr lang="hu-HU" b="1" i="1" dirty="0" err="1" smtClean="0"/>
              <a:t>in</a:t>
            </a:r>
            <a:r>
              <a:rPr lang="hu-HU" b="1" i="1" dirty="0" smtClean="0"/>
              <a:t> </a:t>
            </a:r>
            <a:r>
              <a:rPr lang="hu-HU" b="1" i="1" dirty="0" err="1" smtClean="0"/>
              <a:t>terms</a:t>
            </a:r>
            <a:r>
              <a:rPr lang="hu-HU" b="1" i="1" dirty="0" smtClean="0"/>
              <a:t> of </a:t>
            </a:r>
            <a:r>
              <a:rPr lang="hu-HU" b="1" i="1" dirty="0" err="1" smtClean="0"/>
              <a:t>financial</a:t>
            </a:r>
            <a:r>
              <a:rPr lang="hu-HU" b="1" i="1" dirty="0" smtClean="0"/>
              <a:t> </a:t>
            </a:r>
            <a:r>
              <a:rPr lang="hu-HU" b="1" i="1" dirty="0" err="1" smtClean="0"/>
              <a:t>stability</a:t>
            </a:r>
            <a:r>
              <a:rPr lang="en-US" b="1" i="1" dirty="0" smtClean="0"/>
              <a:t>?</a:t>
            </a:r>
            <a:r>
              <a:rPr lang="en-US" dirty="0" smtClean="0"/>
              <a:t> </a:t>
            </a:r>
          </a:p>
          <a:p>
            <a:endParaRPr lang="hu-H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20222"/>
            <a:ext cx="5715039" cy="610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8229600" cy="571504"/>
          </a:xfrm>
        </p:spPr>
        <p:txBody>
          <a:bodyPr>
            <a:normAutofit fontScale="90000"/>
          </a:bodyPr>
          <a:lstStyle/>
          <a:p>
            <a:pPr algn="r"/>
            <a:r>
              <a:rPr lang="en-US" sz="3600" b="1" dirty="0" smtClean="0"/>
              <a:t>Weaknesses of depositor protection </a:t>
            </a:r>
            <a:endParaRPr lang="en-US" sz="36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No depositor protection at all </a:t>
            </a:r>
            <a:r>
              <a:rPr lang="en-US" dirty="0" smtClean="0"/>
              <a:t>→ DI proliferates rapidly in the aftermath of crisis</a:t>
            </a:r>
          </a:p>
          <a:p>
            <a:r>
              <a:rPr lang="en-US" i="1" dirty="0" smtClean="0"/>
              <a:t>Lack of convergence </a:t>
            </a:r>
            <a:r>
              <a:rPr lang="en-US" dirty="0" smtClean="0"/>
              <a:t>→ system design varies across the globe</a:t>
            </a:r>
            <a:endParaRPr lang="hu-HU" dirty="0" smtClean="0"/>
          </a:p>
          <a:p>
            <a:r>
              <a:rPr lang="hu-HU" i="1" dirty="0" err="1" smtClean="0"/>
              <a:t>Lack</a:t>
            </a:r>
            <a:r>
              <a:rPr lang="hu-HU" i="1" dirty="0" smtClean="0"/>
              <a:t> of </a:t>
            </a:r>
            <a:r>
              <a:rPr lang="hu-HU" i="1" dirty="0" err="1" smtClean="0"/>
              <a:t>harmonized</a:t>
            </a:r>
            <a:r>
              <a:rPr lang="hu-HU" i="1" dirty="0" smtClean="0"/>
              <a:t> </a:t>
            </a:r>
            <a:r>
              <a:rPr lang="hu-HU" i="1" dirty="0" err="1" smtClean="0"/>
              <a:t>cross-border</a:t>
            </a:r>
            <a:r>
              <a:rPr lang="hu-HU" i="1" dirty="0" smtClean="0"/>
              <a:t> </a:t>
            </a:r>
            <a:r>
              <a:rPr lang="hu-HU" i="1" dirty="0" err="1" smtClean="0"/>
              <a:t>action</a:t>
            </a:r>
            <a:r>
              <a:rPr lang="hu-HU" i="1" dirty="0" smtClean="0"/>
              <a:t> </a:t>
            </a:r>
            <a:r>
              <a:rPr lang="hu-HU" dirty="0" smtClean="0"/>
              <a:t>(</a:t>
            </a:r>
            <a:r>
              <a:rPr lang="hu-HU" dirty="0" err="1" smtClean="0"/>
              <a:t>Iceland</a:t>
            </a:r>
            <a:r>
              <a:rPr lang="hu-HU" dirty="0" smtClean="0"/>
              <a:t>)</a:t>
            </a:r>
            <a:endParaRPr lang="en-US" dirty="0" smtClean="0"/>
          </a:p>
          <a:p>
            <a:r>
              <a:rPr lang="en-US" i="1" dirty="0" smtClean="0"/>
              <a:t>Post-funded systems </a:t>
            </a:r>
            <a:r>
              <a:rPr lang="en-US" dirty="0" smtClean="0"/>
              <a:t>→ may not work under distress</a:t>
            </a:r>
          </a:p>
          <a:p>
            <a:r>
              <a:rPr lang="en-US" i="1" dirty="0" smtClean="0"/>
              <a:t>Large distortions in coverage levels </a:t>
            </a:r>
            <a:r>
              <a:rPr lang="en-US" dirty="0" smtClean="0"/>
              <a:t>→ deposit flight (cross-border issues)</a:t>
            </a:r>
          </a:p>
          <a:p>
            <a:r>
              <a:rPr lang="en-US" i="1" dirty="0" err="1" smtClean="0"/>
              <a:t>Disfunctional</a:t>
            </a:r>
            <a:r>
              <a:rPr lang="en-US" i="1" dirty="0" smtClean="0"/>
              <a:t> legal provisions </a:t>
            </a:r>
            <a:r>
              <a:rPr lang="en-US" dirty="0" smtClean="0"/>
              <a:t>(co-insurance, consolidated consumer protection, too complicated rules, long payout timeframe) → issue of confidence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US" sz="3600" b="1" dirty="0" smtClean="0"/>
              <a:t>Measures towards enhanced depositor protection</a:t>
            </a:r>
            <a:endParaRPr lang="en-US" sz="36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Relatively small number of failures with involvement of DIS (government support</a:t>
            </a:r>
            <a:r>
              <a:rPr lang="hu-HU" dirty="0" smtClean="0"/>
              <a:t> </a:t>
            </a:r>
            <a:r>
              <a:rPr lang="hu-HU" dirty="0" err="1" smtClean="0"/>
              <a:t>instead</a:t>
            </a:r>
            <a:r>
              <a:rPr lang="en-US" dirty="0" smtClean="0"/>
              <a:t>)</a:t>
            </a:r>
            <a:endParaRPr lang="hu-HU" dirty="0" smtClean="0"/>
          </a:p>
          <a:p>
            <a:r>
              <a:rPr lang="en-US" dirty="0" smtClean="0"/>
              <a:t>New rules (standards) are put in place and enforced → G20, FSB, BIS (CBRG), IADI, EU Commission → IMF (FSAP)</a:t>
            </a:r>
          </a:p>
          <a:p>
            <a:r>
              <a:rPr lang="en-US" dirty="0" smtClean="0"/>
              <a:t>Blanket guarantee (temporary)</a:t>
            </a:r>
          </a:p>
          <a:p>
            <a:r>
              <a:rPr lang="en-US" dirty="0" smtClean="0"/>
              <a:t>Higher coverage levels (final)</a:t>
            </a:r>
          </a:p>
          <a:p>
            <a:r>
              <a:rPr lang="en-US" dirty="0" smtClean="0"/>
              <a:t>Mandate enhancement </a:t>
            </a:r>
          </a:p>
          <a:p>
            <a:r>
              <a:rPr lang="en-US" dirty="0" smtClean="0"/>
              <a:t>Simplified rules → </a:t>
            </a:r>
            <a:r>
              <a:rPr lang="hu-HU" dirty="0" err="1" smtClean="0"/>
              <a:t>co-insurance</a:t>
            </a:r>
            <a:r>
              <a:rPr lang="hu-HU" dirty="0" smtClean="0"/>
              <a:t> and </a:t>
            </a:r>
            <a:r>
              <a:rPr lang="hu-HU" dirty="0" err="1" smtClean="0"/>
              <a:t>set-off</a:t>
            </a:r>
            <a:r>
              <a:rPr lang="hu-HU" dirty="0" smtClean="0"/>
              <a:t> </a:t>
            </a:r>
            <a:r>
              <a:rPr lang="hu-HU" dirty="0" err="1" smtClean="0"/>
              <a:t>abolished</a:t>
            </a:r>
            <a:r>
              <a:rPr lang="hu-HU" dirty="0" smtClean="0"/>
              <a:t>; </a:t>
            </a:r>
            <a:r>
              <a:rPr lang="en-US" dirty="0" smtClean="0"/>
              <a:t>fast payout</a:t>
            </a:r>
            <a:r>
              <a:rPr lang="hu-HU" dirty="0" smtClean="0"/>
              <a:t>;</a:t>
            </a:r>
            <a:r>
              <a:rPr lang="en-US" dirty="0" smtClean="0"/>
              <a:t> SCV files </a:t>
            </a:r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500990" cy="785818"/>
          </a:xfrm>
        </p:spPr>
        <p:txBody>
          <a:bodyPr>
            <a:noAutofit/>
          </a:bodyPr>
          <a:lstStyle/>
          <a:p>
            <a:pPr algn="r"/>
            <a:r>
              <a:rPr lang="en-US" sz="3200" b="1" dirty="0" smtClean="0"/>
              <a:t>Jurisdictions that Enhanced Deposit Insurance Protection</a:t>
            </a:r>
            <a:endParaRPr lang="en-IN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703" y="1714488"/>
            <a:ext cx="8921562" cy="39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2500330" cy="113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5875680"/>
            <a:ext cx="87868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Verdana" pitchFamily="34" charset="0"/>
              </a:rPr>
              <a:t>IADI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/>
                <a:cs typeface="Verdana" pitchFamily="34" charset="0"/>
              </a:rPr>
              <a:t>: Based on  "Update on Unwinding Temporary Deposit Insurance Arrangements," Report to the Financial Stability Board, Note by staffs of IADI and IMF, June 2010; and press releases from media and agency websites.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Actions Taken to Increase Deposit Insurance (Categorizations Based on Initial Actions Taken between September 20, 2008- March 30, 2009)</a:t>
            </a:r>
            <a:endParaRPr lang="hu-HU" sz="2000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714348" y="1500181"/>
          <a:ext cx="7643865" cy="4798643"/>
        </p:xfrm>
        <a:graphic>
          <a:graphicData uri="http://schemas.openxmlformats.org/drawingml/2006/table">
            <a:tbl>
              <a:tblPr/>
              <a:tblGrid>
                <a:gridCol w="2813124"/>
                <a:gridCol w="124199"/>
                <a:gridCol w="2813124"/>
                <a:gridCol w="1893418"/>
              </a:tblGrid>
              <a:tr h="371490">
                <a:tc rowSpan="2" gridSpan="2">
                  <a:txBody>
                    <a:bodyPr/>
                    <a:lstStyle/>
                    <a:p>
                      <a:pPr marL="260985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Verdana"/>
                          <a:ea typeface="Batang"/>
                          <a:cs typeface="Verdana"/>
                        </a:rPr>
                        <a:t>Full Depositor Guarantees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60985" algn="ctr">
                        <a:spcAft>
                          <a:spcPts val="0"/>
                        </a:spcAft>
                      </a:pP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marL="260985"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Verdana"/>
                          <a:ea typeface="Batang"/>
                          <a:cs typeface="Verdana"/>
                        </a:rPr>
                        <a:t>Deposit Insurance Coverage Increase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189607"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Verdana"/>
                          <a:ea typeface="Batang"/>
                          <a:cs typeface="Verdana"/>
                        </a:rPr>
                        <a:t>Permanent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Verdana"/>
                          <a:ea typeface="Batang"/>
                          <a:cs typeface="Verdana"/>
                        </a:rPr>
                        <a:t>Temporary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u="none" strike="noStrike" dirty="0">
                          <a:latin typeface="Calibri"/>
                          <a:ea typeface="Times New Roman"/>
                          <a:cs typeface="Times New Roman"/>
                        </a:rPr>
                        <a:t>Austria  6/</a:t>
                      </a:r>
                      <a:endParaRPr lang="hu-HU" sz="1200" b="1" u="sng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Albania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Australia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Denmark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Verdana"/>
                        </a:rPr>
                        <a:t>Belgium</a:t>
                      </a:r>
                      <a:endParaRPr lang="hu-HU" sz="1200" dirty="0">
                        <a:latin typeface="Batang"/>
                        <a:ea typeface="Times New Roman"/>
                        <a:cs typeface="Batang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Brazil 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Germany 1/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Verdana"/>
                        </a:rPr>
                        <a:t>Bulgaria</a:t>
                      </a:r>
                      <a:endParaRPr lang="hu-HU" sz="1200" dirty="0">
                        <a:latin typeface="Batang"/>
                        <a:ea typeface="Times New Roman"/>
                        <a:cs typeface="Batang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Netherlands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Greece 1/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Croatia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New Zealand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Hong Kong, SAR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Cyprus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Switzerland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Hungary 1/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Czech Republic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Ukraine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Iceland 1/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Estonia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United States 4/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Ireland 2/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Finland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Jordan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Indonesia 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Kuwait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Kazakhstan 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Malaysia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Latvia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Montenegro  5/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Lithuania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Mongolia 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Luxembourg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Portugal 1/ 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Malta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Singapore 1/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Philippines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Slovakia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Poland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u="none" strike="noStrike">
                          <a:latin typeface="Calibri"/>
                          <a:ea typeface="Times New Roman"/>
                          <a:cs typeface="Times New Roman"/>
                        </a:rPr>
                        <a:t>Slovenia </a:t>
                      </a:r>
                      <a:endParaRPr lang="hu-HU" sz="1200" b="1" u="sng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Romania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Taiwan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Russia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Thailand 3/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Serbia 5/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United Arab Emirates 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Spain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Sweden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 algn="ctr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0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399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United Kingdom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13995" algn="ctr"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Batang"/>
                        <a:cs typeface="Verdan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20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Batang"/>
                          <a:cs typeface="Verdana"/>
                        </a:rPr>
                        <a:t>    22</a:t>
                      </a: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u-H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Batang"/>
                          <a:cs typeface="Verdana"/>
                        </a:rPr>
                        <a:t>7</a:t>
                      </a:r>
                      <a:endParaRPr lang="hu-H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9868" cy="972636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0" y="6457890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dirty="0" smtClean="0">
                <a:solidFill>
                  <a:prstClr val="black"/>
                </a:solidFill>
              </a:rPr>
              <a:t>Source:  "Update on Unwinding Temporary Deposit Insurance Arrangements," Report to the Financial Stability Board, Note by staffs of IADI and IMF, June 2010, and press releases from media and agency websites. </a:t>
            </a:r>
            <a:endParaRPr lang="hu-HU" sz="1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953</Words>
  <Application>Microsoft Macintosh PowerPoint</Application>
  <PresentationFormat>On-screen Show (4:3)</PresentationFormat>
  <Paragraphs>126</Paragraphs>
  <Slides>15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Deposit Insurers’ Response to Financial Crisis Andras Fekete-Gyor</vt:lpstr>
      <vt:lpstr>Outline</vt:lpstr>
      <vt:lpstr>Slide 3</vt:lpstr>
      <vt:lpstr>Differencies in policy mix </vt:lpstr>
      <vt:lpstr>Slide 5</vt:lpstr>
      <vt:lpstr>Weaknesses of depositor protection </vt:lpstr>
      <vt:lpstr>Measures towards enhanced depositor protection</vt:lpstr>
      <vt:lpstr>Jurisdictions that Enhanced Deposit Insurance Protection</vt:lpstr>
      <vt:lpstr>Actions Taken to Increase Deposit Insurance (Categorizations Based on Initial Actions Taken between September 20, 2008- March 30, 2009)</vt:lpstr>
      <vt:lpstr>Slide 10</vt:lpstr>
      <vt:lpstr>Emergency Deposit Insurance Measures by Continent</vt:lpstr>
      <vt:lpstr>The new expanded role of DIS</vt:lpstr>
      <vt:lpstr>Limitations</vt:lpstr>
      <vt:lpstr>Conclusions</vt:lpstr>
      <vt:lpstr>Slide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khajra</dc:creator>
  <cp:lastModifiedBy>Kumudini Hajra</cp:lastModifiedBy>
  <cp:revision>89</cp:revision>
  <dcterms:created xsi:type="dcterms:W3CDTF">2011-11-06T05:40:36Z</dcterms:created>
  <dcterms:modified xsi:type="dcterms:W3CDTF">2011-11-06T05:41:11Z</dcterms:modified>
</cp:coreProperties>
</file>