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0" r:id="rId4"/>
    <p:sldId id="259" r:id="rId5"/>
    <p:sldId id="261" r:id="rId6"/>
    <p:sldId id="260" r:id="rId7"/>
    <p:sldId id="273" r:id="rId8"/>
    <p:sldId id="264" r:id="rId9"/>
    <p:sldId id="267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847" autoAdjust="0"/>
  </p:normalViewPr>
  <p:slideViewPr>
    <p:cSldViewPr>
      <p:cViewPr varScale="1">
        <p:scale>
          <a:sx n="78" d="100"/>
          <a:sy n="78" d="100"/>
        </p:scale>
        <p:origin x="-9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40112-F1B8-47CF-A012-FF7146905B9B}" type="datetimeFigureOut">
              <a:rPr lang="en-US" smtClean="0"/>
              <a:pPr/>
              <a:t>11/7/2011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719E7-F415-4A67-AECD-D76B4206ED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719E7-F415-4A67-AECD-D76B4206ED1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26E8C-0225-4EBB-9ED1-3D82AC0650C8}" type="datetimeFigureOut">
              <a:rPr lang="en-US" smtClean="0"/>
              <a:pPr/>
              <a:t>11/7/2011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6C02D-BD33-4AF0-A0A5-D25BD9944CC3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3985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Global Practices in Bank Resolution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David S. Hoelscher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3429000"/>
            <a:ext cx="8215370" cy="1643074"/>
          </a:xfrm>
        </p:spPr>
        <p:txBody>
          <a:bodyPr>
            <a:normAutofit fontScale="92500" lnSpcReduction="10000"/>
          </a:bodyPr>
          <a:lstStyle/>
          <a:p>
            <a:r>
              <a:rPr lang="en-IN" sz="3000" b="1" dirty="0"/>
              <a:t>Role of Deposit Insurance in Bank Resolution Framework </a:t>
            </a:r>
            <a:r>
              <a:rPr lang="en-IN" sz="3000" b="1" dirty="0" smtClean="0"/>
              <a:t>– Lessons </a:t>
            </a:r>
            <a:r>
              <a:rPr lang="en-IN" sz="3000" b="1" dirty="0"/>
              <a:t>from the Financial Crisis</a:t>
            </a:r>
            <a:endParaRPr lang="en-IN" sz="3000" dirty="0"/>
          </a:p>
          <a:p>
            <a:r>
              <a:rPr lang="en-IN" sz="2200" b="1" dirty="0"/>
              <a:t>November 13-16, 2011 </a:t>
            </a:r>
          </a:p>
          <a:p>
            <a:r>
              <a:rPr lang="en-IN" sz="2200" b="1" dirty="0" smtClean="0"/>
              <a:t>JODHPUR</a:t>
            </a:r>
            <a:r>
              <a:rPr lang="en-IN" sz="2200" b="1" dirty="0"/>
              <a:t>, INDIA</a:t>
            </a:r>
            <a:endParaRPr lang="en-IN" sz="2200" dirty="0"/>
          </a:p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5214950"/>
            <a:ext cx="1109802" cy="1458954"/>
          </a:xfrm>
          <a:prstGeom prst="rect">
            <a:avLst/>
          </a:prstGeom>
        </p:spPr>
      </p:pic>
      <p:pic>
        <p:nvPicPr>
          <p:cNvPr id="1027" name="Picture 3" descr="IADI_4_lt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0"/>
            <a:ext cx="265112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7581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Future </a:t>
            </a:r>
            <a:r>
              <a:rPr lang="en-US" sz="3200" dirty="0" smtClean="0"/>
              <a:t>Directions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The role of deposit insurers in resolution will evolve</a:t>
            </a:r>
            <a:r>
              <a:rPr lang="en-US" sz="2800" dirty="0" smtClean="0">
                <a:solidFill>
                  <a:schemeClr val="accent2"/>
                </a:solidFill>
              </a:rPr>
              <a:t>:</a:t>
            </a:r>
            <a:endParaRPr lang="en-US" sz="2800" dirty="0" smtClean="0"/>
          </a:p>
          <a:p>
            <a:r>
              <a:rPr lang="en-US" sz="2400" dirty="0" smtClean="0"/>
              <a:t>Immediate goal: greater </a:t>
            </a:r>
            <a:r>
              <a:rPr lang="en-US" sz="2400" dirty="0" smtClean="0"/>
              <a:t>control over own resources</a:t>
            </a:r>
            <a:endParaRPr lang="en-US" sz="2000" dirty="0" smtClean="0"/>
          </a:p>
          <a:p>
            <a:pPr lvl="1"/>
            <a:r>
              <a:rPr lang="en-US" sz="2000" dirty="0" smtClean="0"/>
              <a:t>Incentive to protect the fund</a:t>
            </a:r>
          </a:p>
          <a:p>
            <a:pPr lvl="1"/>
            <a:r>
              <a:rPr lang="en-US" sz="2000" dirty="0" smtClean="0"/>
              <a:t>Prevent supporting failed banks</a:t>
            </a:r>
          </a:p>
          <a:p>
            <a:r>
              <a:rPr lang="en-US" sz="2400" dirty="0" smtClean="0"/>
              <a:t>Measureable objective: </a:t>
            </a:r>
            <a:r>
              <a:rPr lang="en-US" sz="2400" dirty="0" smtClean="0"/>
              <a:t>speedy payout </a:t>
            </a:r>
            <a:endParaRPr lang="en-US" sz="2400" dirty="0" smtClean="0"/>
          </a:p>
          <a:p>
            <a:pPr lvl="1"/>
            <a:r>
              <a:rPr lang="en-US" sz="2000" dirty="0" smtClean="0"/>
              <a:t>W</a:t>
            </a:r>
            <a:r>
              <a:rPr lang="en-US" sz="2000" dirty="0" smtClean="0"/>
              <a:t>ill  help identify appropriate resolution </a:t>
            </a:r>
            <a:r>
              <a:rPr lang="en-US" sz="2000" dirty="0" smtClean="0"/>
              <a:t>options</a:t>
            </a:r>
          </a:p>
          <a:p>
            <a:pPr lvl="1"/>
            <a:r>
              <a:rPr lang="en-US" sz="2000" dirty="0" smtClean="0"/>
              <a:t>Reduce </a:t>
            </a:r>
            <a:r>
              <a:rPr lang="en-US" sz="2000" dirty="0" smtClean="0"/>
              <a:t>tendency </a:t>
            </a:r>
            <a:r>
              <a:rPr lang="en-US" sz="2000" dirty="0" smtClean="0"/>
              <a:t>for forbearance</a:t>
            </a:r>
          </a:p>
          <a:p>
            <a:r>
              <a:rPr lang="en-US" sz="2400" dirty="0" smtClean="0"/>
              <a:t>Appropriate incentives: ability </a:t>
            </a:r>
            <a:r>
              <a:rPr lang="en-US" sz="2400" dirty="0" smtClean="0"/>
              <a:t>to “cost” resolution options</a:t>
            </a:r>
          </a:p>
          <a:p>
            <a:pPr lvl="1"/>
            <a:r>
              <a:rPr lang="en-US" sz="2000" dirty="0" smtClean="0"/>
              <a:t>Use of resources in resolution measured against payout option</a:t>
            </a:r>
          </a:p>
          <a:p>
            <a:pPr lvl="1"/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Future </a:t>
            </a:r>
            <a:r>
              <a:rPr lang="en-US" sz="3200" dirty="0" smtClean="0"/>
              <a:t>Directions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Design implications for expanded resolution role</a:t>
            </a:r>
          </a:p>
          <a:p>
            <a:r>
              <a:rPr lang="en-US" sz="2400" dirty="0" smtClean="0"/>
              <a:t>Political consensus on importance of insolvency </a:t>
            </a:r>
          </a:p>
          <a:p>
            <a:r>
              <a:rPr lang="en-US" sz="2400" dirty="0" smtClean="0"/>
              <a:t>Legal and regulatory reforms</a:t>
            </a:r>
          </a:p>
          <a:p>
            <a:r>
              <a:rPr lang="en-US" sz="2400" dirty="0" smtClean="0"/>
              <a:t>Strengthening funding structures</a:t>
            </a:r>
          </a:p>
          <a:p>
            <a:pPr lvl="1"/>
            <a:r>
              <a:rPr lang="en-US" sz="2000" dirty="0" smtClean="0"/>
              <a:t>Must protect depositor funding</a:t>
            </a:r>
          </a:p>
          <a:p>
            <a:pPr lvl="1"/>
            <a:r>
              <a:rPr lang="en-US" sz="2000" dirty="0" smtClean="0"/>
              <a:t>Government support may be needed</a:t>
            </a:r>
          </a:p>
          <a:p>
            <a:r>
              <a:rPr lang="en-US" sz="2400" dirty="0" smtClean="0"/>
              <a:t>Better coordination within safety net</a:t>
            </a:r>
          </a:p>
          <a:p>
            <a:pPr lvl="1"/>
            <a:r>
              <a:rPr lang="en-US" sz="2000" dirty="0" smtClean="0"/>
              <a:t>Information sharing</a:t>
            </a:r>
          </a:p>
          <a:p>
            <a:pPr lvl="1"/>
            <a:r>
              <a:rPr lang="en-US" sz="2000" dirty="0" smtClean="0"/>
              <a:t>Coordinated diagnosis and viability assessment</a:t>
            </a:r>
          </a:p>
          <a:p>
            <a:pPr lvl="1"/>
            <a:r>
              <a:rPr lang="en-US" sz="2000" dirty="0" smtClean="0"/>
              <a:t>Agreed triggers</a:t>
            </a:r>
            <a:endParaRPr lang="en-US" sz="2000" dirty="0" smtClean="0"/>
          </a:p>
          <a:p>
            <a:r>
              <a:rPr lang="en-US" sz="2400" dirty="0" smtClean="0"/>
              <a:t>Staffing </a:t>
            </a:r>
            <a:r>
              <a:rPr lang="en-US" sz="2400" dirty="0" smtClean="0"/>
              <a:t>to meet expanded </a:t>
            </a:r>
            <a:r>
              <a:rPr lang="en-US" sz="2400" dirty="0" smtClean="0"/>
              <a:t>skills</a:t>
            </a:r>
          </a:p>
          <a:p>
            <a:pPr lvl="1"/>
            <a:r>
              <a:rPr lang="en-US" sz="1900" dirty="0" smtClean="0"/>
              <a:t>Use </a:t>
            </a:r>
            <a:r>
              <a:rPr lang="en-US" sz="1900" dirty="0" smtClean="0"/>
              <a:t>of existing resolution </a:t>
            </a:r>
            <a:r>
              <a:rPr lang="en-US" sz="1900" dirty="0" smtClean="0"/>
              <a:t>tools</a:t>
            </a:r>
          </a:p>
          <a:p>
            <a:pPr lvl="1"/>
            <a:r>
              <a:rPr lang="en-US" sz="2100" dirty="0" smtClean="0"/>
              <a:t>Resolution </a:t>
            </a:r>
            <a:r>
              <a:rPr lang="en-US" sz="2100" dirty="0" smtClean="0"/>
              <a:t>of NBFIs</a:t>
            </a:r>
          </a:p>
          <a:p>
            <a:r>
              <a:rPr lang="en-US" sz="2400" dirty="0" smtClean="0"/>
              <a:t>Rules and procedures for systemically important firms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The changing role of </a:t>
            </a:r>
            <a:r>
              <a:rPr lang="en-US" sz="2400" dirty="0" smtClean="0">
                <a:solidFill>
                  <a:srgbClr val="C00000"/>
                </a:solidFill>
              </a:rPr>
              <a:t>deposit insurance: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1800" dirty="0" smtClean="0"/>
              <a:t>Financial stability a major policy objective for deposit insurance</a:t>
            </a: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High protection levels are unlikely to fall</a:t>
            </a: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1800" dirty="0" smtClean="0"/>
              <a:t>Safety </a:t>
            </a:r>
            <a:r>
              <a:rPr lang="en-US" sz="1800" dirty="0" smtClean="0"/>
              <a:t>net participants will be more closely coordinate.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The </a:t>
            </a:r>
            <a:r>
              <a:rPr lang="en-US" sz="2400" dirty="0" smtClean="0">
                <a:solidFill>
                  <a:srgbClr val="C00000"/>
                </a:solidFill>
              </a:rPr>
              <a:t>design </a:t>
            </a:r>
            <a:r>
              <a:rPr lang="en-US" sz="2400" dirty="0" smtClean="0">
                <a:solidFill>
                  <a:srgbClr val="C00000"/>
                </a:solidFill>
              </a:rPr>
              <a:t>of deposit insurance systems is changing </a:t>
            </a: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1800" dirty="0" smtClean="0"/>
              <a:t>Less concern about moral hazard from high coverage</a:t>
            </a: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The mandate of deposit insurance systems are expanding throughout </a:t>
            </a:r>
            <a:r>
              <a:rPr lang="en-US" sz="1800" dirty="0" smtClean="0"/>
              <a:t>world</a:t>
            </a:r>
          </a:p>
          <a:p>
            <a:pPr marL="1060704" lvl="3" indent="-256032">
              <a:lnSpc>
                <a:spcPct val="90000"/>
              </a:lnSpc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600" dirty="0" smtClean="0"/>
              <a:t>Financing</a:t>
            </a:r>
          </a:p>
          <a:p>
            <a:pPr marL="1060704" lvl="3" indent="-256032">
              <a:lnSpc>
                <a:spcPct val="90000"/>
              </a:lnSpc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600" dirty="0" smtClean="0"/>
              <a:t>Choosing restructuring options/least cost</a:t>
            </a:r>
            <a:endParaRPr lang="en-US" sz="1600" dirty="0" smtClean="0"/>
          </a:p>
          <a:p>
            <a:pPr marL="1060704" lvl="3" indent="-256032">
              <a:lnSpc>
                <a:spcPct val="90000"/>
              </a:lnSpc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600" dirty="0" smtClean="0"/>
              <a:t>Resolution </a:t>
            </a:r>
            <a:r>
              <a:rPr lang="en-US" sz="1600" dirty="0" smtClean="0"/>
              <a:t>options should be ranked by cost </a:t>
            </a: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1800" dirty="0" smtClean="0"/>
              <a:t>Explicit treatment of “too-big-to fail” institutions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Conclusions and Policy Implications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Outline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Evolving Safety Net After Crisis</a:t>
            </a:r>
            <a:endParaRPr lang="en-IN" dirty="0" smtClean="0"/>
          </a:p>
          <a:p>
            <a:r>
              <a:rPr lang="en-IN" dirty="0" smtClean="0"/>
              <a:t>Effective Insolvency Regimes</a:t>
            </a:r>
          </a:p>
          <a:p>
            <a:r>
              <a:rPr lang="en-IN" dirty="0" smtClean="0"/>
              <a:t>Institutional Framework for Resolution</a:t>
            </a:r>
          </a:p>
          <a:p>
            <a:r>
              <a:rPr lang="en-IN" dirty="0" smtClean="0"/>
              <a:t>Future for DIA</a:t>
            </a:r>
          </a:p>
          <a:p>
            <a:r>
              <a:rPr lang="en-IN" dirty="0" smtClean="0"/>
              <a:t>Conclusions and Policy Implications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365760" lvl="1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None/>
            </a:pPr>
            <a:r>
              <a:rPr lang="en-US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crisis brought several long term developments into focus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marL="365760" lvl="1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None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2400" dirty="0" smtClean="0">
                <a:solidFill>
                  <a:srgbClr val="C00000"/>
                </a:solidFill>
              </a:rPr>
              <a:t>Financial stability is at the center </a:t>
            </a:r>
            <a:r>
              <a:rPr lang="en-US" sz="2400" dirty="0" smtClean="0">
                <a:solidFill>
                  <a:srgbClr val="C00000"/>
                </a:solidFill>
              </a:rPr>
              <a:t>of policy making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2000" dirty="0" smtClean="0"/>
              <a:t>Depositor protection </a:t>
            </a:r>
            <a:r>
              <a:rPr lang="en-US" sz="2000" dirty="0" smtClean="0"/>
              <a:t>is now sharply higher and will remain so</a:t>
            </a:r>
            <a:endParaRPr lang="en-US" sz="2000" dirty="0" smtClean="0"/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2000" dirty="0" smtClean="0"/>
              <a:t>Risk mitigation responsibility of expanded and strengthened safety net</a:t>
            </a:r>
          </a:p>
          <a:p>
            <a:pPr marL="365760" lvl="1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None/>
            </a:pPr>
            <a:endParaRPr lang="en-US" sz="2400" dirty="0" smtClean="0"/>
          </a:p>
          <a:p>
            <a:pPr marL="365760" lvl="1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2400" dirty="0" smtClean="0">
                <a:solidFill>
                  <a:srgbClr val="C00000"/>
                </a:solidFill>
              </a:rPr>
              <a:t>The three </a:t>
            </a:r>
            <a:r>
              <a:rPr lang="en-US" sz="2400" dirty="0" smtClean="0">
                <a:solidFill>
                  <a:srgbClr val="C00000"/>
                </a:solidFill>
              </a:rPr>
              <a:t>safety net </a:t>
            </a:r>
            <a:r>
              <a:rPr lang="en-US" sz="2400" dirty="0" smtClean="0">
                <a:solidFill>
                  <a:srgbClr val="C00000"/>
                </a:solidFill>
              </a:rPr>
              <a:t>functions must be better integrated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2000" dirty="0" smtClean="0"/>
              <a:t>Supervision, depositor protection, problem bank resolution</a:t>
            </a: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r>
              <a:rPr lang="en-US" sz="2000" dirty="0" smtClean="0"/>
              <a:t>Less distinction between stable and crisis </a:t>
            </a:r>
            <a:r>
              <a:rPr lang="en-US" sz="2000" dirty="0" smtClean="0"/>
              <a:t>policies</a:t>
            </a:r>
          </a:p>
          <a:p>
            <a:pPr marL="603504" lvl="2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endParaRPr lang="en-US" sz="2000" dirty="0" smtClean="0">
              <a:solidFill>
                <a:srgbClr val="C00000"/>
              </a:solidFill>
            </a:endParaRPr>
          </a:p>
          <a:p>
            <a:pPr marL="203454" lvl="1" indent="-256032">
              <a:lnSpc>
                <a:spcPct val="90000"/>
              </a:lnSpc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dirty="0" smtClean="0">
                <a:solidFill>
                  <a:srgbClr val="C00000"/>
                </a:solidFill>
              </a:rPr>
              <a:t>The role of deposit insurance in that safety net is changing</a:t>
            </a:r>
          </a:p>
          <a:p>
            <a:pPr marL="365760" lvl="1" indent="-256032">
              <a:lnSpc>
                <a:spcPct val="90000"/>
              </a:lnSpc>
              <a:spcBef>
                <a:spcPts val="400"/>
              </a:spcBef>
              <a:buClrTx/>
              <a:buSzPct val="68000"/>
              <a:buFont typeface="Wingdings 3"/>
              <a:buChar char=""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Evolving Safety Net After Crisis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 smtClean="0"/>
              <a:t>Effective Insolvency Regimes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IN" sz="2700" dirty="0" smtClean="0">
                <a:solidFill>
                  <a:schemeClr val="bg2">
                    <a:lumMod val="10000"/>
                  </a:schemeClr>
                </a:solidFill>
              </a:rPr>
              <a:t>E</a:t>
            </a:r>
            <a:r>
              <a:rPr lang="en-IN" sz="2700" dirty="0" smtClean="0">
                <a:solidFill>
                  <a:schemeClr val="bg2">
                    <a:lumMod val="10000"/>
                  </a:schemeClr>
                </a:solidFill>
              </a:rPr>
              <a:t>ffective insolvency regime critical to financial stability</a:t>
            </a:r>
          </a:p>
          <a:p>
            <a:pPr>
              <a:buNone/>
            </a:pPr>
            <a:endParaRPr lang="en-IN" sz="2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IN" sz="2600" dirty="0" smtClean="0">
                <a:solidFill>
                  <a:srgbClr val="C00000"/>
                </a:solidFill>
              </a:rPr>
              <a:t>Critical </a:t>
            </a:r>
            <a:r>
              <a:rPr lang="en-IN" sz="2600" dirty="0" smtClean="0">
                <a:solidFill>
                  <a:srgbClr val="C00000"/>
                </a:solidFill>
              </a:rPr>
              <a:t>elements of effective insolvency</a:t>
            </a:r>
          </a:p>
          <a:p>
            <a:r>
              <a:rPr lang="en-IN" sz="2000" dirty="0" smtClean="0"/>
              <a:t>Early intervention before insolvency</a:t>
            </a:r>
          </a:p>
          <a:p>
            <a:r>
              <a:rPr lang="en-IN" sz="2000" dirty="0" smtClean="0"/>
              <a:t>Speed of intervention/resolution</a:t>
            </a:r>
          </a:p>
          <a:p>
            <a:r>
              <a:rPr lang="en-GB" sz="2000" dirty="0" smtClean="0"/>
              <a:t>Ability to </a:t>
            </a:r>
            <a:r>
              <a:rPr lang="en-GB" sz="2000" dirty="0" smtClean="0"/>
              <a:t>transfer or </a:t>
            </a:r>
            <a:r>
              <a:rPr lang="en-GB" sz="2000" dirty="0" smtClean="0"/>
              <a:t>merger a </a:t>
            </a:r>
            <a:r>
              <a:rPr lang="en-GB" sz="2000" dirty="0" smtClean="0"/>
              <a:t>banks’ </a:t>
            </a:r>
            <a:r>
              <a:rPr lang="en-GB" sz="2000" dirty="0" smtClean="0"/>
              <a:t>operations </a:t>
            </a:r>
            <a:endParaRPr lang="en-IN" sz="2000" dirty="0" smtClean="0"/>
          </a:p>
          <a:p>
            <a:r>
              <a:rPr lang="en-IN" sz="2000" dirty="0" smtClean="0"/>
              <a:t>Effective write-down of shareholders</a:t>
            </a:r>
          </a:p>
          <a:p>
            <a:r>
              <a:rPr lang="en-IN" sz="2000" dirty="0" smtClean="0"/>
              <a:t>Protection of on-going business</a:t>
            </a:r>
          </a:p>
          <a:p>
            <a:endParaRPr lang="en-IN" sz="2600" dirty="0" smtClean="0"/>
          </a:p>
          <a:p>
            <a:pPr>
              <a:buNone/>
            </a:pPr>
            <a:r>
              <a:rPr lang="en-IN" sz="2600" dirty="0" smtClean="0">
                <a:solidFill>
                  <a:srgbClr val="C00000"/>
                </a:solidFill>
              </a:rPr>
              <a:t>Benefits of a special bank bankruptcy regime</a:t>
            </a:r>
          </a:p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800" dirty="0" smtClean="0">
                <a:solidFill>
                  <a:srgbClr val="C00000"/>
                </a:solidFill>
              </a:rPr>
              <a:t>Resolution of small and medium sized </a:t>
            </a:r>
            <a:r>
              <a:rPr lang="en-US" sz="3800" dirty="0" smtClean="0">
                <a:solidFill>
                  <a:srgbClr val="C00000"/>
                </a:solidFill>
              </a:rPr>
              <a:t>banks</a:t>
            </a:r>
            <a:endParaRPr lang="en-US" sz="3800" dirty="0" smtClean="0">
              <a:solidFill>
                <a:srgbClr val="C00000"/>
              </a:solidFill>
            </a:endParaRPr>
          </a:p>
          <a:p>
            <a:r>
              <a:rPr lang="en-US" sz="3400" dirty="0" smtClean="0">
                <a:solidFill>
                  <a:schemeClr val="bg2">
                    <a:lumMod val="10000"/>
                  </a:schemeClr>
                </a:solidFill>
              </a:rPr>
              <a:t>Ensure adequate and similar tool kit</a:t>
            </a:r>
          </a:p>
          <a:p>
            <a:pPr lvl="1"/>
            <a:r>
              <a:rPr lang="en-US" sz="2300" dirty="0" smtClean="0"/>
              <a:t>P&amp;A</a:t>
            </a:r>
          </a:p>
          <a:p>
            <a:pPr lvl="1"/>
            <a:r>
              <a:rPr lang="en-US" sz="2300" dirty="0" smtClean="0"/>
              <a:t>Bridge </a:t>
            </a:r>
            <a:r>
              <a:rPr lang="en-US" sz="2300" dirty="0" smtClean="0"/>
              <a:t>bank</a:t>
            </a:r>
          </a:p>
          <a:p>
            <a:pPr lvl="1"/>
            <a:r>
              <a:rPr lang="en-US" sz="2300" dirty="0" smtClean="0"/>
              <a:t>Nationalization </a:t>
            </a:r>
            <a:r>
              <a:rPr lang="en-US" sz="2300" dirty="0" smtClean="0"/>
              <a:t>as last </a:t>
            </a:r>
            <a:r>
              <a:rPr lang="en-US" sz="2300" dirty="0" smtClean="0"/>
              <a:t>resort</a:t>
            </a:r>
          </a:p>
          <a:p>
            <a:r>
              <a:rPr lang="en-US" sz="3400" dirty="0" smtClean="0">
                <a:solidFill>
                  <a:schemeClr val="bg2">
                    <a:lumMod val="10000"/>
                  </a:schemeClr>
                </a:solidFill>
              </a:rPr>
              <a:t>Ensure shareholders can be written </a:t>
            </a:r>
            <a:r>
              <a:rPr lang="en-US" sz="3400" dirty="0" smtClean="0">
                <a:solidFill>
                  <a:schemeClr val="bg2">
                    <a:lumMod val="10000"/>
                  </a:schemeClr>
                </a:solidFill>
              </a:rPr>
              <a:t>down</a:t>
            </a:r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en-US" sz="3800" dirty="0" smtClean="0">
                <a:solidFill>
                  <a:srgbClr val="C00000"/>
                </a:solidFill>
              </a:rPr>
              <a:t>Resolution </a:t>
            </a:r>
            <a:r>
              <a:rPr lang="en-US" sz="3800" dirty="0" smtClean="0">
                <a:solidFill>
                  <a:srgbClr val="C00000"/>
                </a:solidFill>
              </a:rPr>
              <a:t>of systemically important </a:t>
            </a:r>
            <a:r>
              <a:rPr lang="en-US" sz="3800" dirty="0" smtClean="0">
                <a:solidFill>
                  <a:srgbClr val="C00000"/>
                </a:solidFill>
              </a:rPr>
              <a:t>institutions</a:t>
            </a:r>
          </a:p>
          <a:p>
            <a:r>
              <a:rPr lang="en-US" sz="3400" dirty="0" smtClean="0">
                <a:solidFill>
                  <a:schemeClr val="bg2">
                    <a:lumMod val="10000"/>
                  </a:schemeClr>
                </a:solidFill>
              </a:rPr>
              <a:t>Prepare SIFIs for failure</a:t>
            </a:r>
          </a:p>
          <a:p>
            <a:pPr lvl="1"/>
            <a:r>
              <a:rPr lang="en-US" sz="2100" dirty="0" smtClean="0"/>
              <a:t>Contingent capital—bail in creditors</a:t>
            </a:r>
          </a:p>
          <a:p>
            <a:pPr lvl="1"/>
            <a:r>
              <a:rPr lang="en-US" sz="2100" dirty="0" smtClean="0"/>
              <a:t>Living wills</a:t>
            </a:r>
          </a:p>
          <a:p>
            <a:r>
              <a:rPr lang="en-US" sz="3400" dirty="0" smtClean="0">
                <a:solidFill>
                  <a:schemeClr val="bg2">
                    <a:lumMod val="10000"/>
                  </a:schemeClr>
                </a:solidFill>
              </a:rPr>
              <a:t>Difficulties of </a:t>
            </a:r>
            <a:r>
              <a:rPr lang="en-US" sz="3400" dirty="0" smtClean="0">
                <a:solidFill>
                  <a:schemeClr val="bg2">
                    <a:lumMod val="10000"/>
                  </a:schemeClr>
                </a:solidFill>
              </a:rPr>
              <a:t>resolving </a:t>
            </a:r>
            <a:r>
              <a:rPr lang="en-US" sz="3400" dirty="0" smtClean="0">
                <a:solidFill>
                  <a:schemeClr val="bg2">
                    <a:lumMod val="10000"/>
                  </a:schemeClr>
                </a:solidFill>
              </a:rPr>
              <a:t>NBFI</a:t>
            </a:r>
          </a:p>
          <a:p>
            <a:r>
              <a:rPr lang="en-US" sz="3400" dirty="0" smtClean="0">
                <a:solidFill>
                  <a:schemeClr val="bg2">
                    <a:lumMod val="10000"/>
                  </a:schemeClr>
                </a:solidFill>
              </a:rPr>
              <a:t>Special cross border resolution issues</a:t>
            </a:r>
          </a:p>
          <a:p>
            <a:pPr lvl="1"/>
            <a:r>
              <a:rPr lang="en-US" sz="2100" dirty="0" smtClean="0"/>
              <a:t>Ring fencing verses universality</a:t>
            </a:r>
          </a:p>
          <a:p>
            <a:pPr lvl="1"/>
            <a:r>
              <a:rPr lang="en-US" sz="2100" dirty="0" smtClean="0"/>
              <a:t>Need for coordination</a:t>
            </a:r>
          </a:p>
          <a:p>
            <a:pPr lvl="1"/>
            <a:r>
              <a:rPr lang="en-US" sz="2100" dirty="0" smtClean="0"/>
              <a:t>Different insolvency triggers</a:t>
            </a:r>
          </a:p>
          <a:p>
            <a:pPr>
              <a:buNone/>
            </a:pPr>
            <a:endParaRPr lang="en-US" sz="2800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232323"/>
                </a:solidFill>
              </a:rPr>
              <a:t>Effective Insolvency Regimes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n-IN" sz="3200" dirty="0" smtClean="0"/>
              <a:t>Institutional Framework for Resolution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Before crisis: agnostic </a:t>
            </a:r>
            <a:r>
              <a:rPr lang="en-US" sz="2600" dirty="0" smtClean="0">
                <a:solidFill>
                  <a:srgbClr val="C00000"/>
                </a:solidFill>
              </a:rPr>
              <a:t>on effective institutional framework</a:t>
            </a:r>
          </a:p>
          <a:p>
            <a:r>
              <a:rPr lang="en-US" sz="2000" dirty="0" smtClean="0"/>
              <a:t>Policy makers were unsure which agency was best to decide on options</a:t>
            </a:r>
          </a:p>
          <a:p>
            <a:r>
              <a:rPr lang="en-US" sz="2000" dirty="0" smtClean="0"/>
              <a:t>Different </a:t>
            </a:r>
            <a:r>
              <a:rPr lang="en-US" sz="2000" dirty="0" smtClean="0"/>
              <a:t>responsibilities of safety net agencies </a:t>
            </a:r>
          </a:p>
          <a:p>
            <a:r>
              <a:rPr lang="en-US" sz="2000" dirty="0" smtClean="0"/>
              <a:t>Role of deposit insurer varied widely across </a:t>
            </a:r>
            <a:r>
              <a:rPr lang="en-US" sz="2000" dirty="0" smtClean="0"/>
              <a:t>jurisdictions</a:t>
            </a:r>
          </a:p>
          <a:p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After the crisis: </a:t>
            </a:r>
            <a:r>
              <a:rPr lang="en-US" sz="2600" dirty="0" smtClean="0">
                <a:solidFill>
                  <a:srgbClr val="C00000"/>
                </a:solidFill>
              </a:rPr>
              <a:t>some consensus about role deposit insurers</a:t>
            </a:r>
          </a:p>
          <a:p>
            <a:r>
              <a:rPr lang="en-US" sz="2000" dirty="0" smtClean="0"/>
              <a:t>Deposit insurer given expanding role in case of small and medium banks</a:t>
            </a:r>
          </a:p>
          <a:p>
            <a:pPr lvl="1"/>
            <a:r>
              <a:rPr lang="en-US" sz="1700" dirty="0" smtClean="0"/>
              <a:t>Use of deposit insurance financing  generated few objections </a:t>
            </a:r>
          </a:p>
          <a:p>
            <a:pPr lvl="1"/>
            <a:r>
              <a:rPr lang="en-US" sz="1700" dirty="0" smtClean="0"/>
              <a:t>Deposit insurer has more appropriate incentives for deciding resolution options</a:t>
            </a:r>
          </a:p>
          <a:p>
            <a:pPr lvl="1"/>
            <a:r>
              <a:rPr lang="en-US" sz="1700" dirty="0" smtClean="0"/>
              <a:t>Some jurisdictions considering expanded powers </a:t>
            </a:r>
          </a:p>
          <a:p>
            <a:pPr lvl="1"/>
            <a:endParaRPr lang="en-US" sz="1700" dirty="0" smtClean="0"/>
          </a:p>
          <a:p>
            <a:r>
              <a:rPr lang="en-US" sz="2000" dirty="0" smtClean="0"/>
              <a:t>Safety net partners collaborate to address systemically important firms</a:t>
            </a:r>
          </a:p>
          <a:p>
            <a:pPr lvl="1"/>
            <a:r>
              <a:rPr lang="en-US" sz="1600" dirty="0" smtClean="0"/>
              <a:t>Macro-prudential or systemic oversight joint safety net </a:t>
            </a:r>
          </a:p>
          <a:p>
            <a:endParaRPr lang="en-US" sz="2000" dirty="0" smtClean="0"/>
          </a:p>
          <a:p>
            <a:pPr>
              <a:buNone/>
            </a:pP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en-US" sz="21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 smtClean="0"/>
              <a:t>Institutional Framework for Resolution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3587" y="1820091"/>
            <a:ext cx="4296825" cy="408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 smtClean="0"/>
              <a:t>Institutional Framework for Resolution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IN" sz="2800" dirty="0" smtClean="0">
                <a:solidFill>
                  <a:srgbClr val="C00000"/>
                </a:solidFill>
              </a:rPr>
              <a:t>Expanded mandate</a:t>
            </a:r>
            <a:endParaRPr lang="en-IN" sz="2800" dirty="0" smtClean="0">
              <a:solidFill>
                <a:srgbClr val="C00000"/>
              </a:solidFill>
            </a:endParaRPr>
          </a:p>
          <a:p>
            <a:r>
              <a:rPr lang="en-IN" sz="2800" dirty="0" smtClean="0"/>
              <a:t>Expanded role </a:t>
            </a:r>
            <a:r>
              <a:rPr lang="en-IN" sz="2800" dirty="0" smtClean="0"/>
              <a:t>in </a:t>
            </a:r>
            <a:r>
              <a:rPr lang="en-IN" sz="2800" dirty="0" smtClean="0"/>
              <a:t>countries most </a:t>
            </a:r>
            <a:r>
              <a:rPr lang="en-IN" sz="2800" dirty="0" smtClean="0"/>
              <a:t>affected by crisis</a:t>
            </a:r>
            <a:endParaRPr lang="en-IN" sz="2800" dirty="0" smtClean="0"/>
          </a:p>
          <a:p>
            <a:r>
              <a:rPr lang="en-IN" sz="2800" dirty="0" smtClean="0"/>
              <a:t>Emergency measures adopted:</a:t>
            </a:r>
          </a:p>
          <a:p>
            <a:pPr lvl="1"/>
            <a:r>
              <a:rPr lang="en-IN" sz="2400" dirty="0" smtClean="0"/>
              <a:t>Providing guarantees and liquidity support by DIS</a:t>
            </a:r>
          </a:p>
          <a:p>
            <a:pPr lvl="2"/>
            <a:r>
              <a:rPr lang="en-IN" sz="2000" dirty="0" smtClean="0"/>
              <a:t>Jurisdictions </a:t>
            </a:r>
            <a:r>
              <a:rPr lang="en-IN" sz="2000" dirty="0" smtClean="0"/>
              <a:t>turned to DIA </a:t>
            </a:r>
            <a:r>
              <a:rPr lang="en-IN" sz="2000" dirty="0" smtClean="0"/>
              <a:t>for funding</a:t>
            </a:r>
            <a:endParaRPr lang="en-IN" sz="2000" dirty="0" smtClean="0"/>
          </a:p>
          <a:p>
            <a:pPr lvl="2"/>
            <a:r>
              <a:rPr lang="en-IN" sz="2000" dirty="0" smtClean="0"/>
              <a:t>Expansion of authority to provide liquidity, </a:t>
            </a:r>
            <a:r>
              <a:rPr lang="en-IN" sz="2000" dirty="0" smtClean="0"/>
              <a:t>restructure</a:t>
            </a:r>
          </a:p>
          <a:p>
            <a:pPr lvl="2"/>
            <a:r>
              <a:rPr lang="en-IN" sz="2000" dirty="0" smtClean="0"/>
              <a:t>Brazil, Germany, Netherlands</a:t>
            </a:r>
          </a:p>
          <a:p>
            <a:pPr lvl="1"/>
            <a:r>
              <a:rPr lang="en-IN" sz="2400" dirty="0" smtClean="0"/>
              <a:t>Limited expansion into resolution </a:t>
            </a:r>
            <a:endParaRPr lang="en-IN" dirty="0" smtClean="0"/>
          </a:p>
          <a:p>
            <a:pPr lvl="1">
              <a:buNone/>
            </a:pPr>
            <a:endParaRPr lang="en-IN" sz="2400" dirty="0" smtClean="0"/>
          </a:p>
          <a:p>
            <a:pPr lvl="1">
              <a:buNone/>
            </a:pPr>
            <a:endParaRPr lang="en-IN" sz="2400" dirty="0" smtClean="0"/>
          </a:p>
          <a:p>
            <a:endParaRPr lang="en-IN" dirty="0" smtClean="0"/>
          </a:p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65403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Institutional Framework for Resolution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857232"/>
            <a:ext cx="4214842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594</Words>
  <Application>Microsoft Office PowerPoint</Application>
  <PresentationFormat>On-screen Show (4:3)</PresentationFormat>
  <Paragraphs>120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Global Practices in Bank Resolution  David S. Hoelscher</vt:lpstr>
      <vt:lpstr>Outline</vt:lpstr>
      <vt:lpstr>Evolving Safety Net After Crisis</vt:lpstr>
      <vt:lpstr>Effective Insolvency Regimes</vt:lpstr>
      <vt:lpstr>Effective Insolvency Regimes</vt:lpstr>
      <vt:lpstr>Institutional Framework for Resolution</vt:lpstr>
      <vt:lpstr>Institutional Framework for Resolution</vt:lpstr>
      <vt:lpstr>Institutional Framework for Resolution</vt:lpstr>
      <vt:lpstr>Institutional Framework for Resolution</vt:lpstr>
      <vt:lpstr>Future Directions</vt:lpstr>
      <vt:lpstr>Future Directions</vt:lpstr>
      <vt:lpstr>Conclusions and Policy Implications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khajra</dc:creator>
  <cp:lastModifiedBy>dhoelscher</cp:lastModifiedBy>
  <cp:revision>86</cp:revision>
  <dcterms:created xsi:type="dcterms:W3CDTF">2011-10-19T09:13:47Z</dcterms:created>
  <dcterms:modified xsi:type="dcterms:W3CDTF">2011-11-08T02:07:34Z</dcterms:modified>
</cp:coreProperties>
</file>