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00FF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5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F084F-6007-4A8C-9061-92B8255F777E}" type="datetimeFigureOut">
              <a:rPr lang="en-US"/>
              <a:pPr>
                <a:defRPr/>
              </a:pPr>
              <a:t>10/21/2011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F9C35-4052-401B-8DA2-777F4F4C93C5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3471F-11F2-4520-92F7-30C91BF4F411}" type="datetimeFigureOut">
              <a:rPr lang="en-US"/>
              <a:pPr>
                <a:defRPr/>
              </a:pPr>
              <a:t>10/21/2011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FAE3B-D962-4B0E-9F2E-0923F13192D5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E0B96-E3C3-4B4D-8688-9190C31B3D0A}" type="datetimeFigureOut">
              <a:rPr lang="en-US"/>
              <a:pPr>
                <a:defRPr/>
              </a:pPr>
              <a:t>10/21/2011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81F48-FF34-45AA-B165-8D7F6CC8D216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C3211-791B-46BE-9D98-DED3A9BF9878}" type="datetimeFigureOut">
              <a:rPr lang="en-US"/>
              <a:pPr>
                <a:defRPr/>
              </a:pPr>
              <a:t>10/21/2011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73C7D-DF51-428B-88E7-15C1097044DE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220C5-8F90-4B52-ACB1-6FEF117DA286}" type="datetimeFigureOut">
              <a:rPr lang="en-US"/>
              <a:pPr>
                <a:defRPr/>
              </a:pPr>
              <a:t>10/21/2011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944B0-75F1-4CB3-BE1C-D9A455BF70D7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70585-8F2F-4FFB-8ED8-AB48FCCA6674}" type="datetimeFigureOut">
              <a:rPr lang="en-US"/>
              <a:pPr>
                <a:defRPr/>
              </a:pPr>
              <a:t>10/21/2011</a:t>
            </a:fld>
            <a:endParaRPr lang="en-I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2BE94-AAAE-4CBD-A460-5721DCECA96A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2AB77-A774-4575-BCF6-F7CEFA68E28E}" type="datetimeFigureOut">
              <a:rPr lang="en-US"/>
              <a:pPr>
                <a:defRPr/>
              </a:pPr>
              <a:t>10/21/2011</a:t>
            </a:fld>
            <a:endParaRPr lang="en-I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74943-A5F3-41CC-ABA3-92357C79CDF0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BBACF-55BD-4DC6-AC79-BEC4F001BC92}" type="datetimeFigureOut">
              <a:rPr lang="en-US"/>
              <a:pPr>
                <a:defRPr/>
              </a:pPr>
              <a:t>10/21/2011</a:t>
            </a:fld>
            <a:endParaRPr lang="en-I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87464-D6ED-47A3-9143-EF329BC0EE09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28541-A72E-4E84-B285-21F39D309B68}" type="datetimeFigureOut">
              <a:rPr lang="en-US"/>
              <a:pPr>
                <a:defRPr/>
              </a:pPr>
              <a:t>10/21/2011</a:t>
            </a:fld>
            <a:endParaRPr lang="en-IN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8EEAE-9D86-4EE3-936D-8BD208824F9D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77585-BCF3-4D13-AD54-E2A939E27A30}" type="datetimeFigureOut">
              <a:rPr lang="en-US"/>
              <a:pPr>
                <a:defRPr/>
              </a:pPr>
              <a:t>10/21/2011</a:t>
            </a:fld>
            <a:endParaRPr lang="en-I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0AD8A-4489-4130-B9D2-4C55D42C5C48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41427-8E42-4DAA-BA73-31AF51AAE6F9}" type="datetimeFigureOut">
              <a:rPr lang="en-US"/>
              <a:pPr>
                <a:defRPr/>
              </a:pPr>
              <a:t>10/21/2011</a:t>
            </a:fld>
            <a:endParaRPr lang="en-I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CAA46-2E9C-4319-8920-E68D84695FDB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I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72F3F0C-B3FE-41AC-8C8F-773FDAA3A217}" type="datetimeFigureOut">
              <a:rPr lang="en-US"/>
              <a:pPr>
                <a:defRPr/>
              </a:pPr>
              <a:t>10/21/2011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6C1A452-E51E-40C5-A6CF-BF97F04175D9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785813" y="1052513"/>
            <a:ext cx="7772400" cy="2520950"/>
          </a:xfrm>
        </p:spPr>
        <p:txBody>
          <a:bodyPr/>
          <a:lstStyle/>
          <a:p>
            <a:pPr algn="l"/>
            <a:r>
              <a:rPr lang="en-GB" sz="1600" b="1" smtClean="0">
                <a:solidFill>
                  <a:srgbClr val="000066"/>
                </a:solidFill>
              </a:rPr>
              <a:t/>
            </a:r>
            <a:br>
              <a:rPr lang="en-GB" sz="1600" b="1" smtClean="0">
                <a:solidFill>
                  <a:srgbClr val="000066"/>
                </a:solidFill>
              </a:rPr>
            </a:br>
            <a:r>
              <a:rPr lang="en-GB" sz="3200" smtClean="0">
                <a:solidFill>
                  <a:srgbClr val="000066"/>
                </a:solidFill>
              </a:rPr>
              <a:t>Alex Kuczynski, Director of Corporate Affairs</a:t>
            </a:r>
            <a:br>
              <a:rPr lang="en-GB" sz="3200" smtClean="0">
                <a:solidFill>
                  <a:srgbClr val="000066"/>
                </a:solidFill>
              </a:rPr>
            </a:br>
            <a:r>
              <a:rPr lang="en-GB" sz="3200" smtClean="0">
                <a:solidFill>
                  <a:srgbClr val="000066"/>
                </a:solidFill>
              </a:rPr>
              <a:t>Financial Services Compensation Scheme, UK</a:t>
            </a:r>
            <a:endParaRPr lang="en-IN" sz="3200" smtClean="0">
              <a:solidFill>
                <a:srgbClr val="0000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625" y="3429000"/>
            <a:ext cx="8215313" cy="1643063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N" b="1" dirty="0"/>
              <a:t>Role of Deposit Insurance in Bank Resolution Framework </a:t>
            </a:r>
            <a:r>
              <a:rPr lang="en-IN" b="1" dirty="0" smtClean="0"/>
              <a:t>– Lessons </a:t>
            </a:r>
            <a:r>
              <a:rPr lang="en-IN" b="1" dirty="0"/>
              <a:t>from the Financial Crisis</a:t>
            </a:r>
            <a:endParaRPr lang="en-IN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N" b="1" dirty="0"/>
              <a:t>November 13-16, 2011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N" b="1" dirty="0" smtClean="0"/>
              <a:t>JODHPUR</a:t>
            </a:r>
            <a:r>
              <a:rPr lang="en-IN" b="1" dirty="0"/>
              <a:t>, INDIA</a:t>
            </a:r>
            <a:endParaRPr lang="en-IN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IN" dirty="0"/>
          </a:p>
        </p:txBody>
      </p:sp>
      <p:pic>
        <p:nvPicPr>
          <p:cNvPr id="13315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0" y="5229225"/>
            <a:ext cx="1109663" cy="145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3" descr="IADI_4_lt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50" y="0"/>
            <a:ext cx="2651125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5751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z="4000" b="1" smtClean="0">
                <a:solidFill>
                  <a:srgbClr val="000066"/>
                </a:solidFill>
              </a:rPr>
              <a:t>NEXT STEPS</a:t>
            </a:r>
            <a:endParaRPr lang="en-IN" sz="4000" b="1" smtClean="0">
              <a:solidFill>
                <a:srgbClr val="000066"/>
              </a:solidFill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12875"/>
            <a:ext cx="8229600" cy="5257800"/>
          </a:xfrm>
        </p:spPr>
        <p:txBody>
          <a:bodyPr/>
          <a:lstStyle/>
          <a:p>
            <a:pPr>
              <a:buClr>
                <a:schemeClr val="folHlink"/>
              </a:buClr>
              <a:buSzPct val="130000"/>
              <a:buFontTx/>
              <a:buChar char="•"/>
            </a:pPr>
            <a:r>
              <a:rPr lang="en-GB" sz="2500" smtClean="0">
                <a:solidFill>
                  <a:srgbClr val="000066"/>
                </a:solidFill>
              </a:rPr>
              <a:t>Recovery and Resolution Plans </a:t>
            </a:r>
          </a:p>
          <a:p>
            <a:pPr lvl="2">
              <a:buClr>
                <a:schemeClr val="folHlink"/>
              </a:buClr>
              <a:buSzPct val="130000"/>
              <a:buFontTx/>
              <a:buNone/>
            </a:pPr>
            <a:r>
              <a:rPr lang="en-GB" sz="2500" smtClean="0">
                <a:solidFill>
                  <a:srgbClr val="000066"/>
                </a:solidFill>
              </a:rPr>
              <a:t>- FSA consultation (July 2011)</a:t>
            </a:r>
          </a:p>
          <a:p>
            <a:pPr lvl="2">
              <a:buClr>
                <a:schemeClr val="folHlink"/>
              </a:buClr>
              <a:buSzPct val="130000"/>
              <a:buFontTx/>
              <a:buNone/>
            </a:pPr>
            <a:r>
              <a:rPr lang="en-GB" sz="2500" smtClean="0">
                <a:solidFill>
                  <a:srgbClr val="000066"/>
                </a:solidFill>
              </a:rPr>
              <a:t>- Pilot RRPs</a:t>
            </a:r>
          </a:p>
          <a:p>
            <a:pPr lvl="2">
              <a:buClr>
                <a:schemeClr val="folHlink"/>
              </a:buClr>
              <a:buSzPct val="130000"/>
              <a:buFontTx/>
              <a:buNone/>
            </a:pPr>
            <a:r>
              <a:rPr lang="en-GB" sz="2500" smtClean="0">
                <a:solidFill>
                  <a:srgbClr val="000066"/>
                </a:solidFill>
              </a:rPr>
              <a:t>- EC Technical Framework (January 2011)</a:t>
            </a:r>
          </a:p>
          <a:p>
            <a:pPr lvl="2">
              <a:buClr>
                <a:schemeClr val="folHlink"/>
              </a:buClr>
              <a:buSzPct val="130000"/>
              <a:buFontTx/>
              <a:buNone/>
            </a:pPr>
            <a:r>
              <a:rPr lang="en-GB" sz="2500" smtClean="0">
                <a:solidFill>
                  <a:srgbClr val="000066"/>
                </a:solidFill>
              </a:rPr>
              <a:t>- FSB consultation (July 2011)</a:t>
            </a:r>
          </a:p>
          <a:p>
            <a:pPr>
              <a:buClr>
                <a:schemeClr val="folHlink"/>
              </a:buClr>
              <a:buSzPct val="130000"/>
              <a:buFontTx/>
              <a:buChar char="•"/>
            </a:pPr>
            <a:r>
              <a:rPr lang="en-GB" sz="2500" smtClean="0">
                <a:solidFill>
                  <a:srgbClr val="000066"/>
                </a:solidFill>
              </a:rPr>
              <a:t>DGS funding</a:t>
            </a:r>
          </a:p>
          <a:p>
            <a:pPr lvl="2">
              <a:buClr>
                <a:schemeClr val="folHlink"/>
              </a:buClr>
              <a:buSzPct val="130000"/>
              <a:buFontTx/>
              <a:buNone/>
            </a:pPr>
            <a:r>
              <a:rPr lang="en-GB" sz="2500" smtClean="0">
                <a:solidFill>
                  <a:srgbClr val="000066"/>
                </a:solidFill>
              </a:rPr>
              <a:t>- ex post/ex ante</a:t>
            </a:r>
          </a:p>
          <a:p>
            <a:pPr lvl="2">
              <a:buClr>
                <a:schemeClr val="folHlink"/>
              </a:buClr>
              <a:buSzPct val="130000"/>
              <a:buFontTx/>
              <a:buNone/>
            </a:pPr>
            <a:r>
              <a:rPr lang="en-GB" sz="2500" smtClean="0">
                <a:solidFill>
                  <a:srgbClr val="000066"/>
                </a:solidFill>
              </a:rPr>
              <a:t>- risk based levies</a:t>
            </a:r>
          </a:p>
          <a:p>
            <a:pPr>
              <a:buClr>
                <a:schemeClr val="folHlink"/>
              </a:buClr>
              <a:buSzPct val="130000"/>
              <a:buFontTx/>
              <a:buChar char="•"/>
            </a:pPr>
            <a:r>
              <a:rPr lang="en-GB" sz="2500" smtClean="0">
                <a:solidFill>
                  <a:srgbClr val="000066"/>
                </a:solidFill>
              </a:rPr>
              <a:t>Faster payout </a:t>
            </a:r>
          </a:p>
          <a:p>
            <a:pPr lvl="2">
              <a:buClr>
                <a:schemeClr val="folHlink"/>
              </a:buClr>
              <a:buSzPct val="130000"/>
              <a:buFontTx/>
              <a:buNone/>
            </a:pPr>
            <a:r>
              <a:rPr lang="en-GB" sz="2500" smtClean="0">
                <a:solidFill>
                  <a:srgbClr val="000066"/>
                </a:solidFill>
              </a:rPr>
              <a:t>- electronic</a:t>
            </a:r>
          </a:p>
          <a:p>
            <a:pPr lvl="2">
              <a:buClr>
                <a:schemeClr val="folHlink"/>
              </a:buClr>
              <a:buSzPct val="130000"/>
              <a:buFontTx/>
              <a:buNone/>
            </a:pPr>
            <a:r>
              <a:rPr lang="en-GB" sz="2500" smtClean="0">
                <a:solidFill>
                  <a:srgbClr val="000066"/>
                </a:solidFill>
              </a:rPr>
              <a:t>- larger banks</a:t>
            </a:r>
            <a:endParaRPr lang="en-US" sz="2500" smtClean="0">
              <a:solidFill>
                <a:srgbClr val="000066"/>
              </a:solidFill>
            </a:endParaRPr>
          </a:p>
          <a:p>
            <a:endParaRPr lang="en-IN" smtClean="0">
              <a:solidFill>
                <a:srgbClr val="000066"/>
              </a:solidFill>
            </a:endParaRPr>
          </a:p>
        </p:txBody>
      </p:sp>
      <p:pic>
        <p:nvPicPr>
          <p:cNvPr id="23556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39775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 descr="FSCS_Logo CMY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2088" y="6035675"/>
            <a:ext cx="1331912" cy="777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z="4000" b="1" smtClean="0">
                <a:solidFill>
                  <a:srgbClr val="000066"/>
                </a:solidFill>
              </a:rPr>
              <a:t>REGULATORY DEVELOPMENTS</a:t>
            </a:r>
            <a:endParaRPr lang="en-IN" sz="4000" b="1" smtClean="0">
              <a:solidFill>
                <a:srgbClr val="000066"/>
              </a:solidFill>
            </a:endParaRPr>
          </a:p>
        </p:txBody>
      </p:sp>
      <p:sp>
        <p:nvSpPr>
          <p:cNvPr id="24579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68413"/>
            <a:ext cx="8229600" cy="5256212"/>
          </a:xfrm>
        </p:spPr>
        <p:txBody>
          <a:bodyPr/>
          <a:lstStyle/>
          <a:p>
            <a:pPr>
              <a:buClr>
                <a:schemeClr val="folHlink"/>
              </a:buClr>
              <a:buSzPct val="130000"/>
              <a:buFontTx/>
              <a:buChar char="•"/>
            </a:pPr>
            <a:r>
              <a:rPr lang="en-GB" sz="2600" smtClean="0">
                <a:solidFill>
                  <a:srgbClr val="000066"/>
                </a:solidFill>
              </a:rPr>
              <a:t>Regulatory Reform</a:t>
            </a:r>
          </a:p>
          <a:p>
            <a:pPr lvl="2">
              <a:buClr>
                <a:schemeClr val="folHlink"/>
              </a:buClr>
              <a:buSzPct val="130000"/>
              <a:buFontTx/>
              <a:buNone/>
            </a:pPr>
            <a:r>
              <a:rPr lang="en-GB" sz="2600" smtClean="0">
                <a:solidFill>
                  <a:srgbClr val="000066"/>
                </a:solidFill>
              </a:rPr>
              <a:t>- Prudential Regulatory Authority</a:t>
            </a:r>
          </a:p>
          <a:p>
            <a:pPr lvl="2">
              <a:buClr>
                <a:schemeClr val="folHlink"/>
              </a:buClr>
              <a:buSzPct val="130000"/>
              <a:buFontTx/>
              <a:buNone/>
            </a:pPr>
            <a:r>
              <a:rPr lang="en-GB" sz="2600" smtClean="0">
                <a:solidFill>
                  <a:srgbClr val="000066"/>
                </a:solidFill>
              </a:rPr>
              <a:t>- Financial Conduct Authority</a:t>
            </a:r>
          </a:p>
          <a:p>
            <a:pPr lvl="2">
              <a:buClr>
                <a:schemeClr val="folHlink"/>
              </a:buClr>
              <a:buSzPct val="130000"/>
              <a:buFontTx/>
              <a:buNone/>
            </a:pPr>
            <a:r>
              <a:rPr lang="en-GB" sz="2600" smtClean="0">
                <a:solidFill>
                  <a:srgbClr val="000066"/>
                </a:solidFill>
              </a:rPr>
              <a:t>- 2013</a:t>
            </a:r>
          </a:p>
          <a:p>
            <a:pPr>
              <a:buClr>
                <a:schemeClr val="folHlink"/>
              </a:buClr>
              <a:buSzPct val="130000"/>
              <a:buFontTx/>
              <a:buChar char="•"/>
            </a:pPr>
            <a:r>
              <a:rPr lang="en-GB" sz="2600" smtClean="0">
                <a:solidFill>
                  <a:srgbClr val="000066"/>
                </a:solidFill>
              </a:rPr>
              <a:t>EC/DGS </a:t>
            </a:r>
          </a:p>
          <a:p>
            <a:pPr lvl="2">
              <a:buClr>
                <a:schemeClr val="folHlink"/>
              </a:buClr>
              <a:buSzPct val="130000"/>
              <a:buFontTx/>
              <a:buNone/>
            </a:pPr>
            <a:r>
              <a:rPr lang="en-GB" sz="2600" smtClean="0">
                <a:solidFill>
                  <a:srgbClr val="000066"/>
                </a:solidFill>
              </a:rPr>
              <a:t>- and Investor Compensation Scheme Directive</a:t>
            </a:r>
          </a:p>
          <a:p>
            <a:pPr lvl="2">
              <a:buClr>
                <a:schemeClr val="folHlink"/>
              </a:buClr>
              <a:buSzPct val="130000"/>
              <a:buFontTx/>
              <a:buNone/>
            </a:pPr>
            <a:r>
              <a:rPr lang="en-GB" sz="2600" smtClean="0">
                <a:solidFill>
                  <a:srgbClr val="000066"/>
                </a:solidFill>
              </a:rPr>
              <a:t>- and Insurance Guarantee Scheme Directive</a:t>
            </a:r>
          </a:p>
          <a:p>
            <a:pPr>
              <a:buClr>
                <a:schemeClr val="folHlink"/>
              </a:buClr>
              <a:buSzPct val="130000"/>
              <a:buFontTx/>
              <a:buChar char="•"/>
            </a:pPr>
            <a:r>
              <a:rPr lang="en-GB" sz="2600" smtClean="0">
                <a:solidFill>
                  <a:srgbClr val="000066"/>
                </a:solidFill>
              </a:rPr>
              <a:t>ICB/Vickers Report </a:t>
            </a:r>
          </a:p>
          <a:p>
            <a:pPr lvl="2">
              <a:buClr>
                <a:schemeClr val="folHlink"/>
              </a:buClr>
              <a:buSzPct val="130000"/>
              <a:buFontTx/>
              <a:buNone/>
            </a:pPr>
            <a:r>
              <a:rPr lang="en-GB" sz="2600" smtClean="0">
                <a:solidFill>
                  <a:srgbClr val="000066"/>
                </a:solidFill>
              </a:rPr>
              <a:t>- ring fence retail banks</a:t>
            </a:r>
          </a:p>
          <a:p>
            <a:pPr lvl="2">
              <a:buClr>
                <a:schemeClr val="folHlink"/>
              </a:buClr>
              <a:buSzPct val="130000"/>
              <a:buFontTx/>
              <a:buNone/>
            </a:pPr>
            <a:r>
              <a:rPr lang="en-GB" sz="2600" smtClean="0">
                <a:solidFill>
                  <a:srgbClr val="000066"/>
                </a:solidFill>
              </a:rPr>
              <a:t>- depositor preference</a:t>
            </a:r>
          </a:p>
          <a:p>
            <a:pPr lvl="2">
              <a:buFontTx/>
              <a:buNone/>
            </a:pPr>
            <a:r>
              <a:rPr lang="en-GB" sz="2600" smtClean="0">
                <a:solidFill>
                  <a:srgbClr val="000066"/>
                </a:solidFill>
              </a:rPr>
              <a:t>- 2019!</a:t>
            </a:r>
          </a:p>
          <a:p>
            <a:endParaRPr lang="en-IN" smtClean="0">
              <a:solidFill>
                <a:srgbClr val="000066"/>
              </a:solidFill>
            </a:endParaRPr>
          </a:p>
        </p:txBody>
      </p:sp>
      <p:pic>
        <p:nvPicPr>
          <p:cNvPr id="24580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39775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 descr="FSCS_Logo CMY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2088" y="6035675"/>
            <a:ext cx="1331912" cy="777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smtClean="0">
                <a:solidFill>
                  <a:srgbClr val="000066"/>
                </a:solidFill>
              </a:rPr>
              <a:t>LESSONS FROM FINANCIAL CRISIS FOR BANK RESOLUTION – US AND EUROPEAN EXPERIENCE</a:t>
            </a:r>
            <a:endParaRPr lang="en-IN" sz="2800" b="1" smtClean="0">
              <a:solidFill>
                <a:srgbClr val="000066"/>
              </a:solidFill>
            </a:endParaRP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457200" y="2143125"/>
            <a:ext cx="8229600" cy="4525963"/>
          </a:xfrm>
        </p:spPr>
        <p:txBody>
          <a:bodyPr/>
          <a:lstStyle/>
          <a:p>
            <a:pPr>
              <a:buClr>
                <a:schemeClr val="folHlink"/>
              </a:buClr>
              <a:buSzPct val="130000"/>
            </a:pPr>
            <a:r>
              <a:rPr lang="en-GB" smtClean="0">
                <a:solidFill>
                  <a:srgbClr val="000066"/>
                </a:solidFill>
              </a:rPr>
              <a:t>UK – The ‘mid Atlantic’ view</a:t>
            </a:r>
          </a:p>
          <a:p>
            <a:pPr>
              <a:buClr>
                <a:schemeClr val="folHlink"/>
              </a:buClr>
              <a:buSzPct val="130000"/>
            </a:pPr>
            <a:r>
              <a:rPr lang="en-GB" smtClean="0">
                <a:solidFill>
                  <a:srgbClr val="000066"/>
                </a:solidFill>
              </a:rPr>
              <a:t>First to act/react</a:t>
            </a:r>
          </a:p>
          <a:p>
            <a:pPr>
              <a:buClr>
                <a:schemeClr val="folHlink"/>
              </a:buClr>
              <a:buSzPct val="130000"/>
            </a:pPr>
            <a:r>
              <a:rPr lang="en-GB" smtClean="0">
                <a:solidFill>
                  <a:srgbClr val="000066"/>
                </a:solidFill>
              </a:rPr>
              <a:t>Northern Rock, September 2007</a:t>
            </a:r>
            <a:endParaRPr lang="en-IN" smtClean="0">
              <a:solidFill>
                <a:srgbClr val="000066"/>
              </a:solidFill>
            </a:endParaRPr>
          </a:p>
        </p:txBody>
      </p:sp>
      <p:pic>
        <p:nvPicPr>
          <p:cNvPr id="14339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39775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 descr="FSCS_Logo CMY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2088" y="6035675"/>
            <a:ext cx="1331912" cy="777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z="3600" b="1" smtClean="0">
                <a:solidFill>
                  <a:srgbClr val="000066"/>
                </a:solidFill>
              </a:rPr>
              <a:t>THE RUN ON NORTHERN ROCK</a:t>
            </a:r>
            <a:endParaRPr lang="en-IN" sz="3600" b="1" smtClean="0">
              <a:solidFill>
                <a:srgbClr val="000066"/>
              </a:solidFill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>
              <a:buClr>
                <a:schemeClr val="folHlink"/>
              </a:buClr>
              <a:buSzPct val="130000"/>
            </a:pPr>
            <a:r>
              <a:rPr lang="en-GB" smtClean="0">
                <a:solidFill>
                  <a:srgbClr val="000066"/>
                </a:solidFill>
              </a:rPr>
              <a:t>A mid sized, UK bank</a:t>
            </a:r>
          </a:p>
          <a:p>
            <a:pPr>
              <a:buClr>
                <a:schemeClr val="folHlink"/>
              </a:buClr>
              <a:buSzPct val="130000"/>
            </a:pPr>
            <a:r>
              <a:rPr lang="en-GB" u="sng" smtClean="0">
                <a:solidFill>
                  <a:srgbClr val="000066"/>
                </a:solidFill>
              </a:rPr>
              <a:t>NOT</a:t>
            </a:r>
            <a:r>
              <a:rPr lang="en-GB" smtClean="0">
                <a:solidFill>
                  <a:srgbClr val="000066"/>
                </a:solidFill>
              </a:rPr>
              <a:t> global, interconnected or a clearing bank</a:t>
            </a:r>
            <a:endParaRPr lang="en-GB" u="sng" smtClean="0">
              <a:solidFill>
                <a:srgbClr val="000066"/>
              </a:solidFill>
            </a:endParaRPr>
          </a:p>
          <a:p>
            <a:pPr>
              <a:buClr>
                <a:schemeClr val="folHlink"/>
              </a:buClr>
              <a:buSzPct val="130000"/>
            </a:pPr>
            <a:r>
              <a:rPr lang="en-GB" smtClean="0">
                <a:solidFill>
                  <a:srgbClr val="000066"/>
                </a:solidFill>
              </a:rPr>
              <a:t>August 2007 – “credit crunch”</a:t>
            </a:r>
          </a:p>
          <a:p>
            <a:pPr>
              <a:buClr>
                <a:schemeClr val="folHlink"/>
              </a:buClr>
              <a:buSzPct val="130000"/>
            </a:pPr>
            <a:r>
              <a:rPr lang="en-GB" smtClean="0">
                <a:solidFill>
                  <a:srgbClr val="000066"/>
                </a:solidFill>
              </a:rPr>
              <a:t>September 2007	– emergency liquidity</a:t>
            </a:r>
          </a:p>
          <a:p>
            <a:pPr>
              <a:buClr>
                <a:schemeClr val="folHlink"/>
              </a:buClr>
              <a:buSzPct val="130000"/>
              <a:buFontTx/>
              <a:buNone/>
            </a:pPr>
            <a:r>
              <a:rPr lang="en-GB" smtClean="0">
                <a:solidFill>
                  <a:srgbClr val="000066"/>
                </a:solidFill>
              </a:rPr>
              <a:t>					– bank run</a:t>
            </a:r>
          </a:p>
          <a:p>
            <a:pPr>
              <a:buClr>
                <a:schemeClr val="folHlink"/>
              </a:buClr>
              <a:buSzPct val="130000"/>
              <a:buFontTx/>
              <a:buNone/>
            </a:pPr>
            <a:r>
              <a:rPr lang="en-GB" smtClean="0">
                <a:solidFill>
                  <a:srgbClr val="000066"/>
                </a:solidFill>
              </a:rPr>
              <a:t>					– Government guarantee 				   all deposits</a:t>
            </a:r>
            <a:endParaRPr lang="en-GB" sz="3900" smtClean="0">
              <a:solidFill>
                <a:srgbClr val="000066"/>
              </a:solidFill>
            </a:endParaRPr>
          </a:p>
          <a:p>
            <a:pPr>
              <a:buClr>
                <a:schemeClr val="folHlink"/>
              </a:buClr>
              <a:buSzPct val="130000"/>
            </a:pPr>
            <a:endParaRPr lang="en-IN" smtClean="0">
              <a:solidFill>
                <a:srgbClr val="000066"/>
              </a:solidFill>
            </a:endParaRPr>
          </a:p>
        </p:txBody>
      </p:sp>
      <p:pic>
        <p:nvPicPr>
          <p:cNvPr id="16388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39775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FSCS_Logo CMY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2088" y="6035675"/>
            <a:ext cx="1331912" cy="777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z="3200" b="1" smtClean="0">
                <a:solidFill>
                  <a:srgbClr val="000066"/>
                </a:solidFill>
              </a:rPr>
              <a:t>THE RESPONSE TO NORTHERN ROCK</a:t>
            </a:r>
            <a:endParaRPr lang="en-IN" sz="3200" b="1" smtClean="0">
              <a:solidFill>
                <a:srgbClr val="000066"/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buClr>
                <a:schemeClr val="folHlink"/>
              </a:buClr>
              <a:buSzPct val="130000"/>
              <a:buFontTx/>
              <a:buChar char="•"/>
            </a:pPr>
            <a:r>
              <a:rPr lang="en-GB" sz="2800" smtClean="0">
                <a:solidFill>
                  <a:srgbClr val="000066"/>
                </a:solidFill>
              </a:rPr>
              <a:t>Corporate insolvency inadequate</a:t>
            </a:r>
          </a:p>
          <a:p>
            <a:pPr>
              <a:buClr>
                <a:schemeClr val="folHlink"/>
              </a:buClr>
              <a:buSzPct val="130000"/>
              <a:buFontTx/>
              <a:buChar char="•"/>
            </a:pPr>
            <a:r>
              <a:rPr lang="en-GB" sz="2800" smtClean="0">
                <a:solidFill>
                  <a:srgbClr val="000066"/>
                </a:solidFill>
              </a:rPr>
              <a:t>Limited regulatory tools</a:t>
            </a:r>
          </a:p>
          <a:p>
            <a:pPr>
              <a:buClr>
                <a:schemeClr val="folHlink"/>
              </a:buClr>
              <a:buSzPct val="130000"/>
              <a:buFontTx/>
              <a:buChar char="•"/>
            </a:pPr>
            <a:r>
              <a:rPr lang="en-GB" sz="2800" smtClean="0">
                <a:solidFill>
                  <a:srgbClr val="000066"/>
                </a:solidFill>
              </a:rPr>
              <a:t>Potentially systemic consequences</a:t>
            </a:r>
          </a:p>
          <a:p>
            <a:pPr>
              <a:buClr>
                <a:schemeClr val="folHlink"/>
              </a:buClr>
              <a:buSzPct val="130000"/>
              <a:buFontTx/>
              <a:buChar char="•"/>
            </a:pPr>
            <a:r>
              <a:rPr lang="en-GB" sz="2800" smtClean="0">
                <a:solidFill>
                  <a:srgbClr val="000066"/>
                </a:solidFill>
              </a:rPr>
              <a:t>Limited and complex deposit insurance</a:t>
            </a:r>
          </a:p>
          <a:p>
            <a:pPr lvl="2">
              <a:buClr>
                <a:schemeClr val="folHlink"/>
              </a:buClr>
              <a:buSzPct val="130000"/>
              <a:buFontTx/>
              <a:buNone/>
            </a:pPr>
            <a:r>
              <a:rPr lang="en-GB" sz="2800" smtClean="0">
                <a:solidFill>
                  <a:srgbClr val="000066"/>
                </a:solidFill>
              </a:rPr>
              <a:t>- 	coinsurance (100% x £2,000, 90% x £33,000)</a:t>
            </a:r>
          </a:p>
          <a:p>
            <a:pPr lvl="2">
              <a:buClr>
                <a:schemeClr val="folHlink"/>
              </a:buClr>
              <a:buSzPct val="130000"/>
              <a:buFontTx/>
              <a:buNone/>
            </a:pPr>
            <a:r>
              <a:rPr lang="en-GB" sz="2800" smtClean="0">
                <a:solidFill>
                  <a:srgbClr val="000066"/>
                </a:solidFill>
              </a:rPr>
              <a:t>- 	eligibility</a:t>
            </a:r>
          </a:p>
          <a:p>
            <a:pPr lvl="2">
              <a:buClr>
                <a:schemeClr val="folHlink"/>
              </a:buClr>
              <a:buSzPct val="130000"/>
              <a:buFontTx/>
              <a:buNone/>
            </a:pPr>
            <a:r>
              <a:rPr lang="en-GB" sz="2800" smtClean="0">
                <a:solidFill>
                  <a:srgbClr val="000066"/>
                </a:solidFill>
              </a:rPr>
              <a:t>- 	set off</a:t>
            </a:r>
          </a:p>
          <a:p>
            <a:pPr>
              <a:buClr>
                <a:schemeClr val="folHlink"/>
              </a:buClr>
              <a:buSzPct val="130000"/>
              <a:buFontTx/>
              <a:buChar char="•"/>
            </a:pPr>
            <a:r>
              <a:rPr lang="en-GB" sz="2800" smtClean="0">
                <a:solidFill>
                  <a:srgbClr val="000066"/>
                </a:solidFill>
              </a:rPr>
              <a:t>Banking (Special Provisions) Act 2008</a:t>
            </a:r>
          </a:p>
          <a:p>
            <a:pPr lvl="2">
              <a:buClr>
                <a:schemeClr val="folHlink"/>
              </a:buClr>
              <a:buSzPct val="130000"/>
              <a:buFontTx/>
              <a:buNone/>
            </a:pPr>
            <a:r>
              <a:rPr lang="en-GB" sz="2800" smtClean="0">
                <a:solidFill>
                  <a:srgbClr val="000066"/>
                </a:solidFill>
              </a:rPr>
              <a:t>- 	nationalisation</a:t>
            </a:r>
            <a:endParaRPr lang="en-IN" sz="2800" smtClean="0">
              <a:solidFill>
                <a:srgbClr val="000066"/>
              </a:solidFill>
            </a:endParaRPr>
          </a:p>
          <a:p>
            <a:pPr>
              <a:buClr>
                <a:schemeClr val="folHlink"/>
              </a:buClr>
              <a:buSzPct val="130000"/>
            </a:pPr>
            <a:endParaRPr lang="en-IN" sz="2800" smtClean="0">
              <a:solidFill>
                <a:srgbClr val="000066"/>
              </a:solidFill>
            </a:endParaRPr>
          </a:p>
        </p:txBody>
      </p:sp>
      <p:pic>
        <p:nvPicPr>
          <p:cNvPr id="17412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39775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 descr="FSCS_Logo CMY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2088" y="6035675"/>
            <a:ext cx="1331912" cy="777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b="1" smtClean="0">
                <a:solidFill>
                  <a:srgbClr val="000066"/>
                </a:solidFill>
              </a:rPr>
              <a:t>BANKING ACT 2009 (1)</a:t>
            </a:r>
            <a:endParaRPr lang="en-IN" b="1" smtClean="0">
              <a:solidFill>
                <a:srgbClr val="000066"/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buClr>
                <a:schemeClr val="folHlink"/>
              </a:buClr>
              <a:buSzPct val="130000"/>
            </a:pPr>
            <a:r>
              <a:rPr lang="en-GB" smtClean="0">
                <a:solidFill>
                  <a:srgbClr val="000066"/>
                </a:solidFill>
              </a:rPr>
              <a:t>Special Resolution Regime</a:t>
            </a:r>
          </a:p>
          <a:p>
            <a:pPr>
              <a:buClr>
                <a:schemeClr val="folHlink"/>
              </a:buClr>
              <a:buSzPct val="130000"/>
            </a:pPr>
            <a:r>
              <a:rPr lang="en-GB" smtClean="0">
                <a:solidFill>
                  <a:srgbClr val="000066"/>
                </a:solidFill>
              </a:rPr>
              <a:t>Bank of England as resolution authority</a:t>
            </a:r>
          </a:p>
          <a:p>
            <a:pPr>
              <a:buClr>
                <a:schemeClr val="folHlink"/>
              </a:buClr>
              <a:buSzPct val="130000"/>
            </a:pPr>
            <a:r>
              <a:rPr lang="en-GB" smtClean="0">
                <a:solidFill>
                  <a:srgbClr val="000066"/>
                </a:solidFill>
              </a:rPr>
              <a:t>Stabilisation powers</a:t>
            </a:r>
          </a:p>
          <a:p>
            <a:pPr lvl="2">
              <a:buClr>
                <a:schemeClr val="folHlink"/>
              </a:buClr>
              <a:buSzPct val="130000"/>
              <a:buFontTx/>
              <a:buNone/>
            </a:pPr>
            <a:r>
              <a:rPr lang="en-GB" sz="3200" smtClean="0">
                <a:solidFill>
                  <a:srgbClr val="000066"/>
                </a:solidFill>
              </a:rPr>
              <a:t>- 	property transfer</a:t>
            </a:r>
          </a:p>
          <a:p>
            <a:pPr lvl="2">
              <a:buClr>
                <a:schemeClr val="folHlink"/>
              </a:buClr>
              <a:buSzPct val="130000"/>
              <a:buFontTx/>
              <a:buNone/>
            </a:pPr>
            <a:r>
              <a:rPr lang="en-GB" sz="3200" smtClean="0">
                <a:solidFill>
                  <a:srgbClr val="000066"/>
                </a:solidFill>
              </a:rPr>
              <a:t>- 	bridge bank</a:t>
            </a:r>
          </a:p>
          <a:p>
            <a:pPr lvl="2">
              <a:buClr>
                <a:schemeClr val="folHlink"/>
              </a:buClr>
              <a:buSzPct val="130000"/>
              <a:buFontTx/>
              <a:buNone/>
            </a:pPr>
            <a:r>
              <a:rPr lang="en-GB" sz="3200" smtClean="0">
                <a:solidFill>
                  <a:srgbClr val="000066"/>
                </a:solidFill>
              </a:rPr>
              <a:t>- 	temporary public ownership</a:t>
            </a:r>
          </a:p>
          <a:p>
            <a:pPr>
              <a:buClr>
                <a:schemeClr val="folHlink"/>
              </a:buClr>
              <a:buSzPct val="130000"/>
            </a:pPr>
            <a:r>
              <a:rPr lang="en-GB" smtClean="0">
                <a:solidFill>
                  <a:srgbClr val="000066"/>
                </a:solidFill>
              </a:rPr>
              <a:t>Administrative function</a:t>
            </a:r>
            <a:endParaRPr lang="en-US" smtClean="0">
              <a:solidFill>
                <a:srgbClr val="000066"/>
              </a:solidFill>
            </a:endParaRPr>
          </a:p>
          <a:p>
            <a:pPr>
              <a:buClr>
                <a:schemeClr val="folHlink"/>
              </a:buClr>
              <a:buSzPct val="130000"/>
            </a:pPr>
            <a:endParaRPr lang="en-IN" smtClean="0">
              <a:solidFill>
                <a:srgbClr val="000066"/>
              </a:solidFill>
            </a:endParaRPr>
          </a:p>
        </p:txBody>
      </p:sp>
      <p:pic>
        <p:nvPicPr>
          <p:cNvPr id="18436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39775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FSCS_Logo CMY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2088" y="6035675"/>
            <a:ext cx="1331912" cy="777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b="1" smtClean="0">
                <a:solidFill>
                  <a:srgbClr val="000066"/>
                </a:solidFill>
              </a:rPr>
              <a:t>BANKING ACT 2009 (2)</a:t>
            </a:r>
            <a:endParaRPr lang="en-IN" b="1" smtClean="0">
              <a:solidFill>
                <a:srgbClr val="000066"/>
              </a:solidFill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buClr>
                <a:schemeClr val="folHlink"/>
              </a:buClr>
              <a:buSzPct val="130000"/>
              <a:buFontTx/>
              <a:buChar char="•"/>
            </a:pPr>
            <a:r>
              <a:rPr lang="en-GB" sz="2400" smtClean="0">
                <a:solidFill>
                  <a:srgbClr val="000066"/>
                </a:solidFill>
              </a:rPr>
              <a:t>SRR objectives</a:t>
            </a:r>
          </a:p>
          <a:p>
            <a:pPr marL="1092200" lvl="2" indent="-177800">
              <a:buClr>
                <a:schemeClr val="folHlink"/>
              </a:buClr>
              <a:buSzPct val="130000"/>
              <a:buFontTx/>
              <a:buNone/>
            </a:pPr>
            <a:r>
              <a:rPr lang="en-GB" smtClean="0">
                <a:solidFill>
                  <a:srgbClr val="000066"/>
                </a:solidFill>
              </a:rPr>
              <a:t>- protect and enhance the stability of the financial systems of the UK</a:t>
            </a:r>
          </a:p>
          <a:p>
            <a:pPr marL="1092200" lvl="2" indent="-177800">
              <a:buClr>
                <a:schemeClr val="folHlink"/>
              </a:buClr>
              <a:buSzPct val="130000"/>
              <a:buFontTx/>
              <a:buNone/>
            </a:pPr>
            <a:r>
              <a:rPr lang="en-GB" smtClean="0">
                <a:solidFill>
                  <a:srgbClr val="000066"/>
                </a:solidFill>
              </a:rPr>
              <a:t>- protect and enhance public confidence in the stability of the banking systems of the UK</a:t>
            </a:r>
          </a:p>
          <a:p>
            <a:pPr marL="1092200" lvl="2" indent="-177800">
              <a:buClr>
                <a:schemeClr val="folHlink"/>
              </a:buClr>
              <a:buSzPct val="130000"/>
              <a:buFontTx/>
              <a:buNone/>
            </a:pPr>
            <a:r>
              <a:rPr lang="en-GB" smtClean="0">
                <a:solidFill>
                  <a:srgbClr val="000066"/>
                </a:solidFill>
              </a:rPr>
              <a:t>- protect depositors</a:t>
            </a:r>
          </a:p>
          <a:p>
            <a:pPr marL="1092200" lvl="2" indent="-177800">
              <a:buClr>
                <a:schemeClr val="folHlink"/>
              </a:buClr>
              <a:buSzPct val="130000"/>
              <a:buFontTx/>
              <a:buNone/>
            </a:pPr>
            <a:r>
              <a:rPr lang="en-GB" smtClean="0">
                <a:solidFill>
                  <a:srgbClr val="000066"/>
                </a:solidFill>
              </a:rPr>
              <a:t>- protect public funds</a:t>
            </a:r>
          </a:p>
          <a:p>
            <a:pPr marL="1092200" lvl="2" indent="-177800">
              <a:buClr>
                <a:schemeClr val="folHlink"/>
              </a:buClr>
              <a:buSzPct val="130000"/>
              <a:buFontTx/>
              <a:buNone/>
            </a:pPr>
            <a:r>
              <a:rPr lang="en-GB" smtClean="0">
                <a:solidFill>
                  <a:srgbClr val="000066"/>
                </a:solidFill>
              </a:rPr>
              <a:t>- avoid interfering with property rights in contravention of a Convention right (within the meaning of the Human Rights Act 1998)</a:t>
            </a:r>
          </a:p>
          <a:p>
            <a:endParaRPr lang="en-IN" smtClean="0">
              <a:solidFill>
                <a:srgbClr val="000066"/>
              </a:solidFill>
            </a:endParaRPr>
          </a:p>
        </p:txBody>
      </p:sp>
      <p:pic>
        <p:nvPicPr>
          <p:cNvPr id="19460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39775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FSCS_Logo CMY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2088" y="6035675"/>
            <a:ext cx="1331912" cy="777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b="1" smtClean="0">
                <a:solidFill>
                  <a:srgbClr val="000066"/>
                </a:solidFill>
              </a:rPr>
              <a:t>BANKING ACT 2009 (3)</a:t>
            </a:r>
            <a:endParaRPr lang="en-IN" b="1" smtClean="0">
              <a:solidFill>
                <a:srgbClr val="000066"/>
              </a:solidFill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>
              <a:buClr>
                <a:schemeClr val="folHlink"/>
              </a:buClr>
              <a:buSzPct val="130000"/>
              <a:buFontTx/>
              <a:buChar char="•"/>
            </a:pPr>
            <a:r>
              <a:rPr lang="en-GB" sz="2500" smtClean="0">
                <a:solidFill>
                  <a:srgbClr val="000066"/>
                </a:solidFill>
              </a:rPr>
              <a:t>Dunfermline Building Society (March 2009) </a:t>
            </a:r>
          </a:p>
          <a:p>
            <a:pPr lvl="2">
              <a:buClr>
                <a:schemeClr val="folHlink"/>
              </a:buClr>
              <a:buSzPct val="130000"/>
              <a:buFontTx/>
              <a:buNone/>
            </a:pPr>
            <a:r>
              <a:rPr lang="en-GB" sz="2500" smtClean="0">
                <a:solidFill>
                  <a:srgbClr val="000066"/>
                </a:solidFill>
              </a:rPr>
              <a:t>- Bridge Bank</a:t>
            </a:r>
          </a:p>
          <a:p>
            <a:pPr lvl="2">
              <a:buClr>
                <a:schemeClr val="folHlink"/>
              </a:buClr>
              <a:buSzPct val="130000"/>
              <a:buFontTx/>
              <a:buNone/>
            </a:pPr>
            <a:r>
              <a:rPr lang="en-GB" sz="2500" smtClean="0">
                <a:solidFill>
                  <a:srgbClr val="000066"/>
                </a:solidFill>
              </a:rPr>
              <a:t>- Property transfer</a:t>
            </a:r>
          </a:p>
          <a:p>
            <a:pPr lvl="2">
              <a:buClr>
                <a:schemeClr val="folHlink"/>
              </a:buClr>
              <a:buSzPct val="130000"/>
              <a:buFontTx/>
              <a:buNone/>
            </a:pPr>
            <a:r>
              <a:rPr lang="en-GB" sz="2500" smtClean="0">
                <a:solidFill>
                  <a:srgbClr val="000066"/>
                </a:solidFill>
              </a:rPr>
              <a:t>- Administration</a:t>
            </a:r>
          </a:p>
          <a:p>
            <a:pPr lvl="2">
              <a:buFont typeface="Arial" charset="0"/>
              <a:buNone/>
            </a:pPr>
            <a:endParaRPr lang="en-GB" sz="1000" smtClean="0">
              <a:solidFill>
                <a:srgbClr val="000066"/>
              </a:solidFill>
            </a:endParaRPr>
          </a:p>
          <a:p>
            <a:pPr>
              <a:buClr>
                <a:schemeClr val="folHlink"/>
              </a:buClr>
              <a:buSzPct val="130000"/>
              <a:buFontTx/>
              <a:buChar char="•"/>
            </a:pPr>
            <a:r>
              <a:rPr lang="en-GB" sz="2500" smtClean="0">
                <a:solidFill>
                  <a:srgbClr val="000066"/>
                </a:solidFill>
              </a:rPr>
              <a:t>FSCS contribution to costs of resolution</a:t>
            </a:r>
          </a:p>
          <a:p>
            <a:pPr lvl="2">
              <a:buClr>
                <a:schemeClr val="folHlink"/>
              </a:buClr>
              <a:buSzPct val="130000"/>
              <a:buFontTx/>
              <a:buNone/>
            </a:pPr>
            <a:r>
              <a:rPr lang="en-GB" sz="2500" smtClean="0">
                <a:solidFill>
                  <a:srgbClr val="000066"/>
                </a:solidFill>
              </a:rPr>
              <a:t>- the “net” cost to FSCS of an insolvency counterfactual</a:t>
            </a:r>
          </a:p>
          <a:p>
            <a:pPr lvl="2">
              <a:buFont typeface="Arial" charset="0"/>
              <a:buNone/>
            </a:pPr>
            <a:endParaRPr lang="en-GB" sz="1000" smtClean="0">
              <a:solidFill>
                <a:srgbClr val="000066"/>
              </a:solidFill>
            </a:endParaRPr>
          </a:p>
          <a:p>
            <a:pPr>
              <a:buClr>
                <a:schemeClr val="folHlink"/>
              </a:buClr>
              <a:buSzPct val="130000"/>
              <a:buFontTx/>
              <a:buChar char="•"/>
            </a:pPr>
            <a:r>
              <a:rPr lang="en-GB" sz="2500" smtClean="0">
                <a:solidFill>
                  <a:srgbClr val="000066"/>
                </a:solidFill>
              </a:rPr>
              <a:t>Southsea Mortgage and Investment Company Limited (July 2011) </a:t>
            </a:r>
          </a:p>
          <a:p>
            <a:pPr lvl="2">
              <a:buFont typeface="Arial" charset="0"/>
              <a:buNone/>
            </a:pPr>
            <a:r>
              <a:rPr lang="en-GB" sz="2500" smtClean="0">
                <a:solidFill>
                  <a:srgbClr val="000066"/>
                </a:solidFill>
              </a:rPr>
              <a:t>- Bank insolvency/liquidation</a:t>
            </a:r>
          </a:p>
          <a:p>
            <a:pPr lvl="2">
              <a:buFont typeface="Arial" charset="0"/>
              <a:buNone/>
            </a:pPr>
            <a:r>
              <a:rPr lang="en-GB" sz="2500" smtClean="0">
                <a:solidFill>
                  <a:srgbClr val="000066"/>
                </a:solidFill>
              </a:rPr>
              <a:t>- Depositor payout</a:t>
            </a:r>
            <a:endParaRPr lang="en-US" sz="2500" smtClean="0">
              <a:solidFill>
                <a:srgbClr val="000066"/>
              </a:solidFill>
            </a:endParaRPr>
          </a:p>
          <a:p>
            <a:endParaRPr lang="en-IN" sz="2800" smtClean="0">
              <a:solidFill>
                <a:srgbClr val="000066"/>
              </a:solidFill>
            </a:endParaRPr>
          </a:p>
        </p:txBody>
      </p:sp>
      <p:pic>
        <p:nvPicPr>
          <p:cNvPr id="20484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39775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 descr="FSCS_Logo CMY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2088" y="6035675"/>
            <a:ext cx="1331912" cy="777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z="4000" b="1" smtClean="0">
                <a:solidFill>
                  <a:srgbClr val="000066"/>
                </a:solidFill>
              </a:rPr>
              <a:t>FSCS – DEPOSITOR PAYOUT</a:t>
            </a:r>
            <a:endParaRPr lang="en-IN" sz="4000" b="1" smtClean="0">
              <a:solidFill>
                <a:srgbClr val="000066"/>
              </a:solidFill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>
              <a:buClr>
                <a:schemeClr val="folHlink"/>
              </a:buClr>
              <a:buSzPct val="130000"/>
              <a:buFontTx/>
              <a:buChar char="•"/>
            </a:pPr>
            <a:r>
              <a:rPr lang="en-GB" smtClean="0">
                <a:solidFill>
                  <a:srgbClr val="000066"/>
                </a:solidFill>
              </a:rPr>
              <a:t>Deposit Guarantee Scheme Directive – 20 working days?</a:t>
            </a:r>
          </a:p>
          <a:p>
            <a:pPr>
              <a:buClr>
                <a:schemeClr val="folHlink"/>
              </a:buClr>
              <a:buSzPct val="130000"/>
              <a:buFontTx/>
              <a:buChar char="•"/>
            </a:pPr>
            <a:r>
              <a:rPr lang="en-GB" smtClean="0">
                <a:solidFill>
                  <a:srgbClr val="000066"/>
                </a:solidFill>
              </a:rPr>
              <a:t>FSCS target for most depositors – 7 days</a:t>
            </a:r>
          </a:p>
          <a:p>
            <a:pPr>
              <a:buClr>
                <a:schemeClr val="folHlink"/>
              </a:buClr>
              <a:buSzPct val="130000"/>
              <a:buFontTx/>
              <a:buChar char="•"/>
            </a:pPr>
            <a:r>
              <a:rPr lang="en-GB" smtClean="0">
                <a:solidFill>
                  <a:srgbClr val="000066"/>
                </a:solidFill>
              </a:rPr>
              <a:t>No application form</a:t>
            </a:r>
          </a:p>
          <a:p>
            <a:pPr>
              <a:buClr>
                <a:schemeClr val="folHlink"/>
              </a:buClr>
              <a:buSzPct val="130000"/>
              <a:buFontTx/>
              <a:buChar char="•"/>
            </a:pPr>
            <a:r>
              <a:rPr lang="en-GB" smtClean="0">
                <a:solidFill>
                  <a:srgbClr val="000066"/>
                </a:solidFill>
              </a:rPr>
              <a:t>Simplified eligibility</a:t>
            </a:r>
          </a:p>
          <a:p>
            <a:pPr>
              <a:buClr>
                <a:schemeClr val="folHlink"/>
              </a:buClr>
              <a:buSzPct val="130000"/>
              <a:buFontTx/>
              <a:buChar char="•"/>
            </a:pPr>
            <a:r>
              <a:rPr lang="en-GB" smtClean="0">
                <a:solidFill>
                  <a:srgbClr val="000066"/>
                </a:solidFill>
              </a:rPr>
              <a:t>No set off</a:t>
            </a:r>
          </a:p>
          <a:p>
            <a:pPr>
              <a:buClr>
                <a:schemeClr val="folHlink"/>
              </a:buClr>
              <a:buSzPct val="130000"/>
              <a:buFontTx/>
              <a:buChar char="•"/>
            </a:pPr>
            <a:r>
              <a:rPr lang="en-GB" smtClean="0">
                <a:solidFill>
                  <a:srgbClr val="000066"/>
                </a:solidFill>
              </a:rPr>
              <a:t>Single customer view file</a:t>
            </a:r>
          </a:p>
          <a:p>
            <a:pPr lvl="2">
              <a:buClr>
                <a:schemeClr val="folHlink"/>
              </a:buClr>
              <a:buSzPct val="130000"/>
              <a:buFontTx/>
              <a:buNone/>
            </a:pPr>
            <a:r>
              <a:rPr lang="en-GB" sz="3200" smtClean="0">
                <a:solidFill>
                  <a:srgbClr val="000066"/>
                </a:solidFill>
              </a:rPr>
              <a:t>-	aggregate deposits per customer per bank</a:t>
            </a:r>
            <a:endParaRPr lang="en-IN" sz="3200" smtClean="0">
              <a:solidFill>
                <a:srgbClr val="000066"/>
              </a:solidFill>
            </a:endParaRPr>
          </a:p>
        </p:txBody>
      </p:sp>
      <p:pic>
        <p:nvPicPr>
          <p:cNvPr id="21508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39775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 descr="FSCS_Logo CMY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2088" y="6035675"/>
            <a:ext cx="1331912" cy="777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z="3300" b="1" smtClean="0">
                <a:solidFill>
                  <a:srgbClr val="000066"/>
                </a:solidFill>
              </a:rPr>
              <a:t>LESSONS FOR FSCS</a:t>
            </a:r>
            <a:endParaRPr lang="en-IN" sz="3300" b="1" smtClean="0">
              <a:solidFill>
                <a:srgbClr val="000066"/>
              </a:solidFill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84313"/>
            <a:ext cx="8229600" cy="5257800"/>
          </a:xfrm>
          <a:noFill/>
          <a:ln/>
        </p:spPr>
        <p:txBody>
          <a:bodyPr/>
          <a:lstStyle/>
          <a:p>
            <a:pPr>
              <a:buClr>
                <a:schemeClr val="folHlink"/>
              </a:buClr>
              <a:buSzPct val="130000"/>
              <a:buFontTx/>
              <a:buChar char="•"/>
            </a:pPr>
            <a:r>
              <a:rPr lang="en-GB" sz="3000" smtClean="0">
                <a:solidFill>
                  <a:srgbClr val="000066"/>
                </a:solidFill>
              </a:rPr>
              <a:t>Contingency planning and collaboration of authorities</a:t>
            </a:r>
          </a:p>
          <a:p>
            <a:pPr>
              <a:buClr>
                <a:schemeClr val="folHlink"/>
              </a:buClr>
              <a:buSzPct val="130000"/>
              <a:buFontTx/>
              <a:buChar char="•"/>
            </a:pPr>
            <a:r>
              <a:rPr lang="en-GB" sz="3000" smtClean="0">
                <a:solidFill>
                  <a:srgbClr val="000066"/>
                </a:solidFill>
              </a:rPr>
              <a:t>Funding </a:t>
            </a:r>
          </a:p>
          <a:p>
            <a:pPr lvl="2">
              <a:buClr>
                <a:schemeClr val="folHlink"/>
              </a:buClr>
              <a:buSzPct val="130000"/>
              <a:buFontTx/>
              <a:buNone/>
            </a:pPr>
            <a:r>
              <a:rPr lang="en-GB" sz="3000" smtClean="0">
                <a:solidFill>
                  <a:srgbClr val="000066"/>
                </a:solidFill>
              </a:rPr>
              <a:t>- ex post scheme</a:t>
            </a:r>
          </a:p>
          <a:p>
            <a:pPr lvl="2">
              <a:buClr>
                <a:schemeClr val="folHlink"/>
              </a:buClr>
              <a:buSzPct val="130000"/>
              <a:buFontTx/>
              <a:buNone/>
            </a:pPr>
            <a:r>
              <a:rPr lang="en-GB" sz="3000" smtClean="0">
                <a:solidFill>
                  <a:srgbClr val="000066"/>
                </a:solidFill>
              </a:rPr>
              <a:t>- National Loans Fund</a:t>
            </a:r>
          </a:p>
          <a:p>
            <a:pPr>
              <a:buClr>
                <a:schemeClr val="folHlink"/>
              </a:buClr>
              <a:buSzPct val="130000"/>
              <a:buFontTx/>
              <a:buChar char="•"/>
            </a:pPr>
            <a:r>
              <a:rPr lang="en-GB" sz="3000" smtClean="0">
                <a:solidFill>
                  <a:srgbClr val="000066"/>
                </a:solidFill>
              </a:rPr>
              <a:t>Consumer awareness</a:t>
            </a:r>
          </a:p>
          <a:p>
            <a:pPr lvl="2">
              <a:buClr>
                <a:schemeClr val="folHlink"/>
              </a:buClr>
              <a:buSzPct val="130000"/>
              <a:buFontTx/>
              <a:buNone/>
            </a:pPr>
            <a:r>
              <a:rPr lang="en-GB" sz="3000" smtClean="0">
                <a:solidFill>
                  <a:srgbClr val="000066"/>
                </a:solidFill>
              </a:rPr>
              <a:t>- TV campaign</a:t>
            </a:r>
          </a:p>
          <a:p>
            <a:pPr lvl="2">
              <a:buClr>
                <a:schemeClr val="folHlink"/>
              </a:buClr>
              <a:buSzPct val="130000"/>
              <a:buFontTx/>
              <a:buNone/>
            </a:pPr>
            <a:r>
              <a:rPr lang="en-GB" sz="3000" smtClean="0">
                <a:solidFill>
                  <a:srgbClr val="000066"/>
                </a:solidFill>
              </a:rPr>
              <a:t>- Industry disclosure</a:t>
            </a:r>
          </a:p>
          <a:p>
            <a:pPr lvl="2">
              <a:buClr>
                <a:schemeClr val="folHlink"/>
              </a:buClr>
              <a:buSzPct val="130000"/>
              <a:buFontTx/>
              <a:buNone/>
            </a:pPr>
            <a:r>
              <a:rPr lang="en-GB" sz="3000" smtClean="0">
                <a:solidFill>
                  <a:srgbClr val="000066"/>
                </a:solidFill>
              </a:rPr>
              <a:t>- PR/media</a:t>
            </a:r>
          </a:p>
          <a:p>
            <a:endParaRPr lang="en-IN" smtClean="0">
              <a:solidFill>
                <a:srgbClr val="000066"/>
              </a:solidFill>
            </a:endParaRPr>
          </a:p>
        </p:txBody>
      </p:sp>
      <p:pic>
        <p:nvPicPr>
          <p:cNvPr id="22532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39775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 descr="FSCS_Logo CMY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2088" y="6035675"/>
            <a:ext cx="1331912" cy="777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364</Words>
  <Application>Microsoft Office PowerPoint</Application>
  <PresentationFormat>On-screen Show (4:3)</PresentationFormat>
  <Paragraphs>93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Calibri</vt:lpstr>
      <vt:lpstr>Arial</vt:lpstr>
      <vt:lpstr>Wingdings</vt:lpstr>
      <vt:lpstr>Verdana</vt:lpstr>
      <vt:lpstr>Office Theme</vt:lpstr>
      <vt:lpstr> Alex Kuczynski, Director of Corporate Affairs Financial Services Compensation Scheme, UK</vt:lpstr>
      <vt:lpstr>LESSONS FROM FINANCIAL CRISIS FOR BANK RESOLUTION – US AND EUROPEAN EXPERIENCE</vt:lpstr>
      <vt:lpstr>THE RUN ON NORTHERN ROCK</vt:lpstr>
      <vt:lpstr>THE RESPONSE TO NORTHERN ROCK</vt:lpstr>
      <vt:lpstr>BANKING ACT 2009 (1)</vt:lpstr>
      <vt:lpstr>BANKING ACT 2009 (2)</vt:lpstr>
      <vt:lpstr>BANKING ACT 2009 (3)</vt:lpstr>
      <vt:lpstr>FSCS – DEPOSITOR PAYOUT</vt:lpstr>
      <vt:lpstr>LESSONS FOR FSCS</vt:lpstr>
      <vt:lpstr>NEXT STEPS</vt:lpstr>
      <vt:lpstr>REGULATORY DEVELOPMENTS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khajra</dc:creator>
  <cp:lastModifiedBy>Spike</cp:lastModifiedBy>
  <cp:revision>17</cp:revision>
  <dcterms:created xsi:type="dcterms:W3CDTF">2011-10-19T09:13:47Z</dcterms:created>
  <dcterms:modified xsi:type="dcterms:W3CDTF">2011-10-21T09:24:32Z</dcterms:modified>
</cp:coreProperties>
</file>