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  <p:sldMasterId id="2147483660" r:id="rId3"/>
    <p:sldMasterId id="2147483672" r:id="rId4"/>
  </p:sldMasterIdLst>
  <p:notesMasterIdLst>
    <p:notesMasterId r:id="rId20"/>
  </p:notesMasterIdLst>
  <p:handoutMasterIdLst>
    <p:handoutMasterId r:id="rId21"/>
  </p:handoutMasterIdLst>
  <p:sldIdLst>
    <p:sldId id="309" r:id="rId5"/>
    <p:sldId id="290" r:id="rId6"/>
    <p:sldId id="291" r:id="rId7"/>
    <p:sldId id="292" r:id="rId8"/>
    <p:sldId id="293" r:id="rId9"/>
    <p:sldId id="294" r:id="rId10"/>
    <p:sldId id="310" r:id="rId11"/>
    <p:sldId id="311" r:id="rId12"/>
    <p:sldId id="313" r:id="rId13"/>
    <p:sldId id="314" r:id="rId14"/>
    <p:sldId id="316" r:id="rId15"/>
    <p:sldId id="317" r:id="rId16"/>
    <p:sldId id="315" r:id="rId17"/>
    <p:sldId id="318" r:id="rId18"/>
    <p:sldId id="319" r:id="rId1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F6906-7D7C-4FEF-BF76-212188E4E7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52FE7-679B-425D-AAAC-F6FF6EB0C85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Oct. 14, 2011 (13:00)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DFAE-3B66-4870-9A6A-E2D9FDE1C7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7" name="Picture 2" descr="\\003fs1\共通\★記者懇談会作業フォルダ★\席上配付資料\全体とりまとめ版\ロゴデータ\newlogo-600.jpg"/>
          <p:cNvPicPr>
            <a:picLocks noChangeAspect="1" noChangeArrowheads="1"/>
          </p:cNvPicPr>
          <p:nvPr userDrawn="1"/>
        </p:nvPicPr>
        <p:blipFill>
          <a:blip r:embed="rId14" cstate="print">
            <a:lum bright="75000" contrast="-75000"/>
          </a:blip>
          <a:srcRect/>
          <a:stretch>
            <a:fillRect/>
          </a:stretch>
        </p:blipFill>
        <p:spPr bwMode="auto">
          <a:xfrm>
            <a:off x="1691680" y="548680"/>
            <a:ext cx="5715000" cy="5715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4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2BBE-7682-4F57-9FFF-C22A6F9684B9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F9B62-51A9-441E-A1F1-B43321A63B5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E1FAB-44A4-4131-8D42-CC496B632470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CFAB4-2F92-4097-A99C-EDA897D8B1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12ED-686E-4D3F-B81A-EBED13A73847}" type="datetimeFigureOut">
              <a:rPr kumimoji="1" lang="ja-JP" altLang="en-US" smtClean="0"/>
              <a:pPr/>
              <a:t>2011/11/11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B463F-DA7D-40FA-A312-DE411B133FE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140968"/>
            <a:ext cx="8090642" cy="1728192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Hiroyuki Obata</a:t>
            </a:r>
            <a:br>
              <a:rPr lang="en-US" altLang="ja-JP" sz="2800" dirty="0" smtClean="0"/>
            </a:br>
            <a:r>
              <a:rPr lang="en-US" altLang="ja-JP" sz="2800" dirty="0" smtClean="0"/>
              <a:t>Deputy Governor</a:t>
            </a:r>
            <a:br>
              <a:rPr lang="en-US" altLang="ja-JP" sz="2800" dirty="0" smtClean="0"/>
            </a:br>
            <a:r>
              <a:rPr lang="en-US" altLang="ja-JP" sz="2800" dirty="0" smtClean="0"/>
              <a:t>Deposit Insurance Corporation of Japan</a:t>
            </a:r>
            <a:endParaRPr lang="en-IN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8215370" cy="1643074"/>
          </a:xfrm>
        </p:spPr>
        <p:txBody>
          <a:bodyPr>
            <a:normAutofit fontScale="85000" lnSpcReduction="20000"/>
          </a:bodyPr>
          <a:lstStyle/>
          <a:p>
            <a:r>
              <a:rPr lang="en-IN" sz="3300" b="1" dirty="0"/>
              <a:t>Role of Deposit Insurance in Bank Resolution Framework </a:t>
            </a:r>
            <a:r>
              <a:rPr lang="en-IN" sz="3300" b="1" dirty="0" smtClean="0"/>
              <a:t>– Lessons </a:t>
            </a:r>
            <a:r>
              <a:rPr lang="en-IN" sz="3300" b="1" dirty="0"/>
              <a:t>from the Financial Crisis</a:t>
            </a:r>
            <a:endParaRPr lang="en-IN" sz="3300" dirty="0"/>
          </a:p>
          <a:p>
            <a:r>
              <a:rPr lang="en-IN" sz="3300" b="1" dirty="0"/>
              <a:t>November 13-16, 2011 </a:t>
            </a:r>
          </a:p>
          <a:p>
            <a:r>
              <a:rPr lang="en-IN" sz="3300" b="1" dirty="0" smtClean="0"/>
              <a:t>JODHPUR</a:t>
            </a:r>
            <a:r>
              <a:rPr lang="en-IN" sz="3300" b="1" dirty="0"/>
              <a:t>, INDIA</a:t>
            </a:r>
            <a:endParaRPr lang="en-IN" sz="3300" dirty="0"/>
          </a:p>
          <a:p>
            <a:endParaRPr lang="en-IN" dirty="0"/>
          </a:p>
        </p:txBody>
      </p:sp>
      <p:pic>
        <p:nvPicPr>
          <p:cNvPr id="1027" name="Picture 3" descr="IADI_4_l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0"/>
            <a:ext cx="26511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581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048" y="5589360"/>
            <a:ext cx="108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III.  Lessons from the Financial Crisis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9600" dirty="0" smtClean="0"/>
              <a:t>Macro economic role for deposit insurance system </a:t>
            </a:r>
          </a:p>
          <a:p>
            <a:pPr marL="514350" indent="-514350">
              <a:buFont typeface="+mj-lt"/>
              <a:buAutoNum type="arabicPeriod"/>
            </a:pPr>
            <a:endParaRPr lang="en-US" altLang="ja-JP" sz="9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sz="9600" dirty="0" smtClean="0"/>
              <a:t>Deposit insurance system without government money</a:t>
            </a:r>
          </a:p>
          <a:p>
            <a:pPr marL="514350" indent="-514350">
              <a:buFont typeface="+mj-lt"/>
              <a:buAutoNum type="arabicPeriod"/>
            </a:pPr>
            <a:endParaRPr lang="en-US" altLang="ja-JP" sz="9600" dirty="0" smtClean="0"/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9600" dirty="0" smtClean="0"/>
              <a:t> International cooperation and coordination</a:t>
            </a:r>
            <a:r>
              <a:rPr lang="en-US" altLang="ja-JP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1368152"/>
          </a:xfrm>
        </p:spPr>
        <p:txBody>
          <a:bodyPr>
            <a:normAutofit fontScale="90000"/>
          </a:bodyPr>
          <a:lstStyle/>
          <a:p>
            <a:r>
              <a:rPr lang="en-US" altLang="ja-JP" sz="3100" i="1" dirty="0" smtClean="0"/>
              <a:t>III.  Lessons from the Financial Crisis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1.  Macro economic role </a:t>
            </a:r>
            <a:br>
              <a:rPr lang="en-US" altLang="ja-JP" sz="3600" dirty="0" smtClean="0"/>
            </a:br>
            <a:r>
              <a:rPr lang="en-US" altLang="ja-JP" sz="3600" dirty="0" smtClean="0"/>
              <a:t>for deposit insurance system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/>
          <a:lstStyle/>
          <a:p>
            <a:pPr algn="ctr">
              <a:buNone/>
            </a:pPr>
            <a:r>
              <a:rPr kumimoji="1" lang="en-US" altLang="ja-JP" dirty="0" smtClean="0"/>
              <a:t>Protection of Depositors</a:t>
            </a:r>
          </a:p>
          <a:p>
            <a:pPr algn="ctr">
              <a:buNone/>
            </a:pPr>
            <a:r>
              <a:rPr lang="en-US" altLang="ja-JP" dirty="0" smtClean="0"/>
              <a:t>(microeconomic role)</a:t>
            </a:r>
            <a:endParaRPr kumimoji="1" lang="en-US" altLang="ja-JP" dirty="0" smtClean="0"/>
          </a:p>
          <a:p>
            <a:pPr algn="ctr">
              <a:buNone/>
            </a:pPr>
            <a:r>
              <a:rPr lang="en-US" altLang="ja-JP" dirty="0" smtClean="0"/>
              <a:t>+</a:t>
            </a:r>
          </a:p>
          <a:p>
            <a:pPr algn="ctr">
              <a:buNone/>
            </a:pPr>
            <a:r>
              <a:rPr kumimoji="1" lang="en-US" altLang="ja-JP" dirty="0" smtClean="0"/>
              <a:t>Stability of th</a:t>
            </a:r>
            <a:r>
              <a:rPr lang="en-US" altLang="ja-JP" dirty="0" smtClean="0"/>
              <a:t>e financial system</a:t>
            </a:r>
          </a:p>
          <a:p>
            <a:pPr algn="ctr">
              <a:buNone/>
            </a:pPr>
            <a:r>
              <a:rPr kumimoji="1" lang="en-US" altLang="ja-JP" dirty="0" smtClean="0"/>
              <a:t>(macroeconomic role)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i="1" dirty="0" smtClean="0"/>
              <a:t>III.  Lessons from the Financial Crisis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1.  Macro economic role </a:t>
            </a:r>
            <a:br>
              <a:rPr lang="en-US" altLang="ja-JP" sz="3200" dirty="0" smtClean="0"/>
            </a:br>
            <a:r>
              <a:rPr lang="en-US" altLang="ja-JP" sz="3200" dirty="0" smtClean="0"/>
              <a:t>for deposit insurance system 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9552" y="2132856"/>
            <a:ext cx="8147248" cy="3993307"/>
          </a:xfrm>
        </p:spPr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Strengthening of deposit insurance system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Division of labor and cooperation among safety-net  players</a:t>
            </a:r>
          </a:p>
          <a:p>
            <a:pPr>
              <a:buNone/>
            </a:pP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Japan’s experience</a:t>
            </a:r>
          </a:p>
          <a:p>
            <a:pPr>
              <a:buFont typeface="Wingdings" pitchFamily="2" charset="2"/>
              <a:buChar char="l"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652934"/>
          </a:xfrm>
        </p:spPr>
        <p:txBody>
          <a:bodyPr>
            <a:normAutofit fontScale="90000"/>
          </a:bodyPr>
          <a:lstStyle/>
          <a:p>
            <a:r>
              <a:rPr lang="en-US" altLang="ja-JP" sz="3100" i="1" dirty="0" smtClean="0"/>
              <a:t>III.  Lessons from the Financial Crisis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3600" dirty="0" smtClean="0"/>
              <a:t>2. Deposit insurance system </a:t>
            </a:r>
            <a:br>
              <a:rPr lang="en-US" altLang="ja-JP" sz="3600" dirty="0" smtClean="0"/>
            </a:br>
            <a:r>
              <a:rPr lang="en-US" altLang="ja-JP" sz="3600" dirty="0" smtClean="0"/>
              <a:t>without government money</a:t>
            </a:r>
            <a:br>
              <a:rPr lang="en-US" altLang="ja-JP" sz="3600" dirty="0" smtClean="0"/>
            </a:br>
            <a:endParaRPr kumimoji="1"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772816"/>
            <a:ext cx="8820472" cy="45365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ja-JP" dirty="0" smtClean="0"/>
              <a:t>    Shaky confidence in government could mean no public money for bank resolutions in time of crisis.</a:t>
            </a:r>
          </a:p>
          <a:p>
            <a:pPr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kumimoji="1" lang="en-US" altLang="ja-JP" dirty="0" smtClean="0"/>
              <a:t>Reinforcement of deposit insurance fund</a:t>
            </a:r>
          </a:p>
          <a:p>
            <a:pPr>
              <a:buNone/>
            </a:pPr>
            <a:r>
              <a:rPr lang="en-US" altLang="ja-JP" dirty="0" smtClean="0"/>
              <a:t>    =&gt; Ex-ante collection of premiums</a:t>
            </a:r>
          </a:p>
          <a:p>
            <a:pPr>
              <a:buNone/>
            </a:pPr>
            <a:r>
              <a:rPr lang="en-US" altLang="ja-JP" dirty="0" smtClean="0"/>
              <a:t>    =&gt; Targeting fund level </a:t>
            </a:r>
          </a:p>
          <a:p>
            <a:pPr>
              <a:buNone/>
            </a:pPr>
            <a:r>
              <a:rPr lang="en-US" altLang="ja-JP" dirty="0" smtClean="0"/>
              <a:t>    =&gt; Premium rates</a:t>
            </a:r>
          </a:p>
          <a:p>
            <a:pPr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Living will</a:t>
            </a:r>
          </a:p>
          <a:p>
            <a:pPr>
              <a:buNone/>
            </a:pPr>
            <a:r>
              <a:rPr lang="en-US" altLang="ja-JP" dirty="0" smtClean="0"/>
              <a:t>    =&gt; No Too Big To Fail financial institutions</a:t>
            </a:r>
          </a:p>
          <a:p>
            <a:pPr>
              <a:buNone/>
            </a:pP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Japan’s experience</a:t>
            </a:r>
          </a:p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19256" cy="792088"/>
          </a:xfrm>
        </p:spPr>
        <p:txBody>
          <a:bodyPr>
            <a:normAutofit fontScale="90000"/>
          </a:bodyPr>
          <a:lstStyle/>
          <a:p>
            <a:r>
              <a:rPr lang="en-US" altLang="ja-JP" sz="3100" i="1" dirty="0" smtClean="0"/>
              <a:t>III.  Lessons from the Financial Crisis</a:t>
            </a:r>
            <a:r>
              <a:rPr lang="en-US" altLang="ja-JP" sz="3100" dirty="0" smtClean="0"/>
              <a:t/>
            </a:r>
            <a:br>
              <a:rPr lang="en-US" altLang="ja-JP" sz="3100" dirty="0" smtClean="0"/>
            </a:br>
            <a:r>
              <a:rPr lang="en-US" altLang="ja-JP" sz="3600" dirty="0" smtClean="0"/>
              <a:t>3. International Cooperation and Coordination</a:t>
            </a:r>
            <a:endParaRPr kumimoji="1"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2276872"/>
            <a:ext cx="8219256" cy="384929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Cross-border cooperation is necessary to deal with globalized financial system 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Coordination and harmonization of deposit insurance system is essential to prevent cherry-picking </a:t>
            </a:r>
          </a:p>
          <a:p>
            <a:pPr>
              <a:buNone/>
            </a:pPr>
            <a:r>
              <a:rPr lang="en-US" altLang="ja-JP" dirty="0" smtClean="0"/>
              <a:t>  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Japan’s experience</a:t>
            </a:r>
          </a:p>
          <a:p>
            <a:pPr>
              <a:buFont typeface="Wingdings" pitchFamily="2" charset="2"/>
              <a:buChar char="l"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IV. 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Greater role is expected for the deposit insurer  as one of the safety-net players </a:t>
            </a:r>
          </a:p>
          <a:p>
            <a:pPr>
              <a:buNone/>
            </a:pP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IADI has much to do to promote cooperation and harmonization of the deposit insurance system globally.</a:t>
            </a:r>
          </a:p>
          <a:p>
            <a:pPr>
              <a:buFont typeface="Wingdings" pitchFamily="2" charset="2"/>
              <a:buChar char="l"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Today’s Topics</a:t>
            </a:r>
            <a:endParaRPr kumimoji="1" lang="ja-JP" altLang="en-US" sz="3600" b="1" i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412776"/>
            <a:ext cx="8424936" cy="4680520"/>
          </a:xfrm>
        </p:spPr>
        <p:txBody>
          <a:bodyPr>
            <a:normAutofit/>
          </a:bodyPr>
          <a:lstStyle/>
          <a:p>
            <a:pPr marL="571500" lvl="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ja-JP" i="1" dirty="0" smtClean="0"/>
              <a:t>Introduction </a:t>
            </a:r>
            <a:endParaRPr lang="ja-JP" altLang="ja-JP" i="1" dirty="0" smtClean="0"/>
          </a:p>
          <a:p>
            <a:pPr marL="571500" lvl="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ja-JP" i="1" dirty="0" smtClean="0"/>
              <a:t>Big Picture</a:t>
            </a:r>
          </a:p>
          <a:p>
            <a:pPr marL="571500" lvl="0" indent="-571500">
              <a:lnSpc>
                <a:spcPct val="150000"/>
              </a:lnSpc>
              <a:buNone/>
            </a:pPr>
            <a:r>
              <a:rPr lang="en-US" altLang="ja-JP" i="1" dirty="0" smtClean="0"/>
              <a:t>III.</a:t>
            </a:r>
            <a:r>
              <a:rPr lang="ja-JP" altLang="en-US" i="1" dirty="0" smtClean="0"/>
              <a:t>　</a:t>
            </a:r>
            <a:r>
              <a:rPr lang="en-US" altLang="ja-JP" i="1" dirty="0" smtClean="0"/>
              <a:t>Lessons from the Financial Crisis</a:t>
            </a:r>
            <a:endParaRPr lang="ja-JP" altLang="ja-JP" i="1" dirty="0" smtClean="0"/>
          </a:p>
          <a:p>
            <a:pPr marL="571500" lvl="0" indent="-571500">
              <a:lnSpc>
                <a:spcPct val="150000"/>
              </a:lnSpc>
              <a:buNone/>
            </a:pPr>
            <a:r>
              <a:rPr lang="en-US" altLang="ja-JP" i="1" dirty="0" smtClean="0"/>
              <a:t>IV.  Conclusion</a:t>
            </a:r>
            <a:endParaRPr lang="ja-JP" altLang="ja-JP" i="1" dirty="0" smtClean="0"/>
          </a:p>
          <a:p>
            <a:pPr marL="571500" indent="-571500">
              <a:buNone/>
            </a:pPr>
            <a:endParaRPr lang="ja-JP" altLang="ja-JP" i="1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404664"/>
            <a:ext cx="9108504" cy="1152128"/>
          </a:xfrm>
        </p:spPr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I. Introduction</a:t>
            </a:r>
            <a:endParaRPr kumimoji="1" lang="ja-JP" altLang="en-US" sz="3600" b="1" i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endParaRPr kumimoji="1"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Sovereign </a:t>
            </a:r>
            <a:r>
              <a:rPr lang="en-US" altLang="ja-JP" dirty="0" smtClean="0"/>
              <a:t>risks in Europe (Greece, Italy</a:t>
            </a:r>
            <a:r>
              <a:rPr lang="en-US" altLang="ja-JP" dirty="0" smtClean="0"/>
              <a:t>)</a:t>
            </a:r>
          </a:p>
          <a:p>
            <a:pPr marL="514350" indent="-514350">
              <a:buAutoNum type="arabicPeriod"/>
            </a:pPr>
            <a:endParaRPr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No </a:t>
            </a:r>
            <a:r>
              <a:rPr lang="en-US" altLang="ja-JP" dirty="0" smtClean="0"/>
              <a:t>Too Big To Fail</a:t>
            </a:r>
            <a:r>
              <a:rPr lang="ja-JP" altLang="en-US" dirty="0" smtClean="0"/>
              <a:t> </a:t>
            </a:r>
            <a:r>
              <a:rPr lang="en-US" altLang="ja-JP" dirty="0" smtClean="0"/>
              <a:t>financial institutions</a:t>
            </a:r>
          </a:p>
          <a:p>
            <a:pPr marL="514350" indent="-514350">
              <a:buNone/>
            </a:pPr>
            <a:r>
              <a:rPr lang="en-US" altLang="ja-JP" smtClean="0"/>
              <a:t>     </a:t>
            </a:r>
            <a:r>
              <a:rPr lang="en-US" altLang="ja-JP" smtClean="0"/>
              <a:t>=&gt;G-SIFIs</a:t>
            </a:r>
            <a:r>
              <a:rPr lang="en-US" altLang="ja-JP" dirty="0" smtClean="0"/>
              <a:t>: strengthened supervision, additional capital </a:t>
            </a:r>
            <a:r>
              <a:rPr lang="en-US" altLang="ja-JP" dirty="0" smtClean="0"/>
              <a:t>requirements </a:t>
            </a:r>
            <a:endParaRPr lang="en-US" altLang="ja-JP" dirty="0" smtClean="0"/>
          </a:p>
          <a:p>
            <a:pPr marL="514350" indent="-514350">
              <a:buNone/>
            </a:pPr>
            <a:r>
              <a:rPr kumimoji="1" lang="en-US" altLang="ja-JP" dirty="0" smtClean="0"/>
              <a:t> </a:t>
            </a:r>
          </a:p>
          <a:p>
            <a:pPr marL="514350" indent="-514350">
              <a:buNone/>
            </a:pPr>
            <a:r>
              <a:rPr lang="en-US" altLang="ja-JP" dirty="0" smtClean="0"/>
              <a:t>3</a:t>
            </a:r>
            <a:r>
              <a:rPr lang="en-US" altLang="ja-JP" dirty="0" smtClean="0"/>
              <a:t>.   </a:t>
            </a:r>
            <a:r>
              <a:rPr lang="en-US" altLang="ja-JP" dirty="0" smtClean="0"/>
              <a:t>Failure of MF Global Holdings</a:t>
            </a:r>
            <a:endParaRPr kumimoji="1"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i="1" dirty="0" smtClean="0"/>
              <a:t>II.</a:t>
            </a:r>
            <a:r>
              <a:rPr lang="ja-JP" altLang="en-US" sz="3600" i="1" dirty="0" smtClean="0"/>
              <a:t>　</a:t>
            </a:r>
            <a:r>
              <a:rPr lang="en-US" altLang="ja-JP" sz="3600" i="1" dirty="0" smtClean="0"/>
              <a:t>Big Picture</a:t>
            </a:r>
            <a:endParaRPr kumimoji="1" lang="ja-JP" altLang="en-US" sz="3600" i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>
              <a:buNone/>
            </a:pPr>
            <a:endParaRPr kumimoji="1" lang="en-US" altLang="ja-JP" b="1" dirty="0" smtClean="0"/>
          </a:p>
          <a:p>
            <a:pPr>
              <a:buNone/>
            </a:pPr>
            <a:r>
              <a:rPr kumimoji="1" lang="en-US" altLang="ja-JP" b="1" dirty="0" smtClean="0"/>
              <a:t>Three Issues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Subprime to sovereign debt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Starting locally but global impact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Confidence in government at stake</a:t>
            </a:r>
            <a:endParaRPr kumimoji="1" lang="en-US" altLang="ja-JP" dirty="0" smtClean="0"/>
          </a:p>
          <a:p>
            <a:pPr marL="514350" indent="-514350">
              <a:buNone/>
            </a:pP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78621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en-US" altLang="ja-JP" sz="3600" i="1" dirty="0" smtClean="0"/>
              <a:t>II</a:t>
            </a:r>
            <a:r>
              <a:rPr kumimoji="1" lang="en-US" altLang="ja-JP" sz="3600" i="1" dirty="0" smtClean="0"/>
              <a:t>. Big Picture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lang="en-US" altLang="ja-JP" sz="3600" b="1" dirty="0" smtClean="0"/>
              <a:t>1.  Subprime to Sovereign</a:t>
            </a:r>
            <a:r>
              <a:rPr lang="ja-JP" altLang="en-US" sz="3600" b="1" dirty="0" smtClean="0"/>
              <a:t> </a:t>
            </a:r>
            <a:r>
              <a:rPr lang="en-US" altLang="ja-JP" sz="3600" b="1" dirty="0" smtClean="0"/>
              <a:t>Debt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2420888"/>
            <a:ext cx="8219256" cy="37052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ja-JP" sz="3400" dirty="0" smtClean="0"/>
              <a:t>&lt;Financial Crisis&gt;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3400" dirty="0" smtClean="0"/>
              <a:t>1</a:t>
            </a:r>
            <a:r>
              <a:rPr lang="en-US" altLang="ja-JP" sz="3400" baseline="30000" dirty="0" smtClean="0"/>
              <a:t>st</a:t>
            </a:r>
            <a:r>
              <a:rPr lang="en-US" altLang="ja-JP" sz="3400" dirty="0" smtClean="0"/>
              <a:t>  stage:  subprime mortgage crisis in the U.S.</a:t>
            </a:r>
          </a:p>
          <a:p>
            <a:pPr>
              <a:buFont typeface="Wingdings" pitchFamily="2" charset="2"/>
              <a:buChar char="l"/>
            </a:pPr>
            <a:endParaRPr kumimoji="1" lang="en-US" altLang="ja-JP" sz="3400" dirty="0" smtClean="0"/>
          </a:p>
          <a:p>
            <a:pPr>
              <a:buFont typeface="Wingdings" pitchFamily="2" charset="2"/>
              <a:buChar char="l"/>
            </a:pPr>
            <a:r>
              <a:rPr kumimoji="1" lang="en-US" altLang="ja-JP" sz="3400" dirty="0" smtClean="0"/>
              <a:t>2</a:t>
            </a:r>
            <a:r>
              <a:rPr kumimoji="1" lang="en-US" altLang="ja-JP" sz="3400" baseline="30000" dirty="0" smtClean="0"/>
              <a:t>nd</a:t>
            </a:r>
            <a:r>
              <a:rPr kumimoji="1" lang="en-US" altLang="ja-JP" sz="3400" dirty="0" smtClean="0"/>
              <a:t>  stage:  sovereign debt crisis in Europe</a:t>
            </a:r>
          </a:p>
          <a:p>
            <a:pPr>
              <a:buNone/>
            </a:pPr>
            <a:r>
              <a:rPr lang="en-US" altLang="ja-JP" sz="3400" dirty="0" smtClean="0"/>
              <a:t>   </a:t>
            </a:r>
          </a:p>
          <a:p>
            <a:pPr>
              <a:buNone/>
            </a:pPr>
            <a:endParaRPr kumimoji="1" lang="en-US" altLang="ja-JP" sz="3400" dirty="0"/>
          </a:p>
          <a:p>
            <a:pPr>
              <a:buNone/>
            </a:pPr>
            <a:r>
              <a:rPr kumimoji="1" lang="en-US" altLang="ja-JP" sz="3400" b="1" dirty="0" smtClean="0"/>
              <a:t> </a:t>
            </a:r>
            <a:endParaRPr kumimoji="1" lang="en-US" altLang="ja-JP" sz="3400" dirty="0" smtClean="0"/>
          </a:p>
          <a:p>
            <a:pPr>
              <a:buNone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i="1" dirty="0" smtClean="0"/>
              <a:t>II</a:t>
            </a:r>
            <a:r>
              <a:rPr lang="en-US" altLang="ja-JP" sz="3200" i="1" dirty="0"/>
              <a:t>. </a:t>
            </a:r>
            <a:r>
              <a:rPr lang="en-US" altLang="ja-JP" sz="3200" i="1" dirty="0" smtClean="0"/>
              <a:t>Big Picture</a:t>
            </a: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en-US" altLang="ja-JP" sz="3200" b="1" dirty="0" smtClean="0"/>
              <a:t>2. Starting locally but global impact</a:t>
            </a:r>
            <a:endParaRPr kumimoji="1" lang="ja-JP" altLang="en-US" sz="32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Subprime mortgage crisis in the U.S. had impacts not only financial institutions in the U.S. but also in Europe.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European sovereign debt crisis saw bankruptcy of MF Global Holdings in the U.S.  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 smtClean="0"/>
              <a:t>  </a:t>
            </a:r>
          </a:p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07424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3600" i="1" dirty="0" smtClean="0"/>
              <a:t>II. Big Picture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2. Starting Locally but global impact</a:t>
            </a:r>
            <a:br>
              <a:rPr lang="en-US" altLang="ja-JP" sz="3600" dirty="0" smtClean="0"/>
            </a:br>
            <a:r>
              <a:rPr lang="en-US" altLang="ja-JP" sz="3600" dirty="0" smtClean="0"/>
              <a:t>As for real economy, more impact on export reliant countries than the U.S. or Europe.</a:t>
            </a:r>
            <a:br>
              <a:rPr lang="en-US" altLang="ja-JP" sz="3600" dirty="0" smtClean="0"/>
            </a:br>
            <a:r>
              <a:rPr lang="en-US" altLang="ja-JP" sz="3600" dirty="0" smtClean="0"/>
              <a:t>Export </a:t>
            </a:r>
            <a:r>
              <a:rPr lang="en-US" altLang="ja-JP" sz="2200" dirty="0" smtClean="0"/>
              <a:t>(% </a:t>
            </a:r>
            <a:r>
              <a:rPr lang="en-US" altLang="ja-JP" sz="2200" b="1" dirty="0" smtClean="0"/>
              <a:t> change from preceding period)</a:t>
            </a:r>
            <a:br>
              <a:rPr lang="en-US" altLang="ja-JP" sz="2200" b="1" dirty="0" smtClean="0"/>
            </a:br>
            <a:endParaRPr lang="en-IN" sz="22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67544" y="645333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Source: United Nations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6552728" cy="345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図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48872" cy="2232248"/>
          </a:xfrm>
        </p:spPr>
        <p:txBody>
          <a:bodyPr>
            <a:normAutofit fontScale="90000"/>
          </a:bodyPr>
          <a:lstStyle/>
          <a:p>
            <a:r>
              <a:rPr lang="en-US" altLang="ja-JP" sz="3600" b="1" i="1" dirty="0" smtClean="0"/>
              <a:t/>
            </a:r>
            <a:br>
              <a:rPr lang="en-US" altLang="ja-JP" sz="3600" b="1" i="1" dirty="0" smtClean="0"/>
            </a:br>
            <a:r>
              <a:rPr lang="en-US" altLang="ja-JP" sz="3600" i="1" dirty="0" smtClean="0"/>
              <a:t> II. Big Picture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2. Starting Locally but global impact </a:t>
            </a:r>
            <a:br>
              <a:rPr lang="en-US" altLang="ja-JP" sz="36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100" dirty="0" smtClean="0"/>
              <a:t>Distress of European banks could lead to pulling out of their money from developing countries</a:t>
            </a:r>
            <a:br>
              <a:rPr lang="en-US" altLang="ja-JP" sz="31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2200" b="1" i="1" dirty="0" smtClean="0"/>
              <a:t>Bank Claims On Developing Countries</a:t>
            </a:r>
            <a:r>
              <a:rPr lang="en-US" altLang="ja-JP" sz="2200" dirty="0" smtClean="0"/>
              <a:t>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IN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67544" y="6453337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Source: BIS , International Bank Claims (24 countries)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049119"/>
            <a:ext cx="5990868" cy="303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図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79695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i="1" dirty="0" smtClean="0"/>
              <a:t>II. Big Picture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3. Confidence in Government at Stake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Rescue plan for Greece was agreed; however, there remains uncertainty regarding its implementation </a:t>
            </a:r>
          </a:p>
          <a:p>
            <a:pPr>
              <a:buNone/>
            </a:pP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Italy was placed under IMF surveillance </a:t>
            </a:r>
          </a:p>
          <a:p>
            <a:pPr>
              <a:buFont typeface="Wingdings" pitchFamily="2" charset="2"/>
              <a:buChar char="l"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DFAE-3B66-4870-9A6A-E2D9FDE1C7A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116632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415</Words>
  <Application>Microsoft Office PowerPoint</Application>
  <PresentationFormat>画面に合わせる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15</vt:i4>
      </vt:variant>
    </vt:vector>
  </HeadingPairs>
  <TitlesOfParts>
    <vt:vector size="19" baseType="lpstr">
      <vt:lpstr>Office テーマ</vt:lpstr>
      <vt:lpstr>2_デザインの設定</vt:lpstr>
      <vt:lpstr>デザインの設定</vt:lpstr>
      <vt:lpstr>1_デザインの設定</vt:lpstr>
      <vt:lpstr>Hiroyuki Obata Deputy Governor Deposit Insurance Corporation of Japan</vt:lpstr>
      <vt:lpstr>Today’s Topics</vt:lpstr>
      <vt:lpstr>I. Introduction</vt:lpstr>
      <vt:lpstr>II.　Big Picture</vt:lpstr>
      <vt:lpstr>  II. Big Picture 1.  Subprime to Sovereign Debt </vt:lpstr>
      <vt:lpstr>II. Big Picture 2. Starting locally but global impact</vt:lpstr>
      <vt:lpstr> II. Big Picture 2. Starting Locally but global impact As for real economy, more impact on export reliant countries than the U.S. or Europe. Export (%  change from preceding period) </vt:lpstr>
      <vt:lpstr>  II. Big Picture 2. Starting Locally but global impact   Distress of European banks could lead to pulling out of their money from developing countries  Bank Claims On Developing Countries  </vt:lpstr>
      <vt:lpstr>II. Big Picture 3. Confidence in Government at Stake </vt:lpstr>
      <vt:lpstr>III.  Lessons from the Financial Crisis</vt:lpstr>
      <vt:lpstr>III.  Lessons from the Financial Crisis 1.  Macro economic role  for deposit insurance system </vt:lpstr>
      <vt:lpstr>III.  Lessons from the Financial Crisis 1.  Macro economic role  for deposit insurance system </vt:lpstr>
      <vt:lpstr>III.  Lessons from the Financial Crisis 2. Deposit insurance system  without government money </vt:lpstr>
      <vt:lpstr>III.  Lessons from the Financial Crisis 3. International Cooperation and Coordination</vt:lpstr>
      <vt:lpstr>IV. 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IADI Annual Conference 2011</dc:title>
  <dc:creator>kk</dc:creator>
  <cp:lastModifiedBy>預金保険機構</cp:lastModifiedBy>
  <cp:revision>130</cp:revision>
  <dcterms:created xsi:type="dcterms:W3CDTF">2011-10-11T06:54:54Z</dcterms:created>
  <dcterms:modified xsi:type="dcterms:W3CDTF">2011-11-11T10:41:25Z</dcterms:modified>
</cp:coreProperties>
</file>