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3"/>
  </p:notesMasterIdLst>
  <p:handoutMasterIdLst>
    <p:handoutMasterId r:id="rId24"/>
  </p:handoutMasterIdLst>
  <p:sldIdLst>
    <p:sldId id="256" r:id="rId5"/>
    <p:sldId id="257" r:id="rId6"/>
    <p:sldId id="396" r:id="rId7"/>
    <p:sldId id="405" r:id="rId8"/>
    <p:sldId id="410" r:id="rId9"/>
    <p:sldId id="409" r:id="rId10"/>
    <p:sldId id="408" r:id="rId11"/>
    <p:sldId id="403" r:id="rId12"/>
    <p:sldId id="400" r:id="rId13"/>
    <p:sldId id="308" r:id="rId14"/>
    <p:sldId id="387" r:id="rId15"/>
    <p:sldId id="309" r:id="rId16"/>
    <p:sldId id="392" r:id="rId17"/>
    <p:sldId id="304" r:id="rId18"/>
    <p:sldId id="302" r:id="rId19"/>
    <p:sldId id="303" r:id="rId20"/>
    <p:sldId id="376" r:id="rId21"/>
    <p:sldId id="395" r:id="rId2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228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72" autoAdjust="0"/>
    <p:restoredTop sz="89429" autoAdjust="0"/>
  </p:normalViewPr>
  <p:slideViewPr>
    <p:cSldViewPr>
      <p:cViewPr varScale="1">
        <p:scale>
          <a:sx n="79" d="100"/>
          <a:sy n="79" d="100"/>
        </p:scale>
        <p:origin x="-1230" y="-84"/>
      </p:cViewPr>
      <p:guideLst>
        <p:guide orient="horz" pos="2160"/>
        <p:guide pos="2880"/>
      </p:guideLst>
    </p:cSldViewPr>
  </p:slideViewPr>
  <p:notesTextViewPr>
    <p:cViewPr>
      <p:scale>
        <a:sx n="100" d="100"/>
        <a:sy n="100" d="100"/>
      </p:scale>
      <p:origin x="0" y="0"/>
    </p:cViewPr>
  </p:notesTextViewPr>
  <p:sorterViewPr>
    <p:cViewPr>
      <p:scale>
        <a:sx n="128" d="100"/>
        <a:sy n="128" d="100"/>
      </p:scale>
      <p:origin x="0" y="3816"/>
    </p:cViewPr>
  </p:sorterViewPr>
  <p:notesViewPr>
    <p:cSldViewPr>
      <p:cViewPr varScale="1">
        <p:scale>
          <a:sx n="50" d="100"/>
          <a:sy n="50" d="100"/>
        </p:scale>
        <p:origin x="-2251" y="-82"/>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D1145E-4888-4CD9-A0C6-A0EECC4A68D0}" type="doc">
      <dgm:prSet loTypeId="urn:microsoft.com/office/officeart/2005/8/layout/hProcess9" loCatId="process" qsTypeId="urn:microsoft.com/office/officeart/2005/8/quickstyle/simple1" qsCatId="simple" csTypeId="urn:microsoft.com/office/officeart/2005/8/colors/colorful1#3" csCatId="colorful" phldr="1"/>
      <dgm:spPr/>
    </dgm:pt>
    <dgm:pt modelId="{3D6258B3-EB92-439A-87C1-BDB37944FBD4}">
      <dgm:prSet phldrT="[Text]"/>
      <dgm:spPr/>
      <dgm:t>
        <a:bodyPr/>
        <a:lstStyle/>
        <a:p>
          <a:r>
            <a:rPr lang="en-US" dirty="0" smtClean="0"/>
            <a:t>Protects depositors</a:t>
          </a:r>
          <a:endParaRPr lang="en-MY" dirty="0"/>
        </a:p>
      </dgm:t>
    </dgm:pt>
    <dgm:pt modelId="{8CEF1DFC-46E6-4C47-9805-5C73461E303C}" type="parTrans" cxnId="{280C6186-E716-4B92-B421-EDE95A153673}">
      <dgm:prSet/>
      <dgm:spPr/>
      <dgm:t>
        <a:bodyPr/>
        <a:lstStyle/>
        <a:p>
          <a:endParaRPr lang="en-MY"/>
        </a:p>
      </dgm:t>
    </dgm:pt>
    <dgm:pt modelId="{F941C503-4C75-434A-8FB9-783213773921}" type="sibTrans" cxnId="{280C6186-E716-4B92-B421-EDE95A153673}">
      <dgm:prSet/>
      <dgm:spPr/>
      <dgm:t>
        <a:bodyPr/>
        <a:lstStyle/>
        <a:p>
          <a:endParaRPr lang="en-MY"/>
        </a:p>
      </dgm:t>
    </dgm:pt>
    <dgm:pt modelId="{17AE326E-8757-440B-8E05-1D57A4852EDF}">
      <dgm:prSet phldrT="[Text]"/>
      <dgm:spPr/>
      <dgm:t>
        <a:bodyPr/>
        <a:lstStyle/>
        <a:p>
          <a:r>
            <a:rPr lang="en-US" dirty="0" smtClean="0"/>
            <a:t>No shareholders bail out</a:t>
          </a:r>
          <a:endParaRPr lang="en-MY" dirty="0"/>
        </a:p>
      </dgm:t>
    </dgm:pt>
    <dgm:pt modelId="{14EF0B17-2118-4B47-B61D-21F8FB1A31AC}" type="parTrans" cxnId="{A3D10DB7-4793-4E61-AE2C-FEC59FEAAE8D}">
      <dgm:prSet/>
      <dgm:spPr/>
      <dgm:t>
        <a:bodyPr/>
        <a:lstStyle/>
        <a:p>
          <a:endParaRPr lang="en-MY"/>
        </a:p>
      </dgm:t>
    </dgm:pt>
    <dgm:pt modelId="{27F474A0-9101-4A43-88D4-AA0EE7987784}" type="sibTrans" cxnId="{A3D10DB7-4793-4E61-AE2C-FEC59FEAAE8D}">
      <dgm:prSet/>
      <dgm:spPr/>
      <dgm:t>
        <a:bodyPr/>
        <a:lstStyle/>
        <a:p>
          <a:endParaRPr lang="en-MY"/>
        </a:p>
      </dgm:t>
    </dgm:pt>
    <dgm:pt modelId="{49A4224E-8E82-4883-84BC-AB1CED1A9D53}">
      <dgm:prSet phldrT="[Text]"/>
      <dgm:spPr/>
      <dgm:t>
        <a:bodyPr/>
        <a:lstStyle/>
        <a:p>
          <a:r>
            <a:rPr lang="en-US" dirty="0" smtClean="0"/>
            <a:t>Transparent &amp; Timely</a:t>
          </a:r>
          <a:endParaRPr lang="en-MY" dirty="0"/>
        </a:p>
      </dgm:t>
    </dgm:pt>
    <dgm:pt modelId="{05193693-8416-4DA0-8ED7-679E565CB416}" type="parTrans" cxnId="{17BEF079-93BC-4A10-913B-AB41DD5C40E9}">
      <dgm:prSet/>
      <dgm:spPr/>
      <dgm:t>
        <a:bodyPr/>
        <a:lstStyle/>
        <a:p>
          <a:endParaRPr lang="en-MY"/>
        </a:p>
      </dgm:t>
    </dgm:pt>
    <dgm:pt modelId="{47559ACC-4C41-488D-9467-D8EB76A42EF4}" type="sibTrans" cxnId="{17BEF079-93BC-4A10-913B-AB41DD5C40E9}">
      <dgm:prSet/>
      <dgm:spPr/>
      <dgm:t>
        <a:bodyPr/>
        <a:lstStyle/>
        <a:p>
          <a:endParaRPr lang="en-MY"/>
        </a:p>
      </dgm:t>
    </dgm:pt>
    <dgm:pt modelId="{866BA3D4-7429-412C-BF07-5BF7F8B4E13B}">
      <dgm:prSet/>
      <dgm:spPr/>
      <dgm:t>
        <a:bodyPr/>
        <a:lstStyle/>
        <a:p>
          <a:r>
            <a:rPr lang="en-US" dirty="0" err="1" smtClean="0"/>
            <a:t>Minimises</a:t>
          </a:r>
          <a:r>
            <a:rPr lang="en-US" dirty="0" smtClean="0"/>
            <a:t> financial/economic costs &amp; contagion risks</a:t>
          </a:r>
          <a:endParaRPr lang="en-MY" dirty="0"/>
        </a:p>
      </dgm:t>
    </dgm:pt>
    <dgm:pt modelId="{47EF0C38-CFEC-4C1A-968B-81615C5A67C1}" type="parTrans" cxnId="{C69C4146-9831-4FFE-A126-ACA50FF828DD}">
      <dgm:prSet/>
      <dgm:spPr/>
      <dgm:t>
        <a:bodyPr/>
        <a:lstStyle/>
        <a:p>
          <a:endParaRPr lang="en-MY"/>
        </a:p>
      </dgm:t>
    </dgm:pt>
    <dgm:pt modelId="{1D42A784-297D-44C1-A3B5-9B44F7BACAED}" type="sibTrans" cxnId="{C69C4146-9831-4FFE-A126-ACA50FF828DD}">
      <dgm:prSet/>
      <dgm:spPr/>
      <dgm:t>
        <a:bodyPr/>
        <a:lstStyle/>
        <a:p>
          <a:endParaRPr lang="en-MY"/>
        </a:p>
      </dgm:t>
    </dgm:pt>
    <dgm:pt modelId="{3974BEBC-8ABA-489A-84B8-F8DE0AE33E8D}" type="pres">
      <dgm:prSet presAssocID="{43D1145E-4888-4CD9-A0C6-A0EECC4A68D0}" presName="CompostProcess" presStyleCnt="0">
        <dgm:presLayoutVars>
          <dgm:dir/>
          <dgm:resizeHandles val="exact"/>
        </dgm:presLayoutVars>
      </dgm:prSet>
      <dgm:spPr/>
    </dgm:pt>
    <dgm:pt modelId="{6A8F1A55-0F8B-44B4-A00C-85A4B809F831}" type="pres">
      <dgm:prSet presAssocID="{43D1145E-4888-4CD9-A0C6-A0EECC4A68D0}" presName="arrow" presStyleLbl="bgShp" presStyleIdx="0" presStyleCnt="1"/>
      <dgm:spPr/>
    </dgm:pt>
    <dgm:pt modelId="{6647C345-9F00-4937-9B50-C832D99DCADF}" type="pres">
      <dgm:prSet presAssocID="{43D1145E-4888-4CD9-A0C6-A0EECC4A68D0}" presName="linearProcess" presStyleCnt="0"/>
      <dgm:spPr/>
    </dgm:pt>
    <dgm:pt modelId="{D9A41409-D18E-42FB-AD76-D3B669286C1D}" type="pres">
      <dgm:prSet presAssocID="{866BA3D4-7429-412C-BF07-5BF7F8B4E13B}" presName="textNode" presStyleLbl="node1" presStyleIdx="0" presStyleCnt="4">
        <dgm:presLayoutVars>
          <dgm:bulletEnabled val="1"/>
        </dgm:presLayoutVars>
      </dgm:prSet>
      <dgm:spPr/>
      <dgm:t>
        <a:bodyPr/>
        <a:lstStyle/>
        <a:p>
          <a:endParaRPr lang="en-MY"/>
        </a:p>
      </dgm:t>
    </dgm:pt>
    <dgm:pt modelId="{DB6C642D-5F99-4864-ADC5-29A2BE937D77}" type="pres">
      <dgm:prSet presAssocID="{1D42A784-297D-44C1-A3B5-9B44F7BACAED}" presName="sibTrans" presStyleCnt="0"/>
      <dgm:spPr/>
    </dgm:pt>
    <dgm:pt modelId="{264308DB-B31E-499C-ACC2-14860D24EF29}" type="pres">
      <dgm:prSet presAssocID="{3D6258B3-EB92-439A-87C1-BDB37944FBD4}" presName="textNode" presStyleLbl="node1" presStyleIdx="1" presStyleCnt="4">
        <dgm:presLayoutVars>
          <dgm:bulletEnabled val="1"/>
        </dgm:presLayoutVars>
      </dgm:prSet>
      <dgm:spPr/>
      <dgm:t>
        <a:bodyPr/>
        <a:lstStyle/>
        <a:p>
          <a:endParaRPr lang="en-MY"/>
        </a:p>
      </dgm:t>
    </dgm:pt>
    <dgm:pt modelId="{469BF1F4-6D95-474E-BBEA-8ECCB4917B0E}" type="pres">
      <dgm:prSet presAssocID="{F941C503-4C75-434A-8FB9-783213773921}" presName="sibTrans" presStyleCnt="0"/>
      <dgm:spPr/>
    </dgm:pt>
    <dgm:pt modelId="{99E91440-9A18-4279-B7FC-DBDD5887BF45}" type="pres">
      <dgm:prSet presAssocID="{17AE326E-8757-440B-8E05-1D57A4852EDF}" presName="textNode" presStyleLbl="node1" presStyleIdx="2" presStyleCnt="4">
        <dgm:presLayoutVars>
          <dgm:bulletEnabled val="1"/>
        </dgm:presLayoutVars>
      </dgm:prSet>
      <dgm:spPr/>
      <dgm:t>
        <a:bodyPr/>
        <a:lstStyle/>
        <a:p>
          <a:endParaRPr lang="en-MY"/>
        </a:p>
      </dgm:t>
    </dgm:pt>
    <dgm:pt modelId="{9B5023D6-B90B-48B2-B01D-D2BE8AB0C312}" type="pres">
      <dgm:prSet presAssocID="{27F474A0-9101-4A43-88D4-AA0EE7987784}" presName="sibTrans" presStyleCnt="0"/>
      <dgm:spPr/>
    </dgm:pt>
    <dgm:pt modelId="{573B7B02-3883-49CE-9C6D-BF0B2FE4C59C}" type="pres">
      <dgm:prSet presAssocID="{49A4224E-8E82-4883-84BC-AB1CED1A9D53}" presName="textNode" presStyleLbl="node1" presStyleIdx="3" presStyleCnt="4">
        <dgm:presLayoutVars>
          <dgm:bulletEnabled val="1"/>
        </dgm:presLayoutVars>
      </dgm:prSet>
      <dgm:spPr/>
      <dgm:t>
        <a:bodyPr/>
        <a:lstStyle/>
        <a:p>
          <a:endParaRPr lang="en-MY"/>
        </a:p>
      </dgm:t>
    </dgm:pt>
  </dgm:ptLst>
  <dgm:cxnLst>
    <dgm:cxn modelId="{C69C4146-9831-4FFE-A126-ACA50FF828DD}" srcId="{43D1145E-4888-4CD9-A0C6-A0EECC4A68D0}" destId="{866BA3D4-7429-412C-BF07-5BF7F8B4E13B}" srcOrd="0" destOrd="0" parTransId="{47EF0C38-CFEC-4C1A-968B-81615C5A67C1}" sibTransId="{1D42A784-297D-44C1-A3B5-9B44F7BACAED}"/>
    <dgm:cxn modelId="{A53832B8-1AB1-407F-9C5A-E40484113D5C}" type="presOf" srcId="{3D6258B3-EB92-439A-87C1-BDB37944FBD4}" destId="{264308DB-B31E-499C-ACC2-14860D24EF29}" srcOrd="0" destOrd="0" presId="urn:microsoft.com/office/officeart/2005/8/layout/hProcess9"/>
    <dgm:cxn modelId="{280C6186-E716-4B92-B421-EDE95A153673}" srcId="{43D1145E-4888-4CD9-A0C6-A0EECC4A68D0}" destId="{3D6258B3-EB92-439A-87C1-BDB37944FBD4}" srcOrd="1" destOrd="0" parTransId="{8CEF1DFC-46E6-4C47-9805-5C73461E303C}" sibTransId="{F941C503-4C75-434A-8FB9-783213773921}"/>
    <dgm:cxn modelId="{B5185B42-39F3-4C28-A5F0-8D77445D0DCD}" type="presOf" srcId="{866BA3D4-7429-412C-BF07-5BF7F8B4E13B}" destId="{D9A41409-D18E-42FB-AD76-D3B669286C1D}" srcOrd="0" destOrd="0" presId="urn:microsoft.com/office/officeart/2005/8/layout/hProcess9"/>
    <dgm:cxn modelId="{D9C39D04-CC78-4FBB-9C24-4953839A4E68}" type="presOf" srcId="{17AE326E-8757-440B-8E05-1D57A4852EDF}" destId="{99E91440-9A18-4279-B7FC-DBDD5887BF45}" srcOrd="0" destOrd="0" presId="urn:microsoft.com/office/officeart/2005/8/layout/hProcess9"/>
    <dgm:cxn modelId="{A3D10DB7-4793-4E61-AE2C-FEC59FEAAE8D}" srcId="{43D1145E-4888-4CD9-A0C6-A0EECC4A68D0}" destId="{17AE326E-8757-440B-8E05-1D57A4852EDF}" srcOrd="2" destOrd="0" parTransId="{14EF0B17-2118-4B47-B61D-21F8FB1A31AC}" sibTransId="{27F474A0-9101-4A43-88D4-AA0EE7987784}"/>
    <dgm:cxn modelId="{3C47D850-A292-4ACE-B58A-3909E8D1F13D}" type="presOf" srcId="{43D1145E-4888-4CD9-A0C6-A0EECC4A68D0}" destId="{3974BEBC-8ABA-489A-84B8-F8DE0AE33E8D}" srcOrd="0" destOrd="0" presId="urn:microsoft.com/office/officeart/2005/8/layout/hProcess9"/>
    <dgm:cxn modelId="{17BEF079-93BC-4A10-913B-AB41DD5C40E9}" srcId="{43D1145E-4888-4CD9-A0C6-A0EECC4A68D0}" destId="{49A4224E-8E82-4883-84BC-AB1CED1A9D53}" srcOrd="3" destOrd="0" parTransId="{05193693-8416-4DA0-8ED7-679E565CB416}" sibTransId="{47559ACC-4C41-488D-9467-D8EB76A42EF4}"/>
    <dgm:cxn modelId="{47650172-8D50-444F-A181-94DF1D3204D4}" type="presOf" srcId="{49A4224E-8E82-4883-84BC-AB1CED1A9D53}" destId="{573B7B02-3883-49CE-9C6D-BF0B2FE4C59C}" srcOrd="0" destOrd="0" presId="urn:microsoft.com/office/officeart/2005/8/layout/hProcess9"/>
    <dgm:cxn modelId="{1BCEC2A8-1C09-440E-BA1E-6E25FFF7C07D}" type="presParOf" srcId="{3974BEBC-8ABA-489A-84B8-F8DE0AE33E8D}" destId="{6A8F1A55-0F8B-44B4-A00C-85A4B809F831}" srcOrd="0" destOrd="0" presId="urn:microsoft.com/office/officeart/2005/8/layout/hProcess9"/>
    <dgm:cxn modelId="{E4724850-A8A0-417E-8091-A87F47B9044F}" type="presParOf" srcId="{3974BEBC-8ABA-489A-84B8-F8DE0AE33E8D}" destId="{6647C345-9F00-4937-9B50-C832D99DCADF}" srcOrd="1" destOrd="0" presId="urn:microsoft.com/office/officeart/2005/8/layout/hProcess9"/>
    <dgm:cxn modelId="{DA603884-7F49-4103-9A1D-E72284FE5838}" type="presParOf" srcId="{6647C345-9F00-4937-9B50-C832D99DCADF}" destId="{D9A41409-D18E-42FB-AD76-D3B669286C1D}" srcOrd="0" destOrd="0" presId="urn:microsoft.com/office/officeart/2005/8/layout/hProcess9"/>
    <dgm:cxn modelId="{76C1FA6B-E919-4392-B82B-AC03AB563411}" type="presParOf" srcId="{6647C345-9F00-4937-9B50-C832D99DCADF}" destId="{DB6C642D-5F99-4864-ADC5-29A2BE937D77}" srcOrd="1" destOrd="0" presId="urn:microsoft.com/office/officeart/2005/8/layout/hProcess9"/>
    <dgm:cxn modelId="{5AF4ABAD-A329-4B23-8EA9-F43EFFE415A1}" type="presParOf" srcId="{6647C345-9F00-4937-9B50-C832D99DCADF}" destId="{264308DB-B31E-499C-ACC2-14860D24EF29}" srcOrd="2" destOrd="0" presId="urn:microsoft.com/office/officeart/2005/8/layout/hProcess9"/>
    <dgm:cxn modelId="{D2EF15E9-3405-4FF9-AEF9-4AA7C9C2BBD1}" type="presParOf" srcId="{6647C345-9F00-4937-9B50-C832D99DCADF}" destId="{469BF1F4-6D95-474E-BBEA-8ECCB4917B0E}" srcOrd="3" destOrd="0" presId="urn:microsoft.com/office/officeart/2005/8/layout/hProcess9"/>
    <dgm:cxn modelId="{2A334D2B-7325-4A14-AE41-631FD5F868FC}" type="presParOf" srcId="{6647C345-9F00-4937-9B50-C832D99DCADF}" destId="{99E91440-9A18-4279-B7FC-DBDD5887BF45}" srcOrd="4" destOrd="0" presId="urn:microsoft.com/office/officeart/2005/8/layout/hProcess9"/>
    <dgm:cxn modelId="{672855FC-C61C-4B40-8EED-91E4BDEF4BA2}" type="presParOf" srcId="{6647C345-9F00-4937-9B50-C832D99DCADF}" destId="{9B5023D6-B90B-48B2-B01D-D2BE8AB0C312}" srcOrd="5" destOrd="0" presId="urn:microsoft.com/office/officeart/2005/8/layout/hProcess9"/>
    <dgm:cxn modelId="{EA811090-450B-4D5E-B0A5-631177EF28E3}" type="presParOf" srcId="{6647C345-9F00-4937-9B50-C832D99DCADF}" destId="{573B7B02-3883-49CE-9C6D-BF0B2FE4C59C}" srcOrd="6"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5A2C47E-0269-4CA8-AE7F-4EC00F58E5A3}" type="doc">
      <dgm:prSet loTypeId="urn:microsoft.com/office/officeart/2005/8/layout/hierarchy1" loCatId="hierarchy" qsTypeId="urn:microsoft.com/office/officeart/2005/8/quickstyle/simple1" qsCatId="simple" csTypeId="urn:microsoft.com/office/officeart/2005/8/colors/colorful4" csCatId="colorful" phldr="1"/>
      <dgm:spPr/>
      <dgm:t>
        <a:bodyPr/>
        <a:lstStyle/>
        <a:p>
          <a:endParaRPr lang="en-MY"/>
        </a:p>
      </dgm:t>
    </dgm:pt>
    <dgm:pt modelId="{3CD41BBD-5C64-464E-8547-003C499E5A45}">
      <dgm:prSet phldrT="[Text]"/>
      <dgm:spPr/>
      <dgm:t>
        <a:bodyPr/>
        <a:lstStyle/>
        <a:p>
          <a:r>
            <a:rPr lang="en-US" dirty="0" smtClean="0">
              <a:latin typeface="+mn-lt"/>
              <a:cs typeface="+mn-cs"/>
            </a:rPr>
            <a:t>MDIC may conduct a special examination of a member institution where MDIC has reason to believe that a due diligence or other examination should be made for the purposes of:</a:t>
          </a:r>
          <a:endParaRPr lang="en-MY" dirty="0"/>
        </a:p>
      </dgm:t>
    </dgm:pt>
    <dgm:pt modelId="{A8C5AF8F-2226-4FAA-BB61-8CADDF64FECB}" type="parTrans" cxnId="{04FA8FFF-1B3D-40D5-8F88-C376FB82224C}">
      <dgm:prSet/>
      <dgm:spPr/>
      <dgm:t>
        <a:bodyPr/>
        <a:lstStyle/>
        <a:p>
          <a:endParaRPr lang="en-MY"/>
        </a:p>
      </dgm:t>
    </dgm:pt>
    <dgm:pt modelId="{38083F12-00A7-4592-AD32-1B6C8617E9B8}" type="sibTrans" cxnId="{04FA8FFF-1B3D-40D5-8F88-C376FB82224C}">
      <dgm:prSet/>
      <dgm:spPr/>
      <dgm:t>
        <a:bodyPr/>
        <a:lstStyle/>
        <a:p>
          <a:endParaRPr lang="en-MY"/>
        </a:p>
      </dgm:t>
    </dgm:pt>
    <dgm:pt modelId="{B7AACE46-50B0-413E-B78A-3BFC4D2019AC}">
      <dgm:prSet phldrT="[Text]"/>
      <dgm:spPr/>
      <dgm:t>
        <a:bodyPr/>
        <a:lstStyle/>
        <a:p>
          <a:r>
            <a:rPr lang="en-US" dirty="0" smtClean="0">
              <a:latin typeface="+mn-lt"/>
              <a:cs typeface="+mn-cs"/>
            </a:rPr>
            <a:t>Exercise of its loss mitigation and failure resolution powers</a:t>
          </a:r>
          <a:endParaRPr lang="en-MY" dirty="0"/>
        </a:p>
      </dgm:t>
    </dgm:pt>
    <dgm:pt modelId="{B8190C77-82D3-45F6-9CC3-49B69C04D3B0}" type="parTrans" cxnId="{2996DE7A-355C-4539-8DE6-44D80BE12A0E}">
      <dgm:prSet/>
      <dgm:spPr/>
      <dgm:t>
        <a:bodyPr/>
        <a:lstStyle/>
        <a:p>
          <a:endParaRPr lang="en-MY" dirty="0"/>
        </a:p>
      </dgm:t>
    </dgm:pt>
    <dgm:pt modelId="{25A23403-2F7E-4900-91E3-820B00545105}" type="sibTrans" cxnId="{2996DE7A-355C-4539-8DE6-44D80BE12A0E}">
      <dgm:prSet/>
      <dgm:spPr/>
      <dgm:t>
        <a:bodyPr/>
        <a:lstStyle/>
        <a:p>
          <a:endParaRPr lang="en-MY"/>
        </a:p>
      </dgm:t>
    </dgm:pt>
    <dgm:pt modelId="{01707069-BD28-42AA-A3C1-65BCC70AAA9A}">
      <dgm:prSet phldrT="[Text]"/>
      <dgm:spPr/>
      <dgm:t>
        <a:bodyPr/>
        <a:lstStyle/>
        <a:p>
          <a:r>
            <a:rPr lang="en-US" dirty="0" smtClean="0">
              <a:latin typeface="+mn-lt"/>
              <a:cs typeface="+mn-cs"/>
            </a:rPr>
            <a:t>Preparedness to reimburse insured depositors (“payout”)</a:t>
          </a:r>
          <a:endParaRPr lang="en-MY" dirty="0"/>
        </a:p>
      </dgm:t>
    </dgm:pt>
    <dgm:pt modelId="{A84E3662-E8BE-43AC-932D-930E5B1E26EF}" type="parTrans" cxnId="{914AFB5E-D850-4FA5-B815-A9FD055AE545}">
      <dgm:prSet/>
      <dgm:spPr/>
      <dgm:t>
        <a:bodyPr/>
        <a:lstStyle/>
        <a:p>
          <a:endParaRPr lang="en-MY" dirty="0"/>
        </a:p>
      </dgm:t>
    </dgm:pt>
    <dgm:pt modelId="{06B86BCF-3085-49DD-86AC-EDE5971F7F89}" type="sibTrans" cxnId="{914AFB5E-D850-4FA5-B815-A9FD055AE545}">
      <dgm:prSet/>
      <dgm:spPr/>
      <dgm:t>
        <a:bodyPr/>
        <a:lstStyle/>
        <a:p>
          <a:endParaRPr lang="en-MY"/>
        </a:p>
      </dgm:t>
    </dgm:pt>
    <dgm:pt modelId="{E868D4DB-499A-42B4-9005-36D6B68820DA}" type="pres">
      <dgm:prSet presAssocID="{25A2C47E-0269-4CA8-AE7F-4EC00F58E5A3}" presName="hierChild1" presStyleCnt="0">
        <dgm:presLayoutVars>
          <dgm:chPref val="1"/>
          <dgm:dir/>
          <dgm:animOne val="branch"/>
          <dgm:animLvl val="lvl"/>
          <dgm:resizeHandles/>
        </dgm:presLayoutVars>
      </dgm:prSet>
      <dgm:spPr/>
      <dgm:t>
        <a:bodyPr/>
        <a:lstStyle/>
        <a:p>
          <a:endParaRPr lang="en-US"/>
        </a:p>
      </dgm:t>
    </dgm:pt>
    <dgm:pt modelId="{C7AD9BE7-5652-4684-827F-827D371AF7A3}" type="pres">
      <dgm:prSet presAssocID="{3CD41BBD-5C64-464E-8547-003C499E5A45}" presName="hierRoot1" presStyleCnt="0"/>
      <dgm:spPr/>
    </dgm:pt>
    <dgm:pt modelId="{E7291885-C6A9-4468-ACFD-5E67A0207353}" type="pres">
      <dgm:prSet presAssocID="{3CD41BBD-5C64-464E-8547-003C499E5A45}" presName="composite" presStyleCnt="0"/>
      <dgm:spPr/>
    </dgm:pt>
    <dgm:pt modelId="{E2399BAC-7832-46A8-A659-CD3AA532BD5E}" type="pres">
      <dgm:prSet presAssocID="{3CD41BBD-5C64-464E-8547-003C499E5A45}" presName="background" presStyleLbl="node0" presStyleIdx="0" presStyleCnt="1"/>
      <dgm:spPr/>
    </dgm:pt>
    <dgm:pt modelId="{93E239A4-4E89-43A7-B8F5-56DFB5744DAF}" type="pres">
      <dgm:prSet presAssocID="{3CD41BBD-5C64-464E-8547-003C499E5A45}" presName="text" presStyleLbl="fgAcc0" presStyleIdx="0" presStyleCnt="1" custScaleX="201891">
        <dgm:presLayoutVars>
          <dgm:chPref val="3"/>
        </dgm:presLayoutVars>
      </dgm:prSet>
      <dgm:spPr/>
      <dgm:t>
        <a:bodyPr/>
        <a:lstStyle/>
        <a:p>
          <a:endParaRPr lang="en-MY"/>
        </a:p>
      </dgm:t>
    </dgm:pt>
    <dgm:pt modelId="{EEF1E971-7A29-4169-8D2B-300674E0B77E}" type="pres">
      <dgm:prSet presAssocID="{3CD41BBD-5C64-464E-8547-003C499E5A45}" presName="hierChild2" presStyleCnt="0"/>
      <dgm:spPr/>
    </dgm:pt>
    <dgm:pt modelId="{E70BE6AB-A5E1-480F-B17F-C2DB56DEC036}" type="pres">
      <dgm:prSet presAssocID="{B8190C77-82D3-45F6-9CC3-49B69C04D3B0}" presName="Name10" presStyleLbl="parChTrans1D2" presStyleIdx="0" presStyleCnt="2"/>
      <dgm:spPr/>
      <dgm:t>
        <a:bodyPr/>
        <a:lstStyle/>
        <a:p>
          <a:endParaRPr lang="en-US"/>
        </a:p>
      </dgm:t>
    </dgm:pt>
    <dgm:pt modelId="{C82EBB7A-310C-44DA-870E-286F4FB40787}" type="pres">
      <dgm:prSet presAssocID="{B7AACE46-50B0-413E-B78A-3BFC4D2019AC}" presName="hierRoot2" presStyleCnt="0"/>
      <dgm:spPr/>
    </dgm:pt>
    <dgm:pt modelId="{70E49E2B-D981-40E8-83E3-3619371E382D}" type="pres">
      <dgm:prSet presAssocID="{B7AACE46-50B0-413E-B78A-3BFC4D2019AC}" presName="composite2" presStyleCnt="0"/>
      <dgm:spPr/>
    </dgm:pt>
    <dgm:pt modelId="{82405248-A44F-4680-B602-881267AE7E05}" type="pres">
      <dgm:prSet presAssocID="{B7AACE46-50B0-413E-B78A-3BFC4D2019AC}" presName="background2" presStyleLbl="node2" presStyleIdx="0" presStyleCnt="2"/>
      <dgm:spPr/>
    </dgm:pt>
    <dgm:pt modelId="{D1B44FD1-54A7-4242-AB22-6529563927ED}" type="pres">
      <dgm:prSet presAssocID="{B7AACE46-50B0-413E-B78A-3BFC4D2019AC}" presName="text2" presStyleLbl="fgAcc2" presStyleIdx="0" presStyleCnt="2">
        <dgm:presLayoutVars>
          <dgm:chPref val="3"/>
        </dgm:presLayoutVars>
      </dgm:prSet>
      <dgm:spPr/>
      <dgm:t>
        <a:bodyPr/>
        <a:lstStyle/>
        <a:p>
          <a:endParaRPr lang="en-MY"/>
        </a:p>
      </dgm:t>
    </dgm:pt>
    <dgm:pt modelId="{A29119BA-CF02-4685-A225-5C2A008E5E65}" type="pres">
      <dgm:prSet presAssocID="{B7AACE46-50B0-413E-B78A-3BFC4D2019AC}" presName="hierChild3" presStyleCnt="0"/>
      <dgm:spPr/>
    </dgm:pt>
    <dgm:pt modelId="{071D2609-656C-4753-B5BF-8A125A85446C}" type="pres">
      <dgm:prSet presAssocID="{A84E3662-E8BE-43AC-932D-930E5B1E26EF}" presName="Name10" presStyleLbl="parChTrans1D2" presStyleIdx="1" presStyleCnt="2"/>
      <dgm:spPr/>
      <dgm:t>
        <a:bodyPr/>
        <a:lstStyle/>
        <a:p>
          <a:endParaRPr lang="en-US"/>
        </a:p>
      </dgm:t>
    </dgm:pt>
    <dgm:pt modelId="{94A8630E-FA8F-4224-A3DB-B0D8744407A3}" type="pres">
      <dgm:prSet presAssocID="{01707069-BD28-42AA-A3C1-65BCC70AAA9A}" presName="hierRoot2" presStyleCnt="0"/>
      <dgm:spPr/>
    </dgm:pt>
    <dgm:pt modelId="{750554F8-15CB-43EF-B3B2-5E2EE4E557BC}" type="pres">
      <dgm:prSet presAssocID="{01707069-BD28-42AA-A3C1-65BCC70AAA9A}" presName="composite2" presStyleCnt="0"/>
      <dgm:spPr/>
    </dgm:pt>
    <dgm:pt modelId="{ACF21F24-C718-441F-9748-89694082AD8B}" type="pres">
      <dgm:prSet presAssocID="{01707069-BD28-42AA-A3C1-65BCC70AAA9A}" presName="background2" presStyleLbl="node2" presStyleIdx="1" presStyleCnt="2"/>
      <dgm:spPr/>
    </dgm:pt>
    <dgm:pt modelId="{829DD66D-A8AF-4B33-B811-AA9A743BD1AD}" type="pres">
      <dgm:prSet presAssocID="{01707069-BD28-42AA-A3C1-65BCC70AAA9A}" presName="text2" presStyleLbl="fgAcc2" presStyleIdx="1" presStyleCnt="2">
        <dgm:presLayoutVars>
          <dgm:chPref val="3"/>
        </dgm:presLayoutVars>
      </dgm:prSet>
      <dgm:spPr/>
      <dgm:t>
        <a:bodyPr/>
        <a:lstStyle/>
        <a:p>
          <a:endParaRPr lang="en-MY"/>
        </a:p>
      </dgm:t>
    </dgm:pt>
    <dgm:pt modelId="{64418B72-4267-4906-9871-C8F5718D71AB}" type="pres">
      <dgm:prSet presAssocID="{01707069-BD28-42AA-A3C1-65BCC70AAA9A}" presName="hierChild3" presStyleCnt="0"/>
      <dgm:spPr/>
    </dgm:pt>
  </dgm:ptLst>
  <dgm:cxnLst>
    <dgm:cxn modelId="{BFA02DDC-5161-479C-B3FE-6E2E991C1897}" type="presOf" srcId="{B7AACE46-50B0-413E-B78A-3BFC4D2019AC}" destId="{D1B44FD1-54A7-4242-AB22-6529563927ED}" srcOrd="0" destOrd="0" presId="urn:microsoft.com/office/officeart/2005/8/layout/hierarchy1"/>
    <dgm:cxn modelId="{3C8B715A-846E-4400-95F2-DE263E35FB36}" type="presOf" srcId="{25A2C47E-0269-4CA8-AE7F-4EC00F58E5A3}" destId="{E868D4DB-499A-42B4-9005-36D6B68820DA}" srcOrd="0" destOrd="0" presId="urn:microsoft.com/office/officeart/2005/8/layout/hierarchy1"/>
    <dgm:cxn modelId="{AFAC5B8A-73BF-401A-9865-B2DDA09EF1C4}" type="presOf" srcId="{3CD41BBD-5C64-464E-8547-003C499E5A45}" destId="{93E239A4-4E89-43A7-B8F5-56DFB5744DAF}" srcOrd="0" destOrd="0" presId="urn:microsoft.com/office/officeart/2005/8/layout/hierarchy1"/>
    <dgm:cxn modelId="{04FA8FFF-1B3D-40D5-8F88-C376FB82224C}" srcId="{25A2C47E-0269-4CA8-AE7F-4EC00F58E5A3}" destId="{3CD41BBD-5C64-464E-8547-003C499E5A45}" srcOrd="0" destOrd="0" parTransId="{A8C5AF8F-2226-4FAA-BB61-8CADDF64FECB}" sibTransId="{38083F12-00A7-4592-AD32-1B6C8617E9B8}"/>
    <dgm:cxn modelId="{F0EE38EA-3DC3-4084-97E6-873941B989CE}" type="presOf" srcId="{A84E3662-E8BE-43AC-932D-930E5B1E26EF}" destId="{071D2609-656C-4753-B5BF-8A125A85446C}" srcOrd="0" destOrd="0" presId="urn:microsoft.com/office/officeart/2005/8/layout/hierarchy1"/>
    <dgm:cxn modelId="{914AFB5E-D850-4FA5-B815-A9FD055AE545}" srcId="{3CD41BBD-5C64-464E-8547-003C499E5A45}" destId="{01707069-BD28-42AA-A3C1-65BCC70AAA9A}" srcOrd="1" destOrd="0" parTransId="{A84E3662-E8BE-43AC-932D-930E5B1E26EF}" sibTransId="{06B86BCF-3085-49DD-86AC-EDE5971F7F89}"/>
    <dgm:cxn modelId="{9645F80E-2610-4BB4-B3F2-CBD080BDB3A0}" type="presOf" srcId="{B8190C77-82D3-45F6-9CC3-49B69C04D3B0}" destId="{E70BE6AB-A5E1-480F-B17F-C2DB56DEC036}" srcOrd="0" destOrd="0" presId="urn:microsoft.com/office/officeart/2005/8/layout/hierarchy1"/>
    <dgm:cxn modelId="{1307C162-708E-4CE8-B79B-783152D02C2C}" type="presOf" srcId="{01707069-BD28-42AA-A3C1-65BCC70AAA9A}" destId="{829DD66D-A8AF-4B33-B811-AA9A743BD1AD}" srcOrd="0" destOrd="0" presId="urn:microsoft.com/office/officeart/2005/8/layout/hierarchy1"/>
    <dgm:cxn modelId="{2996DE7A-355C-4539-8DE6-44D80BE12A0E}" srcId="{3CD41BBD-5C64-464E-8547-003C499E5A45}" destId="{B7AACE46-50B0-413E-B78A-3BFC4D2019AC}" srcOrd="0" destOrd="0" parTransId="{B8190C77-82D3-45F6-9CC3-49B69C04D3B0}" sibTransId="{25A23403-2F7E-4900-91E3-820B00545105}"/>
    <dgm:cxn modelId="{D13B5E8C-9227-4886-900E-44DEB73E85B8}" type="presParOf" srcId="{E868D4DB-499A-42B4-9005-36D6B68820DA}" destId="{C7AD9BE7-5652-4684-827F-827D371AF7A3}" srcOrd="0" destOrd="0" presId="urn:microsoft.com/office/officeart/2005/8/layout/hierarchy1"/>
    <dgm:cxn modelId="{2D8FAD29-3BAC-4753-BD0D-C4FB4C37B33D}" type="presParOf" srcId="{C7AD9BE7-5652-4684-827F-827D371AF7A3}" destId="{E7291885-C6A9-4468-ACFD-5E67A0207353}" srcOrd="0" destOrd="0" presId="urn:microsoft.com/office/officeart/2005/8/layout/hierarchy1"/>
    <dgm:cxn modelId="{E593D5D1-1685-4FA4-A20B-550658430A8B}" type="presParOf" srcId="{E7291885-C6A9-4468-ACFD-5E67A0207353}" destId="{E2399BAC-7832-46A8-A659-CD3AA532BD5E}" srcOrd="0" destOrd="0" presId="urn:microsoft.com/office/officeart/2005/8/layout/hierarchy1"/>
    <dgm:cxn modelId="{6B1518E0-DC46-4F10-8EE2-9428E63C5251}" type="presParOf" srcId="{E7291885-C6A9-4468-ACFD-5E67A0207353}" destId="{93E239A4-4E89-43A7-B8F5-56DFB5744DAF}" srcOrd="1" destOrd="0" presId="urn:microsoft.com/office/officeart/2005/8/layout/hierarchy1"/>
    <dgm:cxn modelId="{48377732-941D-4106-9912-86888DFB7442}" type="presParOf" srcId="{C7AD9BE7-5652-4684-827F-827D371AF7A3}" destId="{EEF1E971-7A29-4169-8D2B-300674E0B77E}" srcOrd="1" destOrd="0" presId="urn:microsoft.com/office/officeart/2005/8/layout/hierarchy1"/>
    <dgm:cxn modelId="{800AAC51-A4EE-4B78-B235-490899F19C05}" type="presParOf" srcId="{EEF1E971-7A29-4169-8D2B-300674E0B77E}" destId="{E70BE6AB-A5E1-480F-B17F-C2DB56DEC036}" srcOrd="0" destOrd="0" presId="urn:microsoft.com/office/officeart/2005/8/layout/hierarchy1"/>
    <dgm:cxn modelId="{FDC60133-27A1-43D9-97B0-87F238C715B1}" type="presParOf" srcId="{EEF1E971-7A29-4169-8D2B-300674E0B77E}" destId="{C82EBB7A-310C-44DA-870E-286F4FB40787}" srcOrd="1" destOrd="0" presId="urn:microsoft.com/office/officeart/2005/8/layout/hierarchy1"/>
    <dgm:cxn modelId="{D195B0D1-5FF1-48FF-8A15-B01187A39303}" type="presParOf" srcId="{C82EBB7A-310C-44DA-870E-286F4FB40787}" destId="{70E49E2B-D981-40E8-83E3-3619371E382D}" srcOrd="0" destOrd="0" presId="urn:microsoft.com/office/officeart/2005/8/layout/hierarchy1"/>
    <dgm:cxn modelId="{BC99E5A2-9148-430B-A8D3-489D6BAB5F85}" type="presParOf" srcId="{70E49E2B-D981-40E8-83E3-3619371E382D}" destId="{82405248-A44F-4680-B602-881267AE7E05}" srcOrd="0" destOrd="0" presId="urn:microsoft.com/office/officeart/2005/8/layout/hierarchy1"/>
    <dgm:cxn modelId="{935407DD-EF97-461B-884E-3A7E015B1296}" type="presParOf" srcId="{70E49E2B-D981-40E8-83E3-3619371E382D}" destId="{D1B44FD1-54A7-4242-AB22-6529563927ED}" srcOrd="1" destOrd="0" presId="urn:microsoft.com/office/officeart/2005/8/layout/hierarchy1"/>
    <dgm:cxn modelId="{A65C795E-1DC0-40AD-B28D-B70D7636BAF7}" type="presParOf" srcId="{C82EBB7A-310C-44DA-870E-286F4FB40787}" destId="{A29119BA-CF02-4685-A225-5C2A008E5E65}" srcOrd="1" destOrd="0" presId="urn:microsoft.com/office/officeart/2005/8/layout/hierarchy1"/>
    <dgm:cxn modelId="{234BF4B7-54C4-47FE-A50B-FDA83C5D9821}" type="presParOf" srcId="{EEF1E971-7A29-4169-8D2B-300674E0B77E}" destId="{071D2609-656C-4753-B5BF-8A125A85446C}" srcOrd="2" destOrd="0" presId="urn:microsoft.com/office/officeart/2005/8/layout/hierarchy1"/>
    <dgm:cxn modelId="{4F412099-92B5-4954-887F-C22023C80700}" type="presParOf" srcId="{EEF1E971-7A29-4169-8D2B-300674E0B77E}" destId="{94A8630E-FA8F-4224-A3DB-B0D8744407A3}" srcOrd="3" destOrd="0" presId="urn:microsoft.com/office/officeart/2005/8/layout/hierarchy1"/>
    <dgm:cxn modelId="{15B1EAEA-EFF8-49BE-ADB3-3EDCE9B16A3C}" type="presParOf" srcId="{94A8630E-FA8F-4224-A3DB-B0D8744407A3}" destId="{750554F8-15CB-43EF-B3B2-5E2EE4E557BC}" srcOrd="0" destOrd="0" presId="urn:microsoft.com/office/officeart/2005/8/layout/hierarchy1"/>
    <dgm:cxn modelId="{73AC8AA8-8578-4698-9363-8321D8C1C151}" type="presParOf" srcId="{750554F8-15CB-43EF-B3B2-5E2EE4E557BC}" destId="{ACF21F24-C718-441F-9748-89694082AD8B}" srcOrd="0" destOrd="0" presId="urn:microsoft.com/office/officeart/2005/8/layout/hierarchy1"/>
    <dgm:cxn modelId="{428406FB-254B-4707-AD11-015C57C54043}" type="presParOf" srcId="{750554F8-15CB-43EF-B3B2-5E2EE4E557BC}" destId="{829DD66D-A8AF-4B33-B811-AA9A743BD1AD}" srcOrd="1" destOrd="0" presId="urn:microsoft.com/office/officeart/2005/8/layout/hierarchy1"/>
    <dgm:cxn modelId="{3847EEA0-6289-478F-A2C0-42A053D2C661}" type="presParOf" srcId="{94A8630E-FA8F-4224-A3DB-B0D8744407A3}" destId="{64418B72-4267-4906-9871-C8F5718D71AB}"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D3BA423-FEC0-4537-B6A8-A3163F5112F4}" type="doc">
      <dgm:prSet loTypeId="urn:microsoft.com/office/officeart/2005/8/layout/hierarchy3" loCatId="list" qsTypeId="urn:microsoft.com/office/officeart/2005/8/quickstyle/3d2" qsCatId="3D" csTypeId="urn:microsoft.com/office/officeart/2005/8/colors/colorful1#4" csCatId="colorful" phldr="1"/>
      <dgm:spPr/>
      <dgm:t>
        <a:bodyPr/>
        <a:lstStyle/>
        <a:p>
          <a:endParaRPr lang="en-MY"/>
        </a:p>
      </dgm:t>
    </dgm:pt>
    <dgm:pt modelId="{D3576FDC-5A7F-41B6-A329-206A469CB154}">
      <dgm:prSet phldrT="[Text]" custT="1"/>
      <dgm:spPr/>
      <dgm:t>
        <a:bodyPr/>
        <a:lstStyle/>
        <a:p>
          <a:r>
            <a:rPr lang="en-US" sz="2000" b="1" dirty="0" smtClean="0"/>
            <a:t>Power to borrow/raise funds </a:t>
          </a:r>
          <a:endParaRPr lang="en-MY" sz="2000" dirty="0"/>
        </a:p>
      </dgm:t>
    </dgm:pt>
    <dgm:pt modelId="{D988919D-DA70-4182-804F-678D03BD25E9}" type="parTrans" cxnId="{696ECA83-8F73-4CE4-8AFF-3D5CB44CC981}">
      <dgm:prSet/>
      <dgm:spPr/>
      <dgm:t>
        <a:bodyPr/>
        <a:lstStyle/>
        <a:p>
          <a:endParaRPr lang="en-MY"/>
        </a:p>
      </dgm:t>
    </dgm:pt>
    <dgm:pt modelId="{E79A1E35-6530-4D5A-B4F2-16DA842611D3}" type="sibTrans" cxnId="{696ECA83-8F73-4CE4-8AFF-3D5CB44CC981}">
      <dgm:prSet/>
      <dgm:spPr/>
      <dgm:t>
        <a:bodyPr/>
        <a:lstStyle/>
        <a:p>
          <a:endParaRPr lang="en-MY"/>
        </a:p>
      </dgm:t>
    </dgm:pt>
    <dgm:pt modelId="{BBC48D84-7333-4A9B-B0AA-9BEE18315180}">
      <dgm:prSet custT="1"/>
      <dgm:spPr/>
      <dgm:t>
        <a:bodyPr/>
        <a:lstStyle/>
        <a:p>
          <a:r>
            <a:rPr lang="en-US" sz="1800" dirty="0" smtClean="0"/>
            <a:t>Appointment of conservators over delinquent assets of failed member institution</a:t>
          </a:r>
          <a:br>
            <a:rPr lang="en-US" sz="1800" dirty="0" smtClean="0"/>
          </a:br>
          <a:endParaRPr lang="en-US" sz="1800" dirty="0" smtClean="0"/>
        </a:p>
      </dgm:t>
    </dgm:pt>
    <dgm:pt modelId="{28388D8E-085B-4CC7-9089-070BAFF188E1}" type="parTrans" cxnId="{B1B34926-0C4C-4A33-A887-E0F21F9D2745}">
      <dgm:prSet/>
      <dgm:spPr/>
      <dgm:t>
        <a:bodyPr/>
        <a:lstStyle/>
        <a:p>
          <a:endParaRPr lang="en-MY" dirty="0"/>
        </a:p>
      </dgm:t>
    </dgm:pt>
    <dgm:pt modelId="{11456BC2-5573-40E9-8C28-C57814C0F97E}" type="sibTrans" cxnId="{B1B34926-0C4C-4A33-A887-E0F21F9D2745}">
      <dgm:prSet/>
      <dgm:spPr/>
      <dgm:t>
        <a:bodyPr/>
        <a:lstStyle/>
        <a:p>
          <a:endParaRPr lang="en-MY"/>
        </a:p>
      </dgm:t>
    </dgm:pt>
    <dgm:pt modelId="{85D50F43-F12E-4C8C-9F16-87E6E4388616}">
      <dgm:prSet phldrT="[Text]" custT="1"/>
      <dgm:spPr/>
      <dgm:t>
        <a:bodyPr/>
        <a:lstStyle/>
        <a:p>
          <a:r>
            <a:rPr lang="en-US" sz="2000" b="1" dirty="0" smtClean="0"/>
            <a:t>Powers to acquire and manage assets </a:t>
          </a:r>
          <a:endParaRPr lang="en-MY" sz="2000" dirty="0"/>
        </a:p>
      </dgm:t>
    </dgm:pt>
    <dgm:pt modelId="{22AD7D36-6980-4023-BA4F-83CFE071356C}" type="sibTrans" cxnId="{D23DED15-3857-44FE-A49D-D055FEF2841B}">
      <dgm:prSet/>
      <dgm:spPr/>
      <dgm:t>
        <a:bodyPr/>
        <a:lstStyle/>
        <a:p>
          <a:endParaRPr lang="en-MY"/>
        </a:p>
      </dgm:t>
    </dgm:pt>
    <dgm:pt modelId="{1E64C952-3C17-48B1-AD8B-C9BA81785FC1}" type="parTrans" cxnId="{D23DED15-3857-44FE-A49D-D055FEF2841B}">
      <dgm:prSet/>
      <dgm:spPr/>
      <dgm:t>
        <a:bodyPr/>
        <a:lstStyle/>
        <a:p>
          <a:endParaRPr lang="en-MY"/>
        </a:p>
      </dgm:t>
    </dgm:pt>
    <dgm:pt modelId="{836B83B4-34B6-425E-8E21-C9449135C010}">
      <dgm:prSet custT="1"/>
      <dgm:spPr/>
      <dgm:t>
        <a:bodyPr/>
        <a:lstStyle/>
        <a:p>
          <a:r>
            <a:rPr lang="en-US" sz="1800" dirty="0" smtClean="0"/>
            <a:t>Ability to borrow funds from Government or otherwise raise funds in such manner as MDIC thinks fit</a:t>
          </a:r>
          <a:endParaRPr lang="en-MY" sz="1800" dirty="0">
            <a:latin typeface="+mn-lt"/>
          </a:endParaRPr>
        </a:p>
      </dgm:t>
    </dgm:pt>
    <dgm:pt modelId="{6B0A4168-025E-4613-8A87-E2759C1B2290}" type="sibTrans" cxnId="{A57B36FC-47C7-40BB-875C-FC6BB404AEEA}">
      <dgm:prSet/>
      <dgm:spPr/>
      <dgm:t>
        <a:bodyPr/>
        <a:lstStyle/>
        <a:p>
          <a:endParaRPr lang="en-MY"/>
        </a:p>
      </dgm:t>
    </dgm:pt>
    <dgm:pt modelId="{2BDB943E-5E25-41C7-BB3A-348ADABFF3FD}" type="parTrans" cxnId="{A57B36FC-47C7-40BB-875C-FC6BB404AEEA}">
      <dgm:prSet/>
      <dgm:spPr/>
      <dgm:t>
        <a:bodyPr/>
        <a:lstStyle/>
        <a:p>
          <a:endParaRPr lang="en-MY" dirty="0"/>
        </a:p>
      </dgm:t>
    </dgm:pt>
    <dgm:pt modelId="{47FCCB74-D135-49D6-87C6-4B19ED94775B}">
      <dgm:prSet custT="1"/>
      <dgm:spPr/>
      <dgm:t>
        <a:bodyPr/>
        <a:lstStyle/>
        <a:p>
          <a:r>
            <a:rPr lang="en-US" sz="1800" dirty="0" smtClean="0"/>
            <a:t>Ability to set up subsidiaries (Bridge Institutions, Asset Management Company)</a:t>
          </a:r>
          <a:endParaRPr lang="en-US" sz="1800" dirty="0"/>
        </a:p>
      </dgm:t>
    </dgm:pt>
    <dgm:pt modelId="{6FF7CB9D-0DFF-41AD-8FA4-9A0843CF2381}" type="parTrans" cxnId="{518B4A7E-C5EC-4CBB-89D6-A71935198727}">
      <dgm:prSet/>
      <dgm:spPr/>
      <dgm:t>
        <a:bodyPr/>
        <a:lstStyle/>
        <a:p>
          <a:endParaRPr lang="en-US" dirty="0"/>
        </a:p>
      </dgm:t>
    </dgm:pt>
    <dgm:pt modelId="{2F54EF2E-BE7F-4242-A3F1-3EC8AD1727EE}" type="sibTrans" cxnId="{518B4A7E-C5EC-4CBB-89D6-A71935198727}">
      <dgm:prSet/>
      <dgm:spPr/>
      <dgm:t>
        <a:bodyPr/>
        <a:lstStyle/>
        <a:p>
          <a:endParaRPr lang="en-US"/>
        </a:p>
      </dgm:t>
    </dgm:pt>
    <dgm:pt modelId="{899FF075-3A4C-4519-9848-F9F2B53DAB5D}" type="pres">
      <dgm:prSet presAssocID="{DD3BA423-FEC0-4537-B6A8-A3163F5112F4}" presName="diagram" presStyleCnt="0">
        <dgm:presLayoutVars>
          <dgm:chPref val="1"/>
          <dgm:dir/>
          <dgm:animOne val="branch"/>
          <dgm:animLvl val="lvl"/>
          <dgm:resizeHandles/>
        </dgm:presLayoutVars>
      </dgm:prSet>
      <dgm:spPr/>
      <dgm:t>
        <a:bodyPr/>
        <a:lstStyle/>
        <a:p>
          <a:endParaRPr lang="en-US"/>
        </a:p>
      </dgm:t>
    </dgm:pt>
    <dgm:pt modelId="{5DA1D338-9DB5-4AB8-BB1A-FB8904CDEC38}" type="pres">
      <dgm:prSet presAssocID="{D3576FDC-5A7F-41B6-A329-206A469CB154}" presName="root" presStyleCnt="0"/>
      <dgm:spPr/>
      <dgm:t>
        <a:bodyPr/>
        <a:lstStyle/>
        <a:p>
          <a:endParaRPr lang="en-US"/>
        </a:p>
      </dgm:t>
    </dgm:pt>
    <dgm:pt modelId="{321A0B2A-F865-47D4-ACCB-466D5D6610D2}" type="pres">
      <dgm:prSet presAssocID="{D3576FDC-5A7F-41B6-A329-206A469CB154}" presName="rootComposite" presStyleCnt="0"/>
      <dgm:spPr/>
      <dgm:t>
        <a:bodyPr/>
        <a:lstStyle/>
        <a:p>
          <a:endParaRPr lang="en-US"/>
        </a:p>
      </dgm:t>
    </dgm:pt>
    <dgm:pt modelId="{BB9E9BB7-5DEE-43D7-A864-1B446F1F961F}" type="pres">
      <dgm:prSet presAssocID="{D3576FDC-5A7F-41B6-A329-206A469CB154}" presName="rootText" presStyleLbl="node1" presStyleIdx="0" presStyleCnt="2" custLinFactNeighborX="-43262" custLinFactNeighborY="-43"/>
      <dgm:spPr/>
      <dgm:t>
        <a:bodyPr/>
        <a:lstStyle/>
        <a:p>
          <a:endParaRPr lang="en-US"/>
        </a:p>
      </dgm:t>
    </dgm:pt>
    <dgm:pt modelId="{ED38121D-AC64-420B-B70F-5BBC6EA07A5E}" type="pres">
      <dgm:prSet presAssocID="{D3576FDC-5A7F-41B6-A329-206A469CB154}" presName="rootConnector" presStyleLbl="node1" presStyleIdx="0" presStyleCnt="2"/>
      <dgm:spPr/>
      <dgm:t>
        <a:bodyPr/>
        <a:lstStyle/>
        <a:p>
          <a:endParaRPr lang="en-US"/>
        </a:p>
      </dgm:t>
    </dgm:pt>
    <dgm:pt modelId="{31218C01-4AD5-449D-9C18-9A84166EB766}" type="pres">
      <dgm:prSet presAssocID="{D3576FDC-5A7F-41B6-A329-206A469CB154}" presName="childShape" presStyleCnt="0"/>
      <dgm:spPr/>
      <dgm:t>
        <a:bodyPr/>
        <a:lstStyle/>
        <a:p>
          <a:endParaRPr lang="en-US"/>
        </a:p>
      </dgm:t>
    </dgm:pt>
    <dgm:pt modelId="{6AB084FF-0C06-47E2-AB91-6D91342FE166}" type="pres">
      <dgm:prSet presAssocID="{2BDB943E-5E25-41C7-BB3A-348ADABFF3FD}" presName="Name13" presStyleLbl="parChTrans1D2" presStyleIdx="0" presStyleCnt="3"/>
      <dgm:spPr/>
      <dgm:t>
        <a:bodyPr/>
        <a:lstStyle/>
        <a:p>
          <a:endParaRPr lang="en-US"/>
        </a:p>
      </dgm:t>
    </dgm:pt>
    <dgm:pt modelId="{84138679-560A-40C3-AC11-37E4BBC53BD0}" type="pres">
      <dgm:prSet presAssocID="{836B83B4-34B6-425E-8E21-C9449135C010}" presName="childText" presStyleLbl="bgAcc1" presStyleIdx="0" presStyleCnt="3" custScaleX="135509" custScaleY="167498" custLinFactNeighborX="-40180" custLinFactNeighborY="-568">
        <dgm:presLayoutVars>
          <dgm:bulletEnabled val="1"/>
        </dgm:presLayoutVars>
      </dgm:prSet>
      <dgm:spPr/>
      <dgm:t>
        <a:bodyPr/>
        <a:lstStyle/>
        <a:p>
          <a:endParaRPr lang="en-US"/>
        </a:p>
      </dgm:t>
    </dgm:pt>
    <dgm:pt modelId="{CFF4A3E7-7638-4B6B-8AEB-C40E0E30D1EA}" type="pres">
      <dgm:prSet presAssocID="{85D50F43-F12E-4C8C-9F16-87E6E4388616}" presName="root" presStyleCnt="0"/>
      <dgm:spPr/>
      <dgm:t>
        <a:bodyPr/>
        <a:lstStyle/>
        <a:p>
          <a:endParaRPr lang="en-US"/>
        </a:p>
      </dgm:t>
    </dgm:pt>
    <dgm:pt modelId="{946857F7-643E-4184-8CB9-D6EC5AA7AD07}" type="pres">
      <dgm:prSet presAssocID="{85D50F43-F12E-4C8C-9F16-87E6E4388616}" presName="rootComposite" presStyleCnt="0"/>
      <dgm:spPr/>
      <dgm:t>
        <a:bodyPr/>
        <a:lstStyle/>
        <a:p>
          <a:endParaRPr lang="en-US"/>
        </a:p>
      </dgm:t>
    </dgm:pt>
    <dgm:pt modelId="{A003BA0D-E7D1-49AF-83DD-919B11E11A57}" type="pres">
      <dgm:prSet presAssocID="{85D50F43-F12E-4C8C-9F16-87E6E4388616}" presName="rootText" presStyleLbl="node1" presStyleIdx="1" presStyleCnt="2"/>
      <dgm:spPr/>
      <dgm:t>
        <a:bodyPr/>
        <a:lstStyle/>
        <a:p>
          <a:endParaRPr lang="en-MY"/>
        </a:p>
      </dgm:t>
    </dgm:pt>
    <dgm:pt modelId="{37A04F05-A235-421F-9CBA-B6CF356D9EBF}" type="pres">
      <dgm:prSet presAssocID="{85D50F43-F12E-4C8C-9F16-87E6E4388616}" presName="rootConnector" presStyleLbl="node1" presStyleIdx="1" presStyleCnt="2"/>
      <dgm:spPr/>
      <dgm:t>
        <a:bodyPr/>
        <a:lstStyle/>
        <a:p>
          <a:endParaRPr lang="en-US"/>
        </a:p>
      </dgm:t>
    </dgm:pt>
    <dgm:pt modelId="{2C6BDE77-0087-4371-9B7B-48824236DDD9}" type="pres">
      <dgm:prSet presAssocID="{85D50F43-F12E-4C8C-9F16-87E6E4388616}" presName="childShape" presStyleCnt="0"/>
      <dgm:spPr/>
      <dgm:t>
        <a:bodyPr/>
        <a:lstStyle/>
        <a:p>
          <a:endParaRPr lang="en-US"/>
        </a:p>
      </dgm:t>
    </dgm:pt>
    <dgm:pt modelId="{AB974863-AA4D-4A32-BBB1-56622273C5C3}" type="pres">
      <dgm:prSet presAssocID="{28388D8E-085B-4CC7-9089-070BAFF188E1}" presName="Name13" presStyleLbl="parChTrans1D2" presStyleIdx="1" presStyleCnt="3"/>
      <dgm:spPr/>
      <dgm:t>
        <a:bodyPr/>
        <a:lstStyle/>
        <a:p>
          <a:endParaRPr lang="en-US"/>
        </a:p>
      </dgm:t>
    </dgm:pt>
    <dgm:pt modelId="{6BC78899-BA5D-440B-9B14-6EAA2DE4745E}" type="pres">
      <dgm:prSet presAssocID="{BBC48D84-7333-4A9B-B0AA-9BEE18315180}" presName="childText" presStyleLbl="bgAcc1" presStyleIdx="1" presStyleCnt="3" custScaleX="189906" custLinFactNeighborX="35541" custLinFactNeighborY="-8348">
        <dgm:presLayoutVars>
          <dgm:bulletEnabled val="1"/>
        </dgm:presLayoutVars>
      </dgm:prSet>
      <dgm:spPr/>
      <dgm:t>
        <a:bodyPr/>
        <a:lstStyle/>
        <a:p>
          <a:endParaRPr lang="en-MY"/>
        </a:p>
      </dgm:t>
    </dgm:pt>
    <dgm:pt modelId="{C2D41191-BD19-4ACA-BFA6-D7E6523BED55}" type="pres">
      <dgm:prSet presAssocID="{6FF7CB9D-0DFF-41AD-8FA4-9A0843CF2381}" presName="Name13" presStyleLbl="parChTrans1D2" presStyleIdx="2" presStyleCnt="3"/>
      <dgm:spPr/>
      <dgm:t>
        <a:bodyPr/>
        <a:lstStyle/>
        <a:p>
          <a:endParaRPr lang="en-US"/>
        </a:p>
      </dgm:t>
    </dgm:pt>
    <dgm:pt modelId="{714756B6-197D-42D7-B929-7CF0989B8DFB}" type="pres">
      <dgm:prSet presAssocID="{47FCCB74-D135-49D6-87C6-4B19ED94775B}" presName="childText" presStyleLbl="bgAcc1" presStyleIdx="2" presStyleCnt="3" custScaleX="190995" custLinFactNeighborX="31489" custLinFactNeighborY="2797">
        <dgm:presLayoutVars>
          <dgm:bulletEnabled val="1"/>
        </dgm:presLayoutVars>
      </dgm:prSet>
      <dgm:spPr/>
      <dgm:t>
        <a:bodyPr/>
        <a:lstStyle/>
        <a:p>
          <a:endParaRPr lang="en-US"/>
        </a:p>
      </dgm:t>
    </dgm:pt>
  </dgm:ptLst>
  <dgm:cxnLst>
    <dgm:cxn modelId="{D23DED15-3857-44FE-A49D-D055FEF2841B}" srcId="{DD3BA423-FEC0-4537-B6A8-A3163F5112F4}" destId="{85D50F43-F12E-4C8C-9F16-87E6E4388616}" srcOrd="1" destOrd="0" parTransId="{1E64C952-3C17-48B1-AD8B-C9BA81785FC1}" sibTransId="{22AD7D36-6980-4023-BA4F-83CFE071356C}"/>
    <dgm:cxn modelId="{4F0184BD-5DB8-4F10-ADFC-B9DBD0A2BE7F}" type="presOf" srcId="{6FF7CB9D-0DFF-41AD-8FA4-9A0843CF2381}" destId="{C2D41191-BD19-4ACA-BFA6-D7E6523BED55}" srcOrd="0" destOrd="0" presId="urn:microsoft.com/office/officeart/2005/8/layout/hierarchy3"/>
    <dgm:cxn modelId="{1D43DB00-BC9E-4910-A321-3C3B9532732D}" type="presOf" srcId="{85D50F43-F12E-4C8C-9F16-87E6E4388616}" destId="{37A04F05-A235-421F-9CBA-B6CF356D9EBF}" srcOrd="1" destOrd="0" presId="urn:microsoft.com/office/officeart/2005/8/layout/hierarchy3"/>
    <dgm:cxn modelId="{EE10C655-3E3A-4DF3-A48F-24EB9249E0C6}" type="presOf" srcId="{836B83B4-34B6-425E-8E21-C9449135C010}" destId="{84138679-560A-40C3-AC11-37E4BBC53BD0}" srcOrd="0" destOrd="0" presId="urn:microsoft.com/office/officeart/2005/8/layout/hierarchy3"/>
    <dgm:cxn modelId="{0A761EB2-5FD6-47B0-B269-7CC2B03AE22B}" type="presOf" srcId="{D3576FDC-5A7F-41B6-A329-206A469CB154}" destId="{ED38121D-AC64-420B-B70F-5BBC6EA07A5E}" srcOrd="1" destOrd="0" presId="urn:microsoft.com/office/officeart/2005/8/layout/hierarchy3"/>
    <dgm:cxn modelId="{99A8C361-F624-4939-A710-DEFB9B981060}" type="presOf" srcId="{2BDB943E-5E25-41C7-BB3A-348ADABFF3FD}" destId="{6AB084FF-0C06-47E2-AB91-6D91342FE166}" srcOrd="0" destOrd="0" presId="urn:microsoft.com/office/officeart/2005/8/layout/hierarchy3"/>
    <dgm:cxn modelId="{B1B34926-0C4C-4A33-A887-E0F21F9D2745}" srcId="{85D50F43-F12E-4C8C-9F16-87E6E4388616}" destId="{BBC48D84-7333-4A9B-B0AA-9BEE18315180}" srcOrd="0" destOrd="0" parTransId="{28388D8E-085B-4CC7-9089-070BAFF188E1}" sibTransId="{11456BC2-5573-40E9-8C28-C57814C0F97E}"/>
    <dgm:cxn modelId="{777BBDC9-F641-4D9E-86E5-472D3D5171D7}" type="presOf" srcId="{85D50F43-F12E-4C8C-9F16-87E6E4388616}" destId="{A003BA0D-E7D1-49AF-83DD-919B11E11A57}" srcOrd="0" destOrd="0" presId="urn:microsoft.com/office/officeart/2005/8/layout/hierarchy3"/>
    <dgm:cxn modelId="{FFA111AD-33DB-4BD4-8E50-22429023CF6E}" type="presOf" srcId="{DD3BA423-FEC0-4537-B6A8-A3163F5112F4}" destId="{899FF075-3A4C-4519-9848-F9F2B53DAB5D}" srcOrd="0" destOrd="0" presId="urn:microsoft.com/office/officeart/2005/8/layout/hierarchy3"/>
    <dgm:cxn modelId="{2BF98ECA-8F0C-4A3C-BE2F-F7CA5DD24EF4}" type="presOf" srcId="{D3576FDC-5A7F-41B6-A329-206A469CB154}" destId="{BB9E9BB7-5DEE-43D7-A864-1B446F1F961F}" srcOrd="0" destOrd="0" presId="urn:microsoft.com/office/officeart/2005/8/layout/hierarchy3"/>
    <dgm:cxn modelId="{A57B36FC-47C7-40BB-875C-FC6BB404AEEA}" srcId="{D3576FDC-5A7F-41B6-A329-206A469CB154}" destId="{836B83B4-34B6-425E-8E21-C9449135C010}" srcOrd="0" destOrd="0" parTransId="{2BDB943E-5E25-41C7-BB3A-348ADABFF3FD}" sibTransId="{6B0A4168-025E-4613-8A87-E2759C1B2290}"/>
    <dgm:cxn modelId="{696ECA83-8F73-4CE4-8AFF-3D5CB44CC981}" srcId="{DD3BA423-FEC0-4537-B6A8-A3163F5112F4}" destId="{D3576FDC-5A7F-41B6-A329-206A469CB154}" srcOrd="0" destOrd="0" parTransId="{D988919D-DA70-4182-804F-678D03BD25E9}" sibTransId="{E79A1E35-6530-4D5A-B4F2-16DA842611D3}"/>
    <dgm:cxn modelId="{518B4A7E-C5EC-4CBB-89D6-A71935198727}" srcId="{85D50F43-F12E-4C8C-9F16-87E6E4388616}" destId="{47FCCB74-D135-49D6-87C6-4B19ED94775B}" srcOrd="1" destOrd="0" parTransId="{6FF7CB9D-0DFF-41AD-8FA4-9A0843CF2381}" sibTransId="{2F54EF2E-BE7F-4242-A3F1-3EC8AD1727EE}"/>
    <dgm:cxn modelId="{06E7D8B2-11FE-439F-8B4E-01377C5C94FC}" type="presOf" srcId="{BBC48D84-7333-4A9B-B0AA-9BEE18315180}" destId="{6BC78899-BA5D-440B-9B14-6EAA2DE4745E}" srcOrd="0" destOrd="0" presId="urn:microsoft.com/office/officeart/2005/8/layout/hierarchy3"/>
    <dgm:cxn modelId="{7D1E0BD6-20C2-4E80-BED6-116DEEEF73DC}" type="presOf" srcId="{28388D8E-085B-4CC7-9089-070BAFF188E1}" destId="{AB974863-AA4D-4A32-BBB1-56622273C5C3}" srcOrd="0" destOrd="0" presId="urn:microsoft.com/office/officeart/2005/8/layout/hierarchy3"/>
    <dgm:cxn modelId="{9AF34F74-F846-4DD3-934A-A100931CA5DA}" type="presOf" srcId="{47FCCB74-D135-49D6-87C6-4B19ED94775B}" destId="{714756B6-197D-42D7-B929-7CF0989B8DFB}" srcOrd="0" destOrd="0" presId="urn:microsoft.com/office/officeart/2005/8/layout/hierarchy3"/>
    <dgm:cxn modelId="{FD6B1BD2-18A4-489D-98E0-51B73E1A3B8F}" type="presParOf" srcId="{899FF075-3A4C-4519-9848-F9F2B53DAB5D}" destId="{5DA1D338-9DB5-4AB8-BB1A-FB8904CDEC38}" srcOrd="0" destOrd="0" presId="urn:microsoft.com/office/officeart/2005/8/layout/hierarchy3"/>
    <dgm:cxn modelId="{AA2F5C5B-6E9B-4565-BB21-7DEEE45A6F65}" type="presParOf" srcId="{5DA1D338-9DB5-4AB8-BB1A-FB8904CDEC38}" destId="{321A0B2A-F865-47D4-ACCB-466D5D6610D2}" srcOrd="0" destOrd="0" presId="urn:microsoft.com/office/officeart/2005/8/layout/hierarchy3"/>
    <dgm:cxn modelId="{C64AB583-9546-41C1-B369-176943D009E1}" type="presParOf" srcId="{321A0B2A-F865-47D4-ACCB-466D5D6610D2}" destId="{BB9E9BB7-5DEE-43D7-A864-1B446F1F961F}" srcOrd="0" destOrd="0" presId="urn:microsoft.com/office/officeart/2005/8/layout/hierarchy3"/>
    <dgm:cxn modelId="{110F6611-2119-4535-A0B0-CAE00C8B10A4}" type="presParOf" srcId="{321A0B2A-F865-47D4-ACCB-466D5D6610D2}" destId="{ED38121D-AC64-420B-B70F-5BBC6EA07A5E}" srcOrd="1" destOrd="0" presId="urn:microsoft.com/office/officeart/2005/8/layout/hierarchy3"/>
    <dgm:cxn modelId="{705636CA-1195-4925-8AED-07EF4B534E4A}" type="presParOf" srcId="{5DA1D338-9DB5-4AB8-BB1A-FB8904CDEC38}" destId="{31218C01-4AD5-449D-9C18-9A84166EB766}" srcOrd="1" destOrd="0" presId="urn:microsoft.com/office/officeart/2005/8/layout/hierarchy3"/>
    <dgm:cxn modelId="{F6CACCDD-23D8-487D-A953-B4935E44BF1B}" type="presParOf" srcId="{31218C01-4AD5-449D-9C18-9A84166EB766}" destId="{6AB084FF-0C06-47E2-AB91-6D91342FE166}" srcOrd="0" destOrd="0" presId="urn:microsoft.com/office/officeart/2005/8/layout/hierarchy3"/>
    <dgm:cxn modelId="{699109DB-678B-4375-B72C-B10927684F22}" type="presParOf" srcId="{31218C01-4AD5-449D-9C18-9A84166EB766}" destId="{84138679-560A-40C3-AC11-37E4BBC53BD0}" srcOrd="1" destOrd="0" presId="urn:microsoft.com/office/officeart/2005/8/layout/hierarchy3"/>
    <dgm:cxn modelId="{5F27A37B-A369-488E-A7BD-0578DA2E5625}" type="presParOf" srcId="{899FF075-3A4C-4519-9848-F9F2B53DAB5D}" destId="{CFF4A3E7-7638-4B6B-8AEB-C40E0E30D1EA}" srcOrd="1" destOrd="0" presId="urn:microsoft.com/office/officeart/2005/8/layout/hierarchy3"/>
    <dgm:cxn modelId="{9912D558-79BF-4899-82BB-693C8B87CFB2}" type="presParOf" srcId="{CFF4A3E7-7638-4B6B-8AEB-C40E0E30D1EA}" destId="{946857F7-643E-4184-8CB9-D6EC5AA7AD07}" srcOrd="0" destOrd="0" presId="urn:microsoft.com/office/officeart/2005/8/layout/hierarchy3"/>
    <dgm:cxn modelId="{E7FD26CA-ED6C-496A-84B9-D7DD46160925}" type="presParOf" srcId="{946857F7-643E-4184-8CB9-D6EC5AA7AD07}" destId="{A003BA0D-E7D1-49AF-83DD-919B11E11A57}" srcOrd="0" destOrd="0" presId="urn:microsoft.com/office/officeart/2005/8/layout/hierarchy3"/>
    <dgm:cxn modelId="{B0F09B5D-77B3-4876-B29F-025A40D1739A}" type="presParOf" srcId="{946857F7-643E-4184-8CB9-D6EC5AA7AD07}" destId="{37A04F05-A235-421F-9CBA-B6CF356D9EBF}" srcOrd="1" destOrd="0" presId="urn:microsoft.com/office/officeart/2005/8/layout/hierarchy3"/>
    <dgm:cxn modelId="{88A7FB31-1B73-4A10-B775-B32169AE6DE3}" type="presParOf" srcId="{CFF4A3E7-7638-4B6B-8AEB-C40E0E30D1EA}" destId="{2C6BDE77-0087-4371-9B7B-48824236DDD9}" srcOrd="1" destOrd="0" presId="urn:microsoft.com/office/officeart/2005/8/layout/hierarchy3"/>
    <dgm:cxn modelId="{22A6D8F8-F16A-406D-9E8A-7BFDBA716977}" type="presParOf" srcId="{2C6BDE77-0087-4371-9B7B-48824236DDD9}" destId="{AB974863-AA4D-4A32-BBB1-56622273C5C3}" srcOrd="0" destOrd="0" presId="urn:microsoft.com/office/officeart/2005/8/layout/hierarchy3"/>
    <dgm:cxn modelId="{0C119B55-F75B-4469-AFDA-1E06D9DDD05C}" type="presParOf" srcId="{2C6BDE77-0087-4371-9B7B-48824236DDD9}" destId="{6BC78899-BA5D-440B-9B14-6EAA2DE4745E}" srcOrd="1" destOrd="0" presId="urn:microsoft.com/office/officeart/2005/8/layout/hierarchy3"/>
    <dgm:cxn modelId="{3C3698C5-22B3-4BF4-9287-44ACBD8BF44D}" type="presParOf" srcId="{2C6BDE77-0087-4371-9B7B-48824236DDD9}" destId="{C2D41191-BD19-4ACA-BFA6-D7E6523BED55}" srcOrd="2" destOrd="0" presId="urn:microsoft.com/office/officeart/2005/8/layout/hierarchy3"/>
    <dgm:cxn modelId="{1F20C0B8-BB0F-4036-80D4-ED4A99096FBC}" type="presParOf" srcId="{2C6BDE77-0087-4371-9B7B-48824236DDD9}" destId="{714756B6-197D-42D7-B929-7CF0989B8DFB}" srcOrd="3"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A8F1A55-0F8B-44B4-A00C-85A4B809F831}">
      <dsp:nvSpPr>
        <dsp:cNvPr id="0" name=""/>
        <dsp:cNvSpPr/>
      </dsp:nvSpPr>
      <dsp:spPr>
        <a:xfrm>
          <a:off x="617219" y="0"/>
          <a:ext cx="6995160" cy="426720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9A41409-D18E-42FB-AD76-D3B669286C1D}">
      <dsp:nvSpPr>
        <dsp:cNvPr id="0" name=""/>
        <dsp:cNvSpPr/>
      </dsp:nvSpPr>
      <dsp:spPr>
        <a:xfrm>
          <a:off x="4118" y="1280160"/>
          <a:ext cx="1981051" cy="170688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err="1" smtClean="0"/>
            <a:t>Minimises</a:t>
          </a:r>
          <a:r>
            <a:rPr lang="en-US" sz="1700" kern="1200" dirty="0" smtClean="0"/>
            <a:t> financial/economic costs &amp; contagion risks</a:t>
          </a:r>
          <a:endParaRPr lang="en-MY" sz="1700" kern="1200" dirty="0"/>
        </a:p>
      </dsp:txBody>
      <dsp:txXfrm>
        <a:off x="4118" y="1280160"/>
        <a:ext cx="1981051" cy="1706880"/>
      </dsp:txXfrm>
    </dsp:sp>
    <dsp:sp modelId="{264308DB-B31E-499C-ACC2-14860D24EF29}">
      <dsp:nvSpPr>
        <dsp:cNvPr id="0" name=""/>
        <dsp:cNvSpPr/>
      </dsp:nvSpPr>
      <dsp:spPr>
        <a:xfrm>
          <a:off x="2084222" y="1280160"/>
          <a:ext cx="1981051" cy="170688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Protects depositors</a:t>
          </a:r>
          <a:endParaRPr lang="en-MY" sz="1700" kern="1200" dirty="0"/>
        </a:p>
      </dsp:txBody>
      <dsp:txXfrm>
        <a:off x="2084222" y="1280160"/>
        <a:ext cx="1981051" cy="1706880"/>
      </dsp:txXfrm>
    </dsp:sp>
    <dsp:sp modelId="{99E91440-9A18-4279-B7FC-DBDD5887BF45}">
      <dsp:nvSpPr>
        <dsp:cNvPr id="0" name=""/>
        <dsp:cNvSpPr/>
      </dsp:nvSpPr>
      <dsp:spPr>
        <a:xfrm>
          <a:off x="4164326" y="1280160"/>
          <a:ext cx="1981051" cy="170688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No shareholders bail out</a:t>
          </a:r>
          <a:endParaRPr lang="en-MY" sz="1700" kern="1200" dirty="0"/>
        </a:p>
      </dsp:txBody>
      <dsp:txXfrm>
        <a:off x="4164326" y="1280160"/>
        <a:ext cx="1981051" cy="1706880"/>
      </dsp:txXfrm>
    </dsp:sp>
    <dsp:sp modelId="{573B7B02-3883-49CE-9C6D-BF0B2FE4C59C}">
      <dsp:nvSpPr>
        <dsp:cNvPr id="0" name=""/>
        <dsp:cNvSpPr/>
      </dsp:nvSpPr>
      <dsp:spPr>
        <a:xfrm>
          <a:off x="6244430" y="1280160"/>
          <a:ext cx="1981051" cy="170688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Transparent &amp; Timely</a:t>
          </a:r>
          <a:endParaRPr lang="en-MY" sz="1700" kern="1200" dirty="0"/>
        </a:p>
      </dsp:txBody>
      <dsp:txXfrm>
        <a:off x="6244430" y="1280160"/>
        <a:ext cx="1981051" cy="170688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604" cy="46534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159" y="0"/>
            <a:ext cx="3038604" cy="465341"/>
          </a:xfrm>
          <a:prstGeom prst="rect">
            <a:avLst/>
          </a:prstGeom>
        </p:spPr>
        <p:txBody>
          <a:bodyPr vert="horz" lIns="91440" tIns="45720" rIns="91440" bIns="45720" rtlCol="0"/>
          <a:lstStyle>
            <a:lvl1pPr algn="r">
              <a:defRPr sz="1200"/>
            </a:lvl1pPr>
          </a:lstStyle>
          <a:p>
            <a:fld id="{B1E157D8-CA3A-4603-BBF3-162B54EEADC4}" type="datetimeFigureOut">
              <a:rPr lang="en-US" smtClean="0"/>
              <a:pPr/>
              <a:t>11/2/2011</a:t>
            </a:fld>
            <a:endParaRPr lang="en-US" dirty="0"/>
          </a:p>
        </p:txBody>
      </p:sp>
      <p:sp>
        <p:nvSpPr>
          <p:cNvPr id="4" name="Footer Placeholder 3"/>
          <p:cNvSpPr>
            <a:spLocks noGrp="1"/>
          </p:cNvSpPr>
          <p:nvPr>
            <p:ph type="ftr" sz="quarter" idx="2"/>
          </p:nvPr>
        </p:nvSpPr>
        <p:spPr>
          <a:xfrm>
            <a:off x="0" y="8829573"/>
            <a:ext cx="3038604" cy="46534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159" y="8829573"/>
            <a:ext cx="3038604" cy="465340"/>
          </a:xfrm>
          <a:prstGeom prst="rect">
            <a:avLst/>
          </a:prstGeom>
        </p:spPr>
        <p:txBody>
          <a:bodyPr vert="horz" lIns="91440" tIns="45720" rIns="91440" bIns="45720" rtlCol="0" anchor="b"/>
          <a:lstStyle>
            <a:lvl1pPr algn="r">
              <a:defRPr sz="1200"/>
            </a:lvl1pPr>
          </a:lstStyle>
          <a:p>
            <a:fld id="{B9F6BECD-87DB-4BEE-A9F9-5D650A6B0B22}" type="slidenum">
              <a:rPr lang="en-US" smtClean="0"/>
              <a:pPr/>
              <a:t>‹#›</a:t>
            </a:fld>
            <a:endParaRPr lang="en-US" dirty="0"/>
          </a:p>
        </p:txBody>
      </p:sp>
    </p:spTree>
    <p:extLst>
      <p:ext uri="{BB962C8B-B14F-4D97-AF65-F5344CB8AC3E}">
        <p14:creationId xmlns="" xmlns:p14="http://schemas.microsoft.com/office/powerpoint/2010/main" val="42367867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vl1pPr>
          </a:lstStyle>
          <a:p>
            <a:fld id="{93A7C8C6-9103-4148-A9D2-BF08FED80108}" type="datetimeFigureOut">
              <a:rPr lang="en-US" smtClean="0"/>
              <a:pPr/>
              <a:t>11/2/2011</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041" y="4415790"/>
            <a:ext cx="560832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6"/>
            <a:ext cx="3037840" cy="46482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6"/>
            <a:ext cx="3037840" cy="464820"/>
          </a:xfrm>
          <a:prstGeom prst="rect">
            <a:avLst/>
          </a:prstGeom>
        </p:spPr>
        <p:txBody>
          <a:bodyPr vert="horz" lIns="91440" tIns="45720" rIns="91440" bIns="45720" rtlCol="0" anchor="b"/>
          <a:lstStyle>
            <a:lvl1pPr algn="r">
              <a:defRPr sz="1200"/>
            </a:lvl1pPr>
          </a:lstStyle>
          <a:p>
            <a:fld id="{44314029-34BD-4400-AC1C-DE334EE6184D}" type="slidenum">
              <a:rPr lang="en-US" smtClean="0"/>
              <a:pPr/>
              <a:t>‹#›</a:t>
            </a:fld>
            <a:endParaRPr lang="en-US" dirty="0"/>
          </a:p>
        </p:txBody>
      </p:sp>
    </p:spTree>
    <p:extLst>
      <p:ext uri="{BB962C8B-B14F-4D97-AF65-F5344CB8AC3E}">
        <p14:creationId xmlns="" xmlns:p14="http://schemas.microsoft.com/office/powerpoint/2010/main" val="43086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4314029-34BD-4400-AC1C-DE334EE6184D}"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F5DAACD3-AB74-448A-8634-B20B0AF7D6ED}" type="slidenum">
              <a:rPr lang="en-US" smtClean="0"/>
              <a:pPr/>
              <a:t>3</a:t>
            </a:fld>
            <a:endParaRPr lang="en-US" dirty="0" smtClean="0"/>
          </a:p>
        </p:txBody>
      </p:sp>
      <p:sp>
        <p:nvSpPr>
          <p:cNvPr id="124931" name="Rectangle 2"/>
          <p:cNvSpPr>
            <a:spLocks noGrp="1" noRot="1" noChangeAspect="1" noChangeArrowheads="1" noTextEdit="1"/>
          </p:cNvSpPr>
          <p:nvPr>
            <p:ph type="sldImg"/>
          </p:nvPr>
        </p:nvSpPr>
        <p:spPr>
          <a:xfrm>
            <a:off x="1189038" y="696913"/>
            <a:ext cx="4648200" cy="3486150"/>
          </a:xfrm>
          <a:ln/>
        </p:spPr>
      </p:sp>
      <p:sp>
        <p:nvSpPr>
          <p:cNvPr id="124932" name="Rectangle 3"/>
          <p:cNvSpPr>
            <a:spLocks noGrp="1" noChangeArrowheads="1"/>
          </p:cNvSpPr>
          <p:nvPr>
            <p:ph type="body" idx="1"/>
          </p:nvPr>
        </p:nvSpPr>
        <p:spPr>
          <a:xfrm>
            <a:off x="933452" y="4418014"/>
            <a:ext cx="5143500" cy="4181475"/>
          </a:xfrm>
          <a:noFill/>
          <a:ln/>
        </p:spPr>
        <p:txBody>
          <a:bodyPr/>
          <a:lstStyle/>
          <a:p>
            <a:pPr eaLnBrk="1" hangingPunct="1"/>
            <a:endParaRPr lang="en-GB" dirty="0"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F5DAACD3-AB74-448A-8634-B20B0AF7D6ED}" type="slidenum">
              <a:rPr lang="en-US" smtClean="0"/>
              <a:pPr/>
              <a:t>5</a:t>
            </a:fld>
            <a:endParaRPr lang="en-US" dirty="0" smtClean="0"/>
          </a:p>
        </p:txBody>
      </p:sp>
      <p:sp>
        <p:nvSpPr>
          <p:cNvPr id="124931" name="Rectangle 2"/>
          <p:cNvSpPr>
            <a:spLocks noGrp="1" noRot="1" noChangeAspect="1" noChangeArrowheads="1" noTextEdit="1"/>
          </p:cNvSpPr>
          <p:nvPr>
            <p:ph type="sldImg"/>
          </p:nvPr>
        </p:nvSpPr>
        <p:spPr>
          <a:xfrm>
            <a:off x="1189038" y="696913"/>
            <a:ext cx="4648200" cy="3486150"/>
          </a:xfrm>
          <a:ln/>
        </p:spPr>
      </p:sp>
      <p:sp>
        <p:nvSpPr>
          <p:cNvPr id="124932" name="Rectangle 3"/>
          <p:cNvSpPr>
            <a:spLocks noGrp="1" noChangeArrowheads="1"/>
          </p:cNvSpPr>
          <p:nvPr>
            <p:ph type="body" idx="1"/>
          </p:nvPr>
        </p:nvSpPr>
        <p:spPr>
          <a:xfrm>
            <a:off x="933452" y="4418014"/>
            <a:ext cx="5143500" cy="4181475"/>
          </a:xfrm>
          <a:noFill/>
          <a:ln/>
        </p:spPr>
        <p:txBody>
          <a:bodyPr/>
          <a:lstStyle/>
          <a:p>
            <a:pPr eaLnBrk="1" hangingPunct="1"/>
            <a:endParaRPr lang="en-GB" dirty="0"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F5DAACD3-AB74-448A-8634-B20B0AF7D6ED}" type="slidenum">
              <a:rPr lang="en-US" smtClean="0"/>
              <a:pPr/>
              <a:t>8</a:t>
            </a:fld>
            <a:endParaRPr lang="en-US" dirty="0" smtClean="0"/>
          </a:p>
        </p:txBody>
      </p:sp>
      <p:sp>
        <p:nvSpPr>
          <p:cNvPr id="124931" name="Rectangle 2"/>
          <p:cNvSpPr>
            <a:spLocks noGrp="1" noRot="1" noChangeAspect="1" noChangeArrowheads="1" noTextEdit="1"/>
          </p:cNvSpPr>
          <p:nvPr>
            <p:ph type="sldImg"/>
          </p:nvPr>
        </p:nvSpPr>
        <p:spPr>
          <a:xfrm>
            <a:off x="1189038" y="696913"/>
            <a:ext cx="4648200" cy="3486150"/>
          </a:xfrm>
          <a:ln/>
        </p:spPr>
      </p:sp>
      <p:sp>
        <p:nvSpPr>
          <p:cNvPr id="124932" name="Rectangle 3"/>
          <p:cNvSpPr>
            <a:spLocks noGrp="1" noChangeArrowheads="1"/>
          </p:cNvSpPr>
          <p:nvPr>
            <p:ph type="body" idx="1"/>
          </p:nvPr>
        </p:nvSpPr>
        <p:spPr>
          <a:xfrm>
            <a:off x="933452" y="4418014"/>
            <a:ext cx="5143500" cy="4181475"/>
          </a:xfrm>
          <a:noFill/>
          <a:ln/>
        </p:spPr>
        <p:txBody>
          <a:bodyPr/>
          <a:lstStyle/>
          <a:p>
            <a:pPr eaLnBrk="1" hangingPunct="1"/>
            <a:endParaRPr lang="en-GB" dirty="0"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F5DAACD3-AB74-448A-8634-B20B0AF7D6ED}" type="slidenum">
              <a:rPr lang="en-US" smtClean="0"/>
              <a:pPr/>
              <a:t>18</a:t>
            </a:fld>
            <a:endParaRPr lang="en-US" dirty="0" smtClean="0"/>
          </a:p>
        </p:txBody>
      </p:sp>
      <p:sp>
        <p:nvSpPr>
          <p:cNvPr id="124931" name="Rectangle 2"/>
          <p:cNvSpPr>
            <a:spLocks noGrp="1" noRot="1" noChangeAspect="1" noChangeArrowheads="1" noTextEdit="1"/>
          </p:cNvSpPr>
          <p:nvPr>
            <p:ph type="sldImg"/>
          </p:nvPr>
        </p:nvSpPr>
        <p:spPr>
          <a:xfrm>
            <a:off x="1189038" y="696913"/>
            <a:ext cx="4648200" cy="3486150"/>
          </a:xfrm>
          <a:ln/>
        </p:spPr>
      </p:sp>
      <p:sp>
        <p:nvSpPr>
          <p:cNvPr id="124932" name="Rectangle 3"/>
          <p:cNvSpPr>
            <a:spLocks noGrp="1" noChangeArrowheads="1"/>
          </p:cNvSpPr>
          <p:nvPr>
            <p:ph type="body" idx="1"/>
          </p:nvPr>
        </p:nvSpPr>
        <p:spPr>
          <a:xfrm>
            <a:off x="933452" y="4418014"/>
            <a:ext cx="5143500" cy="4181475"/>
          </a:xfrm>
          <a:noFill/>
          <a:ln/>
        </p:spPr>
        <p:txBody>
          <a:bodyPr/>
          <a:lstStyle/>
          <a:p>
            <a:pPr eaLnBrk="1" hangingPunct="1"/>
            <a:endParaRPr lang="en-GB" dirty="0"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533400"/>
            <a:ext cx="7772400" cy="1470025"/>
          </a:xfrm>
        </p:spPr>
        <p:txBody>
          <a:bodyPr/>
          <a:lstStyle>
            <a:lvl1pPr algn="r">
              <a:defRPr b="1">
                <a:solidFill>
                  <a:schemeClr val="bg1"/>
                </a:solidFill>
              </a:defRPr>
            </a:lvl1pPr>
          </a:lstStyle>
          <a:p>
            <a:r>
              <a:rPr lang="en-US" smtClean="0"/>
              <a:t>Click to edit Master title style</a:t>
            </a:r>
            <a:endParaRPr lang="en-US"/>
          </a:p>
        </p:txBody>
      </p:sp>
      <p:sp>
        <p:nvSpPr>
          <p:cNvPr id="3" name="Subtitle 2"/>
          <p:cNvSpPr>
            <a:spLocks noGrp="1"/>
          </p:cNvSpPr>
          <p:nvPr>
            <p:ph type="subTitle" idx="1"/>
          </p:nvPr>
        </p:nvSpPr>
        <p:spPr>
          <a:xfrm>
            <a:off x="2362200" y="2057400"/>
            <a:ext cx="6400800" cy="1752600"/>
          </a:xfrm>
        </p:spPr>
        <p:txBody>
          <a:bodyPr/>
          <a:lstStyle>
            <a:lvl1pPr marL="0" indent="0" algn="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AB33B9AB-2BD5-4C1C-AE4E-BF126056B5B8}" type="datetime1">
              <a:rPr lang="en-US" smtClean="0"/>
              <a:pPr/>
              <a:t>11/2/2011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6FD8BA-962F-4A93-BBDF-25287F74B53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45AAFB-3667-4580-AB21-A261C13D7EBE}" type="datetime1">
              <a:rPr lang="en-US" smtClean="0"/>
              <a:pPr/>
              <a:t>11/2/2011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6FD8BA-962F-4A93-BBDF-25287F74B53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E5CC4C-53E3-4C78-A668-05566C7C3B01}" type="datetime1">
              <a:rPr lang="en-US" smtClean="0"/>
              <a:pPr/>
              <a:t>11/2/2011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6FD8BA-962F-4A93-BBDF-25287F74B53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extBox 7"/>
          <p:cNvSpPr txBox="1"/>
          <p:nvPr userDrawn="1"/>
        </p:nvSpPr>
        <p:spPr>
          <a:xfrm>
            <a:off x="7351615" y="-49520"/>
            <a:ext cx="1622560" cy="253916"/>
          </a:xfrm>
          <a:prstGeom prst="rect">
            <a:avLst/>
          </a:prstGeom>
          <a:noFill/>
        </p:spPr>
        <p:txBody>
          <a:bodyPr wrap="none" rtlCol="0">
            <a:spAutoFit/>
          </a:bodyPr>
          <a:lstStyle/>
          <a:p>
            <a:pPr algn="r"/>
            <a:r>
              <a:rPr lang="en-US" sz="1050" b="1" dirty="0" smtClean="0">
                <a:solidFill>
                  <a:schemeClr val="bg1"/>
                </a:solidFill>
              </a:rPr>
              <a:t>UNRESTRICTED INTERNAL</a:t>
            </a:r>
            <a:endParaRPr lang="en-US" sz="1050" b="1" dirty="0">
              <a:solidFill>
                <a:schemeClr val="bg1"/>
              </a:solidFill>
            </a:endParaRPr>
          </a:p>
        </p:txBody>
      </p:sp>
      <p:sp>
        <p:nvSpPr>
          <p:cNvPr id="9" name="Slide Number Placeholder 13"/>
          <p:cNvSpPr>
            <a:spLocks noGrp="1"/>
          </p:cNvSpPr>
          <p:nvPr>
            <p:ph type="sldNum" sz="quarter" idx="11"/>
          </p:nvPr>
        </p:nvSpPr>
        <p:spPr>
          <a:xfrm>
            <a:off x="3657600" y="6492875"/>
            <a:ext cx="2133600" cy="365125"/>
          </a:xfrm>
        </p:spPr>
        <p:txBody>
          <a:bodyPr/>
          <a:lstStyle>
            <a:lvl1pPr algn="ctr">
              <a:defRPr sz="1400" b="1"/>
            </a:lvl1pPr>
          </a:lstStyle>
          <a:p>
            <a:r>
              <a:rPr lang="en-US" dirty="0" smtClean="0"/>
              <a:t>Page </a:t>
            </a:r>
            <a:fld id="{9E74BBAB-6634-4526-AE4C-9FAF75FA53F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B1719E-4164-4545-AC45-683E73D9837E}" type="datetime1">
              <a:rPr lang="en-US" smtClean="0"/>
              <a:pPr/>
              <a:t>11/2/2011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6FD8BA-962F-4A93-BBDF-25287F74B53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4FFD942-DE1B-415A-A4FF-75FA004BB9C6}" type="datetime1">
              <a:rPr lang="en-US" smtClean="0"/>
              <a:pPr/>
              <a:t>11/2/2011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6FD8BA-962F-4A93-BBDF-25287F74B53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F9DBAA-38CC-43D6-B1A6-8EA125DE9EED}" type="datetime1">
              <a:rPr lang="en-US" smtClean="0"/>
              <a:pPr/>
              <a:t>11/2/2011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86FD8BA-962F-4A93-BBDF-25287F74B53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ECA7CB-1EF0-473C-8E6A-9A1DD8CBC5F4}" type="datetime1">
              <a:rPr lang="en-US" smtClean="0"/>
              <a:pPr/>
              <a:t>11/2/2011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6FD8BA-962F-4A93-BBDF-25287F74B53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8DA9C3-CADC-4ED7-8B53-A8484CA4BAC1}" type="datetime1">
              <a:rPr lang="en-US" smtClean="0"/>
              <a:pPr/>
              <a:t>11/2/2011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86FD8BA-962F-4A93-BBDF-25287F74B53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BC81BD-EF30-4528-9938-555882CF6248}" type="datetime1">
              <a:rPr lang="en-US" smtClean="0"/>
              <a:pPr/>
              <a:t>11/2/2011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6FD8BA-962F-4A93-BBDF-25287F74B53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BDD7E1-CBC8-49D3-A293-31B9035DB72E}" type="datetime1">
              <a:rPr lang="en-US" smtClean="0"/>
              <a:pPr/>
              <a:t>11/2/2011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6FD8BA-962F-4A93-BBDF-25287F74B53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CF8FE0-AAEB-4C3D-82B9-0E021787D283}" type="datetime1">
              <a:rPr lang="en-US" smtClean="0"/>
              <a:pPr/>
              <a:t>11/2/2011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6FD8BA-962F-4A93-BBDF-25287F74B53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5.xml.rels><?xml version="1.0" encoding="UTF-8" standalone="yes"?>
<Relationships xmlns="http://schemas.openxmlformats.org/package/2006/relationships"><Relationship Id="rId3" Type="http://schemas.openxmlformats.org/officeDocument/2006/relationships/hyperlink" Target="AC%20meeting%20presentation%2020090515.ppt" TargetMode="External"/><Relationship Id="rId2" Type="http://schemas.openxmlformats.org/officeDocument/2006/relationships/slideLayout" Target="../slideLayouts/slideLayout2.xml"/><Relationship Id="rId1" Type="http://schemas.openxmlformats.org/officeDocument/2006/relationships/tags" Target="../tags/tag4.xml"/><Relationship Id="rId5" Type="http://schemas.openxmlformats.org/officeDocument/2006/relationships/slide" Target="slide10.xml"/><Relationship Id="rId4" Type="http://schemas.openxmlformats.org/officeDocument/2006/relationships/slide" Target="slide14.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1524000"/>
            <a:ext cx="6858000" cy="914400"/>
          </a:xfrm>
        </p:spPr>
        <p:txBody>
          <a:bodyPr>
            <a:normAutofit/>
          </a:bodyPr>
          <a:lstStyle/>
          <a:p>
            <a:r>
              <a:rPr lang="en-US" altLang="zh-TW" sz="2400" b="0" dirty="0" smtClean="0">
                <a:solidFill>
                  <a:srgbClr val="FF9900"/>
                </a:solidFill>
                <a:latin typeface="+mn-lt"/>
                <a:ea typeface="PMingLiU" pitchFamily="18" charset="-120"/>
              </a:rPr>
              <a:t>Issues on Resolution of Banks: Lessons from Crisis</a:t>
            </a:r>
            <a:endParaRPr lang="en-US" sz="2400" b="0" dirty="0">
              <a:latin typeface="+mn-lt"/>
            </a:endParaRPr>
          </a:p>
        </p:txBody>
      </p:sp>
      <p:sp>
        <p:nvSpPr>
          <p:cNvPr id="3" name="Subtitle 2"/>
          <p:cNvSpPr>
            <a:spLocks noGrp="1"/>
          </p:cNvSpPr>
          <p:nvPr>
            <p:ph type="subTitle" idx="1"/>
          </p:nvPr>
        </p:nvSpPr>
        <p:spPr>
          <a:xfrm>
            <a:off x="2514600" y="2057400"/>
            <a:ext cx="6629400" cy="1371600"/>
          </a:xfrm>
        </p:spPr>
        <p:txBody>
          <a:bodyPr>
            <a:normAutofit/>
          </a:bodyPr>
          <a:lstStyle/>
          <a:p>
            <a:r>
              <a:rPr lang="en-MY" dirty="0" smtClean="0">
                <a:solidFill>
                  <a:schemeClr val="bg1"/>
                </a:solidFill>
              </a:rPr>
              <a:t>Role of Deposit Insurance </a:t>
            </a:r>
          </a:p>
          <a:p>
            <a:r>
              <a:rPr lang="en-MY" dirty="0" smtClean="0">
                <a:solidFill>
                  <a:schemeClr val="bg1"/>
                </a:solidFill>
              </a:rPr>
              <a:t>in Financial Institution Resolution</a:t>
            </a:r>
            <a:endParaRPr lang="en-US" dirty="0" smtClean="0">
              <a:solidFill>
                <a:schemeClr val="bg1"/>
              </a:solidFill>
            </a:endParaRPr>
          </a:p>
        </p:txBody>
      </p:sp>
      <p:sp>
        <p:nvSpPr>
          <p:cNvPr id="4" name="Subtitle 2"/>
          <p:cNvSpPr txBox="1">
            <a:spLocks/>
          </p:cNvSpPr>
          <p:nvPr/>
        </p:nvSpPr>
        <p:spPr>
          <a:xfrm>
            <a:off x="2743200" y="3352800"/>
            <a:ext cx="6400800" cy="1295400"/>
          </a:xfrm>
          <a:prstGeom prst="rect">
            <a:avLst/>
          </a:prstGeom>
        </p:spPr>
        <p:txBody>
          <a:bodyPr vert="horz" lIns="91440" tIns="45720" rIns="91440" bIns="45720" rtlCol="0">
            <a:noAutofit/>
          </a:bodyPr>
          <a:lstStyle/>
          <a:p>
            <a:pPr lvl="0" algn="r">
              <a:spcBef>
                <a:spcPct val="20000"/>
              </a:spcBef>
            </a:pPr>
            <a:endParaRPr lang="en-US" altLang="zh-CN" sz="2400" dirty="0" smtClean="0">
              <a:solidFill>
                <a:schemeClr val="bg1"/>
              </a:solidFill>
              <a:ea typeface="宋体" pitchFamily="2" charset="-122"/>
            </a:endParaRPr>
          </a:p>
          <a:p>
            <a:pPr lvl="0" algn="r">
              <a:spcBef>
                <a:spcPct val="20000"/>
              </a:spcBef>
            </a:pPr>
            <a:r>
              <a:rPr lang="en-US" altLang="zh-CN" sz="2400" dirty="0" smtClean="0">
                <a:solidFill>
                  <a:schemeClr val="bg1"/>
                </a:solidFill>
                <a:ea typeface="宋体" pitchFamily="2" charset="-122"/>
              </a:rPr>
              <a:t>Jean Pierre Sabourin,</a:t>
            </a:r>
          </a:p>
          <a:p>
            <a:pPr lvl="0" algn="r">
              <a:spcBef>
                <a:spcPct val="20000"/>
              </a:spcBef>
            </a:pPr>
            <a:r>
              <a:rPr lang="en-US" altLang="zh-CN" sz="2400" dirty="0" smtClean="0">
                <a:solidFill>
                  <a:schemeClr val="bg1"/>
                </a:solidFill>
                <a:ea typeface="宋体" pitchFamily="2" charset="-122"/>
              </a:rPr>
              <a:t>14-16 </a:t>
            </a:r>
            <a:r>
              <a:rPr lang="en-US" altLang="zh-CN" sz="2400" dirty="0" smtClean="0">
                <a:solidFill>
                  <a:schemeClr val="bg1"/>
                </a:solidFill>
                <a:ea typeface="宋体" pitchFamily="2" charset="-122"/>
              </a:rPr>
              <a:t>November  2011, </a:t>
            </a:r>
          </a:p>
          <a:p>
            <a:pPr lvl="0" algn="r">
              <a:spcBef>
                <a:spcPct val="20000"/>
              </a:spcBef>
            </a:pPr>
            <a:r>
              <a:rPr lang="en-US" altLang="zh-CN" sz="2400" dirty="0" smtClean="0">
                <a:solidFill>
                  <a:schemeClr val="bg1"/>
                </a:solidFill>
                <a:ea typeface="宋体" pitchFamily="2" charset="-122"/>
              </a:rPr>
              <a:t>Jodhpur, India</a:t>
            </a:r>
          </a:p>
        </p:txBody>
      </p:sp>
      <p:pic>
        <p:nvPicPr>
          <p:cNvPr id="5" name="Picture 4"/>
          <p:cNvPicPr/>
          <p:nvPr/>
        </p:nvPicPr>
        <p:blipFill>
          <a:blip r:embed="rId3" cstate="print"/>
          <a:srcRect/>
          <a:stretch>
            <a:fillRect/>
          </a:stretch>
        </p:blipFill>
        <p:spPr bwMode="auto">
          <a:xfrm>
            <a:off x="4191000" y="457200"/>
            <a:ext cx="3276600" cy="914400"/>
          </a:xfrm>
          <a:prstGeom prst="rect">
            <a:avLst/>
          </a:prstGeom>
          <a:noFill/>
          <a:ln w="9525">
            <a:noFill/>
            <a:miter lim="800000"/>
            <a:headEnd/>
            <a:tailEnd/>
          </a:ln>
        </p:spPr>
      </p:pic>
      <p:pic>
        <p:nvPicPr>
          <p:cNvPr id="6" name="Picture 3" descr="IADI_4_ltr"/>
          <p:cNvPicPr>
            <a:picLocks noChangeAspect="1" noChangeArrowheads="1"/>
          </p:cNvPicPr>
          <p:nvPr/>
        </p:nvPicPr>
        <p:blipFill>
          <a:blip r:embed="rId4" cstate="print"/>
          <a:srcRect/>
          <a:stretch>
            <a:fillRect/>
          </a:stretch>
        </p:blipFill>
        <p:spPr bwMode="auto">
          <a:xfrm>
            <a:off x="3581400" y="5029200"/>
            <a:ext cx="2651125" cy="1012825"/>
          </a:xfrm>
          <a:prstGeom prst="rect">
            <a:avLst/>
          </a:prstGeom>
          <a:noFill/>
          <a:ln w="9525">
            <a:noFill/>
            <a:miter lim="800000"/>
            <a:headEnd/>
            <a:tailEnd/>
          </a:ln>
        </p:spPr>
      </p:pic>
      <p:pic>
        <p:nvPicPr>
          <p:cNvPr id="7" name="Picture 6"/>
          <p:cNvPicPr>
            <a:picLocks noChangeAspect="1"/>
          </p:cNvPicPr>
          <p:nvPr/>
        </p:nvPicPr>
        <p:blipFill>
          <a:blip r:embed="rId5" cstate="print"/>
          <a:stretch>
            <a:fillRect/>
          </a:stretch>
        </p:blipFill>
        <p:spPr>
          <a:xfrm>
            <a:off x="1600200" y="1524000"/>
            <a:ext cx="1109802" cy="145895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9" descr="what-happens-when-bank-fails-1-intro-lg.jpg"/>
          <p:cNvPicPr>
            <a:picLocks noChangeAspect="1"/>
          </p:cNvPicPr>
          <p:nvPr/>
        </p:nvPicPr>
        <p:blipFill>
          <a:blip r:embed="rId3" cstate="print"/>
          <a:srcRect/>
          <a:stretch>
            <a:fillRect/>
          </a:stretch>
        </p:blipFill>
        <p:spPr bwMode="auto">
          <a:xfrm>
            <a:off x="6570663" y="3052763"/>
            <a:ext cx="1320800" cy="1016000"/>
          </a:xfrm>
          <a:prstGeom prst="rect">
            <a:avLst/>
          </a:prstGeom>
          <a:noFill/>
          <a:ln w="9525">
            <a:noFill/>
            <a:miter lim="800000"/>
            <a:headEnd/>
            <a:tailEnd/>
          </a:ln>
        </p:spPr>
      </p:pic>
      <p:pic>
        <p:nvPicPr>
          <p:cNvPr id="19459" name="Picture 10" descr="crm-1.jpg"/>
          <p:cNvPicPr>
            <a:picLocks noChangeAspect="1"/>
          </p:cNvPicPr>
          <p:nvPr/>
        </p:nvPicPr>
        <p:blipFill>
          <a:blip r:embed="rId4" cstate="print"/>
          <a:srcRect/>
          <a:stretch>
            <a:fillRect/>
          </a:stretch>
        </p:blipFill>
        <p:spPr bwMode="auto">
          <a:xfrm>
            <a:off x="6705600" y="1524000"/>
            <a:ext cx="914400" cy="914400"/>
          </a:xfrm>
          <a:prstGeom prst="rect">
            <a:avLst/>
          </a:prstGeom>
          <a:noFill/>
          <a:ln w="9525">
            <a:noFill/>
            <a:miter lim="800000"/>
            <a:headEnd/>
            <a:tailEnd/>
          </a:ln>
        </p:spPr>
      </p:pic>
      <p:sp>
        <p:nvSpPr>
          <p:cNvPr id="18464" name="TextBox 11"/>
          <p:cNvSpPr txBox="1">
            <a:spLocks noChangeArrowheads="1"/>
          </p:cNvSpPr>
          <p:nvPr/>
        </p:nvSpPr>
        <p:spPr bwMode="auto">
          <a:xfrm>
            <a:off x="6781800" y="2286000"/>
            <a:ext cx="820738" cy="369888"/>
          </a:xfrm>
          <a:prstGeom prst="rect">
            <a:avLst/>
          </a:prstGeom>
          <a:noFill/>
          <a:ln w="9525">
            <a:noFill/>
            <a:miter lim="800000"/>
            <a:headEnd/>
            <a:tailEnd/>
          </a:ln>
        </p:spPr>
        <p:txBody>
          <a:bodyPr wrap="none">
            <a:spAutoFit/>
          </a:bodyPr>
          <a:lstStyle/>
          <a:p>
            <a:pPr algn="ctr">
              <a:defRPr/>
            </a:pPr>
            <a:r>
              <a:rPr lang="en-US" sz="900" b="1" dirty="0">
                <a:solidFill>
                  <a:schemeClr val="bg1">
                    <a:lumMod val="50000"/>
                  </a:schemeClr>
                </a:solidFill>
              </a:rPr>
              <a:t>Existing </a:t>
            </a:r>
            <a:br>
              <a:rPr lang="en-US" sz="900" b="1" dirty="0">
                <a:solidFill>
                  <a:schemeClr val="bg1">
                    <a:lumMod val="50000"/>
                  </a:schemeClr>
                </a:solidFill>
              </a:rPr>
            </a:br>
            <a:r>
              <a:rPr lang="en-US" sz="900" b="1" dirty="0">
                <a:solidFill>
                  <a:schemeClr val="bg1">
                    <a:lumMod val="50000"/>
                  </a:schemeClr>
                </a:solidFill>
              </a:rPr>
              <a:t>Shareholders</a:t>
            </a:r>
          </a:p>
        </p:txBody>
      </p:sp>
      <p:sp>
        <p:nvSpPr>
          <p:cNvPr id="19461" name="TextBox 12"/>
          <p:cNvSpPr txBox="1">
            <a:spLocks noChangeArrowheads="1"/>
          </p:cNvSpPr>
          <p:nvPr/>
        </p:nvSpPr>
        <p:spPr bwMode="auto">
          <a:xfrm>
            <a:off x="6477000" y="3962400"/>
            <a:ext cx="1411288" cy="230188"/>
          </a:xfrm>
          <a:prstGeom prst="rect">
            <a:avLst/>
          </a:prstGeom>
          <a:noFill/>
          <a:ln w="9525">
            <a:noFill/>
            <a:miter lim="800000"/>
            <a:headEnd/>
            <a:tailEnd/>
          </a:ln>
        </p:spPr>
        <p:txBody>
          <a:bodyPr wrap="none">
            <a:spAutoFit/>
          </a:bodyPr>
          <a:lstStyle/>
          <a:p>
            <a:r>
              <a:rPr lang="en-US" sz="900" b="1" dirty="0"/>
              <a:t>Failed Bank comprises of:</a:t>
            </a:r>
          </a:p>
        </p:txBody>
      </p:sp>
      <p:sp>
        <p:nvSpPr>
          <p:cNvPr id="14" name="Rectangle 13"/>
          <p:cNvSpPr/>
          <p:nvPr/>
        </p:nvSpPr>
        <p:spPr bwMode="auto">
          <a:xfrm>
            <a:off x="6553200" y="4191000"/>
            <a:ext cx="1371600" cy="338554"/>
          </a:xfrm>
          <a:prstGeom prst="rect">
            <a:avLst/>
          </a:prstGeom>
          <a:noFill/>
        </p:spPr>
        <p:txBody>
          <a:bodyPr>
            <a:spAutoFit/>
          </a:bodyPr>
          <a:lstStyle/>
          <a:p>
            <a:pPr algn="ctr" fontAlgn="auto">
              <a:spcBef>
                <a:spcPts val="0"/>
              </a:spcBef>
              <a:spcAft>
                <a:spcPts val="0"/>
              </a:spcAft>
              <a:defRPr/>
            </a:pPr>
            <a:r>
              <a:rPr lang="en-US"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Assets</a:t>
            </a:r>
          </a:p>
        </p:txBody>
      </p:sp>
      <p:sp>
        <p:nvSpPr>
          <p:cNvPr id="15" name="Rectangle 14"/>
          <p:cNvSpPr/>
          <p:nvPr/>
        </p:nvSpPr>
        <p:spPr bwMode="auto">
          <a:xfrm>
            <a:off x="6705600" y="4572000"/>
            <a:ext cx="1056700" cy="338554"/>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n-US" sz="1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Liabilities</a:t>
            </a:r>
          </a:p>
        </p:txBody>
      </p:sp>
      <p:sp>
        <p:nvSpPr>
          <p:cNvPr id="19" name="Down Arrow 18"/>
          <p:cNvSpPr/>
          <p:nvPr/>
        </p:nvSpPr>
        <p:spPr bwMode="auto">
          <a:xfrm>
            <a:off x="6324600" y="2667000"/>
            <a:ext cx="1676400" cy="457200"/>
          </a:xfrm>
          <a:prstGeom prst="downArrow">
            <a:avLst>
              <a:gd name="adj1" fmla="val 50000"/>
              <a:gd name="adj2" fmla="val 66364"/>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chemeClr val="tx2">
                  <a:lumMod val="60000"/>
                  <a:lumOff val="40000"/>
                </a:schemeClr>
              </a:solidFill>
            </a:endParaRPr>
          </a:p>
        </p:txBody>
      </p:sp>
      <p:sp>
        <p:nvSpPr>
          <p:cNvPr id="20" name="Rectangle 19"/>
          <p:cNvSpPr/>
          <p:nvPr/>
        </p:nvSpPr>
        <p:spPr bwMode="auto">
          <a:xfrm>
            <a:off x="6705600" y="4953000"/>
            <a:ext cx="1102866" cy="338554"/>
          </a:xfrm>
          <a:prstGeom prst="rect">
            <a:avLst/>
          </a:prstGeom>
          <a:noFill/>
        </p:spPr>
        <p:txBody>
          <a:bodyPr wrap="none">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fontAlgn="auto">
              <a:spcBef>
                <a:spcPts val="0"/>
              </a:spcBef>
              <a:spcAft>
                <a:spcPts val="0"/>
              </a:spcAft>
              <a:defRPr/>
            </a:pPr>
            <a:r>
              <a:rPr lang="en-US" sz="1600" b="1" dirty="0">
                <a:ln/>
                <a:solidFill>
                  <a:schemeClr val="accent3"/>
                </a:solidFill>
                <a:latin typeface="+mn-lt"/>
                <a:cs typeface="+mn-cs"/>
              </a:rPr>
              <a:t>Employees</a:t>
            </a:r>
          </a:p>
        </p:txBody>
      </p:sp>
      <p:sp>
        <p:nvSpPr>
          <p:cNvPr id="22" name="Rectangle 21"/>
          <p:cNvSpPr/>
          <p:nvPr/>
        </p:nvSpPr>
        <p:spPr bwMode="auto">
          <a:xfrm>
            <a:off x="6629400" y="5282625"/>
            <a:ext cx="1324017" cy="584775"/>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1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cs typeface="+mn-cs"/>
              </a:rPr>
              <a:t>Business </a:t>
            </a:r>
          </a:p>
          <a:p>
            <a:pPr algn="ctr" fontAlgn="auto">
              <a:spcBef>
                <a:spcPts val="0"/>
              </a:spcBef>
              <a:spcAft>
                <a:spcPts val="0"/>
              </a:spcAft>
              <a:defRPr/>
            </a:pPr>
            <a:r>
              <a:rPr lang="en-US" sz="1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cs typeface="+mn-cs"/>
              </a:rPr>
              <a:t>Undertakings</a:t>
            </a:r>
          </a:p>
        </p:txBody>
      </p:sp>
      <p:sp>
        <p:nvSpPr>
          <p:cNvPr id="4" name="Slide Number Placeholder 3"/>
          <p:cNvSpPr>
            <a:spLocks noGrp="1"/>
          </p:cNvSpPr>
          <p:nvPr>
            <p:ph type="sldNum" sz="quarter" idx="4294967295"/>
          </p:nvPr>
        </p:nvSpPr>
        <p:spPr>
          <a:xfrm>
            <a:off x="3657600" y="6492875"/>
            <a:ext cx="2133600" cy="365125"/>
          </a:xfrm>
          <a:prstGeom prst="rect">
            <a:avLst/>
          </a:prstGeom>
        </p:spPr>
        <p:txBody>
          <a:bodyPr/>
          <a:lstStyle/>
          <a:p>
            <a:pPr>
              <a:defRPr/>
            </a:pPr>
            <a:r>
              <a:rPr lang="en-US" dirty="0"/>
              <a:t>Page </a:t>
            </a:r>
            <a:fld id="{D5C5D554-8548-40BF-9401-53F35CB97CE6}" type="slidenum">
              <a:rPr lang="en-US"/>
              <a:pPr>
                <a:defRPr/>
              </a:pPr>
              <a:t>10</a:t>
            </a:fld>
            <a:endParaRPr lang="en-US" dirty="0"/>
          </a:p>
        </p:txBody>
      </p:sp>
      <p:sp>
        <p:nvSpPr>
          <p:cNvPr id="7" name="TextBox 6"/>
          <p:cNvSpPr txBox="1"/>
          <p:nvPr/>
        </p:nvSpPr>
        <p:spPr>
          <a:xfrm>
            <a:off x="152400" y="228601"/>
            <a:ext cx="8534400" cy="1323439"/>
          </a:xfrm>
          <a:prstGeom prst="rect">
            <a:avLst/>
          </a:prstGeom>
          <a:noFill/>
        </p:spPr>
        <p:txBody>
          <a:bodyPr wrap="square">
            <a:spAutoFit/>
          </a:bodyPr>
          <a:lstStyle/>
          <a:p>
            <a:pPr algn="ctr" fontAlgn="auto">
              <a:spcBef>
                <a:spcPts val="0"/>
              </a:spcBef>
              <a:spcAft>
                <a:spcPts val="0"/>
              </a:spcAft>
              <a:defRPr/>
            </a:pPr>
            <a:r>
              <a:rPr lang="en-US" sz="2800" b="1" dirty="0">
                <a:latin typeface="+mn-lt"/>
                <a:cs typeface="+mn-cs"/>
              </a:rPr>
              <a:t>Loss </a:t>
            </a:r>
            <a:r>
              <a:rPr lang="en-US" sz="2800" b="1" dirty="0" smtClean="0">
                <a:latin typeface="+mn-lt"/>
                <a:cs typeface="+mn-cs"/>
              </a:rPr>
              <a:t>Mitigation </a:t>
            </a:r>
            <a:r>
              <a:rPr lang="en-US" sz="2800" b="1" dirty="0" smtClean="0"/>
              <a:t>P</a:t>
            </a:r>
            <a:r>
              <a:rPr lang="en-US" sz="2800" b="1" dirty="0" smtClean="0">
                <a:latin typeface="+mn-lt"/>
                <a:cs typeface="+mn-cs"/>
              </a:rPr>
              <a:t>owers: </a:t>
            </a:r>
          </a:p>
          <a:p>
            <a:pPr algn="ctr" fontAlgn="auto">
              <a:spcBef>
                <a:spcPts val="0"/>
              </a:spcBef>
              <a:spcAft>
                <a:spcPts val="0"/>
              </a:spcAft>
              <a:defRPr/>
            </a:pPr>
            <a:r>
              <a:rPr lang="en-US" sz="2800" b="1" dirty="0" smtClean="0"/>
              <a:t>I</a:t>
            </a:r>
            <a:r>
              <a:rPr lang="en-US" sz="2800" b="1" dirty="0" smtClean="0">
                <a:latin typeface="+mn-lt"/>
                <a:cs typeface="+mn-cs"/>
              </a:rPr>
              <a:t>ntervention Powers and </a:t>
            </a:r>
            <a:r>
              <a:rPr lang="en-US" sz="2800" b="1" dirty="0" smtClean="0"/>
              <a:t>A</a:t>
            </a:r>
            <a:r>
              <a:rPr lang="en-US" sz="2800" b="1" dirty="0" smtClean="0">
                <a:latin typeface="+mn-lt"/>
                <a:cs typeface="+mn-cs"/>
              </a:rPr>
              <a:t>ctions </a:t>
            </a:r>
            <a:endParaRPr lang="en-US" sz="2800" b="1" dirty="0">
              <a:latin typeface="+mn-lt"/>
              <a:cs typeface="+mn-cs"/>
            </a:endParaRPr>
          </a:p>
          <a:p>
            <a:pPr fontAlgn="auto">
              <a:spcBef>
                <a:spcPts val="0"/>
              </a:spcBef>
              <a:spcAft>
                <a:spcPts val="0"/>
              </a:spcAft>
              <a:defRPr/>
            </a:pPr>
            <a:endParaRPr lang="en-US" sz="2400" b="1" dirty="0">
              <a:solidFill>
                <a:schemeClr val="tx2">
                  <a:lumMod val="60000"/>
                  <a:lumOff val="40000"/>
                </a:schemeClr>
              </a:solidFill>
              <a:latin typeface="+mn-lt"/>
              <a:cs typeface="+mn-cs"/>
            </a:endParaRPr>
          </a:p>
        </p:txBody>
      </p:sp>
      <p:sp>
        <p:nvSpPr>
          <p:cNvPr id="19470" name="TextBox 23"/>
          <p:cNvSpPr txBox="1">
            <a:spLocks noChangeArrowheads="1"/>
          </p:cNvSpPr>
          <p:nvPr/>
        </p:nvSpPr>
        <p:spPr bwMode="auto">
          <a:xfrm>
            <a:off x="609600" y="1676400"/>
            <a:ext cx="3429000" cy="261938"/>
          </a:xfrm>
          <a:prstGeom prst="rect">
            <a:avLst/>
          </a:prstGeom>
          <a:noFill/>
          <a:ln w="25400">
            <a:solidFill>
              <a:srgbClr val="FFC000"/>
            </a:solidFill>
            <a:miter lim="800000"/>
            <a:headEnd/>
            <a:tailEnd/>
          </a:ln>
        </p:spPr>
        <p:txBody>
          <a:bodyPr>
            <a:spAutoFit/>
          </a:bodyPr>
          <a:lstStyle/>
          <a:p>
            <a:pPr marL="342900" indent="-342900"/>
            <a:r>
              <a:rPr lang="en-US" sz="1100" dirty="0"/>
              <a:t>MDIC may acquire shares of a member institution. </a:t>
            </a:r>
            <a:endParaRPr lang="en-US" sz="1400" dirty="0"/>
          </a:p>
        </p:txBody>
      </p:sp>
      <p:sp>
        <p:nvSpPr>
          <p:cNvPr id="21521" name="TextBox 24"/>
          <p:cNvSpPr txBox="1">
            <a:spLocks noChangeArrowheads="1"/>
          </p:cNvSpPr>
          <p:nvPr/>
        </p:nvSpPr>
        <p:spPr bwMode="auto">
          <a:xfrm>
            <a:off x="609600" y="2092325"/>
            <a:ext cx="4259263" cy="1108075"/>
          </a:xfrm>
          <a:prstGeom prst="rect">
            <a:avLst/>
          </a:prstGeom>
          <a:noFill/>
          <a:ln w="25400">
            <a:solidFill>
              <a:schemeClr val="accent5">
                <a:lumMod val="75000"/>
              </a:schemeClr>
            </a:solidFill>
            <a:miter lim="800000"/>
            <a:headEnd/>
            <a:tailEnd/>
          </a:ln>
        </p:spPr>
        <p:txBody>
          <a:bodyPr>
            <a:spAutoFit/>
          </a:bodyPr>
          <a:lstStyle/>
          <a:p>
            <a:pPr>
              <a:defRPr/>
            </a:pPr>
            <a:r>
              <a:rPr lang="en-US" sz="1100" dirty="0"/>
              <a:t>MDIC may :</a:t>
            </a:r>
            <a:br>
              <a:rPr lang="en-US" sz="1100" dirty="0"/>
            </a:br>
            <a:r>
              <a:rPr lang="en-US" sz="1100" dirty="0"/>
              <a:t>(a) provide loans or advances with or without security, </a:t>
            </a:r>
          </a:p>
          <a:p>
            <a:pPr>
              <a:defRPr/>
            </a:pPr>
            <a:r>
              <a:rPr lang="en-US" sz="1100" dirty="0"/>
              <a:t>      or guarantee with or without security any loan or advance provided </a:t>
            </a:r>
          </a:p>
          <a:p>
            <a:pPr>
              <a:defRPr/>
            </a:pPr>
            <a:r>
              <a:rPr lang="en-US" sz="1100" dirty="0"/>
              <a:t>      to a member institution. </a:t>
            </a:r>
            <a:br>
              <a:rPr lang="en-US" sz="1100" dirty="0"/>
            </a:br>
            <a:r>
              <a:rPr lang="en-US" sz="1100" dirty="0"/>
              <a:t>(b) make a deposit with a deposit taking member.</a:t>
            </a:r>
          </a:p>
          <a:p>
            <a:pPr>
              <a:defRPr/>
            </a:pPr>
            <a:r>
              <a:rPr lang="en-US" sz="1100" dirty="0"/>
              <a:t>(c</a:t>
            </a:r>
            <a:r>
              <a:rPr lang="en-US" sz="1100" dirty="0" smtClean="0"/>
              <a:t>) impose  a </a:t>
            </a:r>
            <a:r>
              <a:rPr lang="en-US" sz="1100" dirty="0"/>
              <a:t>premium surcharge on the member institution.</a:t>
            </a:r>
            <a:endParaRPr lang="en-US" sz="1400" dirty="0"/>
          </a:p>
        </p:txBody>
      </p:sp>
      <p:sp>
        <p:nvSpPr>
          <p:cNvPr id="23" name="Rectangle 22"/>
          <p:cNvSpPr/>
          <p:nvPr/>
        </p:nvSpPr>
        <p:spPr>
          <a:xfrm>
            <a:off x="6477000" y="3962400"/>
            <a:ext cx="1447800" cy="1828800"/>
          </a:xfrm>
          <a:prstGeom prst="rect">
            <a:avLst/>
          </a:prstGeom>
          <a:solidFill>
            <a:schemeClr val="bg1">
              <a:alpha val="0"/>
            </a:schemeClr>
          </a:solidFill>
          <a:ln w="12700" cmpd="dbl">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dirty="0"/>
          </a:p>
        </p:txBody>
      </p:sp>
      <p:sp>
        <p:nvSpPr>
          <p:cNvPr id="21523" name="TextBox 32"/>
          <p:cNvSpPr txBox="1">
            <a:spLocks noChangeArrowheads="1"/>
          </p:cNvSpPr>
          <p:nvPr/>
        </p:nvSpPr>
        <p:spPr bwMode="auto">
          <a:xfrm>
            <a:off x="609600" y="3429000"/>
            <a:ext cx="3200400" cy="261938"/>
          </a:xfrm>
          <a:prstGeom prst="rect">
            <a:avLst/>
          </a:prstGeom>
          <a:noFill/>
          <a:ln w="25400">
            <a:solidFill>
              <a:schemeClr val="tx2">
                <a:lumMod val="60000"/>
                <a:lumOff val="40000"/>
              </a:schemeClr>
            </a:solidFill>
            <a:miter lim="800000"/>
            <a:headEnd/>
            <a:tailEnd/>
          </a:ln>
        </p:spPr>
        <p:txBody>
          <a:bodyPr wrap="none">
            <a:spAutoFit/>
          </a:bodyPr>
          <a:lstStyle/>
          <a:p>
            <a:pPr marL="342900" indent="-342900">
              <a:defRPr/>
            </a:pPr>
            <a:r>
              <a:rPr lang="en-US" sz="1100" dirty="0"/>
              <a:t>MDIC may acquire assets from a member institution.</a:t>
            </a:r>
            <a:endParaRPr lang="en-US" sz="1400" dirty="0"/>
          </a:p>
        </p:txBody>
      </p:sp>
      <p:sp>
        <p:nvSpPr>
          <p:cNvPr id="19474" name="TextBox 35"/>
          <p:cNvSpPr txBox="1">
            <a:spLocks noChangeArrowheads="1"/>
          </p:cNvSpPr>
          <p:nvPr/>
        </p:nvSpPr>
        <p:spPr bwMode="auto">
          <a:xfrm>
            <a:off x="609600" y="4191000"/>
            <a:ext cx="3852863" cy="430213"/>
          </a:xfrm>
          <a:prstGeom prst="rect">
            <a:avLst/>
          </a:prstGeom>
          <a:noFill/>
          <a:ln w="25400">
            <a:solidFill>
              <a:srgbClr val="C00000"/>
            </a:solidFill>
            <a:miter lim="800000"/>
            <a:headEnd/>
            <a:tailEnd/>
          </a:ln>
        </p:spPr>
        <p:txBody>
          <a:bodyPr>
            <a:spAutoFit/>
          </a:bodyPr>
          <a:lstStyle/>
          <a:p>
            <a:pPr marL="233363" indent="-233363"/>
            <a:r>
              <a:rPr lang="en-US" sz="1100" dirty="0"/>
              <a:t>MDIC may guarantee or assume all or part of the liability of a</a:t>
            </a:r>
          </a:p>
          <a:p>
            <a:pPr marL="233363" indent="-233363"/>
            <a:r>
              <a:rPr lang="en-US" sz="1100" dirty="0"/>
              <a:t>deposit taking member in respect of a deposit.</a:t>
            </a:r>
            <a:endParaRPr lang="en-US" sz="1400" dirty="0"/>
          </a:p>
        </p:txBody>
      </p:sp>
      <p:sp>
        <p:nvSpPr>
          <p:cNvPr id="21525" name="TextBox 43"/>
          <p:cNvSpPr txBox="1">
            <a:spLocks noChangeArrowheads="1"/>
          </p:cNvSpPr>
          <p:nvPr/>
        </p:nvSpPr>
        <p:spPr bwMode="auto">
          <a:xfrm>
            <a:off x="609600" y="4800600"/>
            <a:ext cx="5181600" cy="430887"/>
          </a:xfrm>
          <a:prstGeom prst="rect">
            <a:avLst/>
          </a:prstGeom>
          <a:noFill/>
          <a:ln w="25400">
            <a:solidFill>
              <a:schemeClr val="bg2">
                <a:lumMod val="50000"/>
              </a:schemeClr>
            </a:solidFill>
            <a:miter lim="800000"/>
            <a:headEnd/>
            <a:tailEnd/>
          </a:ln>
        </p:spPr>
        <p:txBody>
          <a:bodyPr>
            <a:spAutoFit/>
          </a:bodyPr>
          <a:lstStyle/>
          <a:p>
            <a:pPr marL="342900" indent="-342900">
              <a:defRPr/>
            </a:pPr>
            <a:r>
              <a:rPr lang="en-US" sz="1100" dirty="0"/>
              <a:t>MDIC may make a loan, whether with or without security, to a corporation other that a </a:t>
            </a:r>
          </a:p>
          <a:p>
            <a:pPr marL="342900" indent="-342900">
              <a:defRPr/>
            </a:pPr>
            <a:r>
              <a:rPr lang="en-US" sz="1100" dirty="0"/>
              <a:t>member </a:t>
            </a:r>
            <a:r>
              <a:rPr lang="en-US" sz="1100" dirty="0" smtClean="0"/>
              <a:t>institution</a:t>
            </a:r>
            <a:endParaRPr lang="en-US" sz="1100" dirty="0"/>
          </a:p>
        </p:txBody>
      </p:sp>
      <p:sp>
        <p:nvSpPr>
          <p:cNvPr id="45" name="Rectangle 44"/>
          <p:cNvSpPr/>
          <p:nvPr/>
        </p:nvSpPr>
        <p:spPr>
          <a:xfrm>
            <a:off x="6553200" y="1447800"/>
            <a:ext cx="1219200" cy="1295400"/>
          </a:xfrm>
          <a:prstGeom prst="rect">
            <a:avLst/>
          </a:prstGeom>
          <a:noFill/>
          <a:ln>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9" name="Rectangle 48"/>
          <p:cNvSpPr/>
          <p:nvPr/>
        </p:nvSpPr>
        <p:spPr>
          <a:xfrm>
            <a:off x="6477000" y="3124200"/>
            <a:ext cx="1524000" cy="762000"/>
          </a:xfrm>
          <a:prstGeom prst="rect">
            <a:avLst/>
          </a:prstGeom>
          <a:noFill/>
          <a:ln>
            <a:solidFill>
              <a:schemeClr val="accent5">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3" name="Rectangle 52"/>
          <p:cNvSpPr/>
          <p:nvPr/>
        </p:nvSpPr>
        <p:spPr>
          <a:xfrm>
            <a:off x="6705600" y="4191000"/>
            <a:ext cx="1066800" cy="304800"/>
          </a:xfrm>
          <a:prstGeom prst="rect">
            <a:avLst/>
          </a:prstGeom>
          <a:noFill/>
          <a:ln>
            <a:solidFill>
              <a:schemeClr val="tx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4" name="Rectangle 53"/>
          <p:cNvSpPr/>
          <p:nvPr/>
        </p:nvSpPr>
        <p:spPr>
          <a:xfrm>
            <a:off x="6705600" y="4587875"/>
            <a:ext cx="1066800" cy="304800"/>
          </a:xfrm>
          <a:prstGeom prst="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58" name="Straight Connector 57"/>
          <p:cNvCxnSpPr/>
          <p:nvPr/>
        </p:nvCxnSpPr>
        <p:spPr>
          <a:xfrm rot="5400000">
            <a:off x="5599113" y="3009900"/>
            <a:ext cx="687388" cy="1587"/>
          </a:xfrm>
          <a:prstGeom prst="line">
            <a:avLst/>
          </a:prstGeom>
          <a:ln w="25400">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21521" idx="3"/>
          </p:cNvCxnSpPr>
          <p:nvPr/>
        </p:nvCxnSpPr>
        <p:spPr>
          <a:xfrm flipV="1">
            <a:off x="4868863" y="2625725"/>
            <a:ext cx="1074737" cy="20638"/>
          </a:xfrm>
          <a:prstGeom prst="line">
            <a:avLst/>
          </a:prstGeom>
          <a:ln w="25400">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5943600" y="3352800"/>
            <a:ext cx="533400" cy="1588"/>
          </a:xfrm>
          <a:prstGeom prst="line">
            <a:avLst/>
          </a:prstGeom>
          <a:ln w="25400">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16200000" flipH="1">
            <a:off x="5639593" y="3961607"/>
            <a:ext cx="614363" cy="6350"/>
          </a:xfrm>
          <a:prstGeom prst="line">
            <a:avLst/>
          </a:prstGeom>
          <a:ln w="2540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21523" idx="3"/>
          </p:cNvCxnSpPr>
          <p:nvPr/>
        </p:nvCxnSpPr>
        <p:spPr>
          <a:xfrm>
            <a:off x="3810000" y="3559175"/>
            <a:ext cx="2133600" cy="22225"/>
          </a:xfrm>
          <a:prstGeom prst="line">
            <a:avLst/>
          </a:prstGeom>
          <a:ln w="2540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V="1">
            <a:off x="5951538" y="4267200"/>
            <a:ext cx="754062" cy="4763"/>
          </a:xfrm>
          <a:prstGeom prst="line">
            <a:avLst/>
          </a:prstGeom>
          <a:ln w="2540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94375" y="4645025"/>
            <a:ext cx="304800" cy="6350"/>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V="1">
            <a:off x="5951538" y="4795838"/>
            <a:ext cx="754062" cy="3175"/>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4495800" y="4495800"/>
            <a:ext cx="1379538" cy="1588"/>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038600" y="1827213"/>
            <a:ext cx="2438400" cy="1587"/>
          </a:xfrm>
          <a:prstGeom prst="line">
            <a:avLst/>
          </a:prstGeom>
          <a:ln w="25400">
            <a:solidFill>
              <a:srgbClr val="FFC000"/>
            </a:solidFill>
            <a:prstDash val="dash"/>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762000" y="5334000"/>
            <a:ext cx="5638800" cy="6096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marL="115888" lvl="1" indent="-115888">
              <a:buFont typeface="Arial" charset="0"/>
              <a:buChar char="•"/>
              <a:defRPr/>
            </a:pPr>
            <a:r>
              <a:rPr lang="en-US" sz="1100" b="1" dirty="0" smtClean="0"/>
              <a:t>For the purpose of or in connection with the implementation of any resolution actions; or </a:t>
            </a:r>
          </a:p>
          <a:p>
            <a:pPr marL="115888" lvl="1" indent="-115888">
              <a:buFont typeface="Arial" charset="0"/>
              <a:buChar char="•"/>
              <a:defRPr/>
            </a:pPr>
            <a:r>
              <a:rPr lang="en-US" sz="1100" b="1" dirty="0" smtClean="0"/>
              <a:t>For purpose of reducing or averting a risk to the financial system or a threatened </a:t>
            </a:r>
            <a:br>
              <a:rPr lang="en-US" sz="1100" b="1" dirty="0" smtClean="0"/>
            </a:br>
            <a:r>
              <a:rPr lang="en-US" sz="1100" b="1" dirty="0" smtClean="0"/>
              <a:t>loss to the Corporation.</a:t>
            </a:r>
            <a:endParaRPr lang="en-US" sz="1100" b="1" dirty="0"/>
          </a:p>
        </p:txBody>
      </p:sp>
    </p:spTree>
    <p:custDataLst>
      <p:tags r:id="rId1"/>
    </p:custData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90600"/>
          </a:xfrm>
        </p:spPr>
        <p:txBody>
          <a:bodyPr>
            <a:normAutofit fontScale="90000"/>
          </a:bodyPr>
          <a:lstStyle/>
          <a:p>
            <a:pPr fontAlgn="auto">
              <a:spcBef>
                <a:spcPts val="0"/>
              </a:spcBef>
              <a:spcAft>
                <a:spcPts val="0"/>
              </a:spcAft>
              <a:defRPr/>
            </a:pPr>
            <a:r>
              <a:rPr lang="en-US" sz="3600" dirty="0" smtClean="0"/>
              <a:t/>
            </a:r>
            <a:br>
              <a:rPr lang="en-US" sz="3600" dirty="0" smtClean="0"/>
            </a:br>
            <a:r>
              <a:rPr lang="en-US" sz="3100" dirty="0" smtClean="0"/>
              <a:t>Special Examination Powers:  </a:t>
            </a:r>
            <a:br>
              <a:rPr lang="en-US" sz="3100" dirty="0" smtClean="0"/>
            </a:br>
            <a:r>
              <a:rPr lang="en-US" sz="3100" dirty="0" smtClean="0"/>
              <a:t>Detailed Assessments  and Investigations</a:t>
            </a:r>
            <a:br>
              <a:rPr lang="en-US" sz="3100" dirty="0" smtClean="0"/>
            </a:br>
            <a:endParaRPr lang="en-MY" sz="3100" dirty="0"/>
          </a:p>
        </p:txBody>
      </p:sp>
      <p:graphicFrame>
        <p:nvGraphicFramePr>
          <p:cNvPr id="5" name="Content Placeholder 4"/>
          <p:cNvGraphicFramePr>
            <a:graphicFrameLocks noGrp="1"/>
          </p:cNvGraphicFramePr>
          <p:nvPr>
            <p:ph idx="1"/>
          </p:nvPr>
        </p:nvGraphicFramePr>
        <p:xfrm>
          <a:off x="381000" y="1905000"/>
          <a:ext cx="8229600" cy="3962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1"/>
          </p:nvPr>
        </p:nvSpPr>
        <p:spPr/>
        <p:txBody>
          <a:bodyPr/>
          <a:lstStyle/>
          <a:p>
            <a:r>
              <a:rPr lang="en-US" dirty="0" smtClean="0"/>
              <a:t>Page </a:t>
            </a:r>
            <a:fld id="{9E74BBAB-6634-4526-AE4C-9FAF75FA53FD}"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2" descr="what-happens-when-bank-fails-1-intro-lg.jpg"/>
          <p:cNvPicPr>
            <a:picLocks noChangeAspect="1"/>
          </p:cNvPicPr>
          <p:nvPr/>
        </p:nvPicPr>
        <p:blipFill>
          <a:blip r:embed="rId3" cstate="print"/>
          <a:srcRect/>
          <a:stretch>
            <a:fillRect/>
          </a:stretch>
        </p:blipFill>
        <p:spPr bwMode="auto">
          <a:xfrm>
            <a:off x="6570663" y="3052763"/>
            <a:ext cx="1320800" cy="1016000"/>
          </a:xfrm>
          <a:prstGeom prst="rect">
            <a:avLst/>
          </a:prstGeom>
          <a:noFill/>
          <a:ln w="9525">
            <a:noFill/>
            <a:miter lim="800000"/>
            <a:headEnd/>
            <a:tailEnd/>
          </a:ln>
        </p:spPr>
      </p:pic>
      <p:pic>
        <p:nvPicPr>
          <p:cNvPr id="20483" name="Picture 13" descr="crm-1.jpg"/>
          <p:cNvPicPr>
            <a:picLocks noChangeAspect="1"/>
          </p:cNvPicPr>
          <p:nvPr/>
        </p:nvPicPr>
        <p:blipFill>
          <a:blip r:embed="rId4" cstate="print"/>
          <a:srcRect/>
          <a:stretch>
            <a:fillRect/>
          </a:stretch>
        </p:blipFill>
        <p:spPr bwMode="auto">
          <a:xfrm>
            <a:off x="7772400" y="1524000"/>
            <a:ext cx="914400" cy="914400"/>
          </a:xfrm>
          <a:prstGeom prst="rect">
            <a:avLst/>
          </a:prstGeom>
          <a:noFill/>
          <a:ln w="9525">
            <a:noFill/>
            <a:miter lim="800000"/>
            <a:headEnd/>
            <a:tailEnd/>
          </a:ln>
        </p:spPr>
      </p:pic>
      <p:sp>
        <p:nvSpPr>
          <p:cNvPr id="17" name="Rectangle 16"/>
          <p:cNvSpPr/>
          <p:nvPr/>
        </p:nvSpPr>
        <p:spPr bwMode="auto">
          <a:xfrm>
            <a:off x="6553200" y="4191000"/>
            <a:ext cx="1371600" cy="338554"/>
          </a:xfrm>
          <a:prstGeom prst="rect">
            <a:avLst/>
          </a:prstGeom>
          <a:noFill/>
        </p:spPr>
        <p:txBody>
          <a:bodyPr>
            <a:spAutoFit/>
          </a:bodyPr>
          <a:lstStyle/>
          <a:p>
            <a:pPr algn="ctr" fontAlgn="auto">
              <a:spcBef>
                <a:spcPts val="0"/>
              </a:spcBef>
              <a:spcAft>
                <a:spcPts val="0"/>
              </a:spcAft>
              <a:defRPr/>
            </a:pPr>
            <a:r>
              <a:rPr lang="en-US"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Assets</a:t>
            </a:r>
          </a:p>
        </p:txBody>
      </p:sp>
      <p:sp>
        <p:nvSpPr>
          <p:cNvPr id="18" name="Rectangle 17"/>
          <p:cNvSpPr/>
          <p:nvPr/>
        </p:nvSpPr>
        <p:spPr bwMode="auto">
          <a:xfrm>
            <a:off x="6705600" y="4495800"/>
            <a:ext cx="1056700" cy="338554"/>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n-US" sz="1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Liabilities</a:t>
            </a:r>
          </a:p>
        </p:txBody>
      </p:sp>
      <p:sp>
        <p:nvSpPr>
          <p:cNvPr id="20" name="Rectangle 19"/>
          <p:cNvSpPr/>
          <p:nvPr/>
        </p:nvSpPr>
        <p:spPr bwMode="auto">
          <a:xfrm>
            <a:off x="6705600" y="4876800"/>
            <a:ext cx="1102866" cy="338554"/>
          </a:xfrm>
          <a:prstGeom prst="rect">
            <a:avLst/>
          </a:prstGeom>
          <a:noFill/>
        </p:spPr>
        <p:txBody>
          <a:bodyPr wrap="none">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fontAlgn="auto">
              <a:spcBef>
                <a:spcPts val="0"/>
              </a:spcBef>
              <a:spcAft>
                <a:spcPts val="0"/>
              </a:spcAft>
              <a:defRPr/>
            </a:pPr>
            <a:r>
              <a:rPr lang="en-US" sz="1600" b="1" dirty="0">
                <a:ln/>
                <a:solidFill>
                  <a:schemeClr val="accent3"/>
                </a:solidFill>
                <a:latin typeface="+mn-lt"/>
                <a:cs typeface="+mn-cs"/>
              </a:rPr>
              <a:t>Employees</a:t>
            </a:r>
          </a:p>
        </p:txBody>
      </p:sp>
      <p:sp>
        <p:nvSpPr>
          <p:cNvPr id="21" name="Rectangle 20"/>
          <p:cNvSpPr/>
          <p:nvPr/>
        </p:nvSpPr>
        <p:spPr bwMode="auto">
          <a:xfrm>
            <a:off x="6629400" y="5181600"/>
            <a:ext cx="1324017" cy="584775"/>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1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cs typeface="+mn-cs"/>
              </a:rPr>
              <a:t>Business </a:t>
            </a:r>
          </a:p>
          <a:p>
            <a:pPr algn="ctr" fontAlgn="auto">
              <a:spcBef>
                <a:spcPts val="0"/>
              </a:spcBef>
              <a:spcAft>
                <a:spcPts val="0"/>
              </a:spcAft>
              <a:defRPr/>
            </a:pPr>
            <a:r>
              <a:rPr lang="en-US" sz="1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cs typeface="+mn-cs"/>
              </a:rPr>
              <a:t>Undertakings</a:t>
            </a:r>
          </a:p>
        </p:txBody>
      </p:sp>
      <p:sp>
        <p:nvSpPr>
          <p:cNvPr id="22" name="Rectangle 21"/>
          <p:cNvSpPr/>
          <p:nvPr/>
        </p:nvSpPr>
        <p:spPr bwMode="auto">
          <a:xfrm>
            <a:off x="6477000" y="3962400"/>
            <a:ext cx="1524000" cy="1752600"/>
          </a:xfrm>
          <a:prstGeom prst="rect">
            <a:avLst/>
          </a:prstGeom>
          <a:solidFill>
            <a:schemeClr val="bg1">
              <a:alpha val="0"/>
            </a:schemeClr>
          </a:solidFill>
          <a:ln w="12700" cmpd="dbl">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dirty="0"/>
          </a:p>
        </p:txBody>
      </p:sp>
      <p:cxnSp>
        <p:nvCxnSpPr>
          <p:cNvPr id="39" name="Straight Connector 38"/>
          <p:cNvCxnSpPr/>
          <p:nvPr/>
        </p:nvCxnSpPr>
        <p:spPr bwMode="auto">
          <a:xfrm rot="5400000">
            <a:off x="6896894" y="2628106"/>
            <a:ext cx="228600" cy="1588"/>
          </a:xfrm>
          <a:prstGeom prst="line">
            <a:avLst/>
          </a:prstGeom>
          <a:ln w="25400">
            <a:solidFill>
              <a:srgbClr val="FFC000"/>
            </a:solidFill>
            <a:prstDash val="dash"/>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bwMode="auto">
          <a:xfrm>
            <a:off x="7620000" y="1447800"/>
            <a:ext cx="1219200" cy="1295400"/>
          </a:xfrm>
          <a:prstGeom prst="rect">
            <a:avLst/>
          </a:prstGeom>
          <a:noFill/>
          <a:ln>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491" name="TextBox 26"/>
          <p:cNvSpPr txBox="1">
            <a:spLocks noChangeArrowheads="1"/>
          </p:cNvSpPr>
          <p:nvPr/>
        </p:nvSpPr>
        <p:spPr bwMode="auto">
          <a:xfrm>
            <a:off x="609600" y="1676400"/>
            <a:ext cx="5410200" cy="600075"/>
          </a:xfrm>
          <a:prstGeom prst="rect">
            <a:avLst/>
          </a:prstGeom>
          <a:noFill/>
          <a:ln w="25400">
            <a:solidFill>
              <a:srgbClr val="FFC000"/>
            </a:solidFill>
            <a:miter lim="800000"/>
            <a:headEnd/>
            <a:tailEnd/>
          </a:ln>
        </p:spPr>
        <p:txBody>
          <a:bodyPr>
            <a:spAutoFit/>
          </a:bodyPr>
          <a:lstStyle/>
          <a:p>
            <a:pPr marL="233363" indent="-233363">
              <a:buFontTx/>
              <a:buAutoNum type="alphaLcParenBoth"/>
            </a:pPr>
            <a:r>
              <a:rPr lang="en-US" sz="1100" dirty="0"/>
              <a:t>MDIC may acquire shares of a member institution  from </a:t>
            </a:r>
            <a:r>
              <a:rPr lang="en-US" sz="1100" dirty="0" smtClean="0"/>
              <a:t>its </a:t>
            </a:r>
            <a:r>
              <a:rPr lang="en-US" sz="1100" dirty="0"/>
              <a:t>existing shareholders.</a:t>
            </a:r>
          </a:p>
          <a:p>
            <a:pPr marL="233363" indent="-233363">
              <a:buFontTx/>
              <a:buAutoNum type="alphaLcParenBoth"/>
            </a:pPr>
            <a:r>
              <a:rPr lang="en-US" sz="1100" dirty="0"/>
              <a:t>MDIC may reduce share capital and cancel shares of member institutions under assumption of control (subject to conditions and with Court approval).</a:t>
            </a:r>
            <a:endParaRPr lang="en-US" sz="1400" dirty="0"/>
          </a:p>
        </p:txBody>
      </p:sp>
      <p:sp>
        <p:nvSpPr>
          <p:cNvPr id="20492" name="TextBox 27"/>
          <p:cNvSpPr txBox="1">
            <a:spLocks noChangeArrowheads="1"/>
          </p:cNvSpPr>
          <p:nvPr/>
        </p:nvSpPr>
        <p:spPr bwMode="auto">
          <a:xfrm>
            <a:off x="609600" y="2362200"/>
            <a:ext cx="4953000" cy="261938"/>
          </a:xfrm>
          <a:prstGeom prst="rect">
            <a:avLst/>
          </a:prstGeom>
          <a:noFill/>
          <a:ln w="25400">
            <a:solidFill>
              <a:srgbClr val="FFC000"/>
            </a:solidFill>
            <a:miter lim="800000"/>
            <a:headEnd/>
            <a:tailEnd/>
          </a:ln>
        </p:spPr>
        <p:txBody>
          <a:bodyPr>
            <a:spAutoFit/>
          </a:bodyPr>
          <a:lstStyle/>
          <a:p>
            <a:pPr marL="342900" indent="-342900"/>
            <a:r>
              <a:rPr lang="en-US" sz="1100" dirty="0"/>
              <a:t>MDIC may subscribe to shares issued by the member institution </a:t>
            </a:r>
            <a:r>
              <a:rPr lang="en-US" sz="1100" dirty="0" smtClean="0"/>
              <a:t>(i.e. </a:t>
            </a:r>
            <a:r>
              <a:rPr lang="en-US" sz="1100" dirty="0"/>
              <a:t>new money).  </a:t>
            </a:r>
            <a:endParaRPr lang="en-US" sz="1400" dirty="0"/>
          </a:p>
        </p:txBody>
      </p:sp>
      <p:cxnSp>
        <p:nvCxnSpPr>
          <p:cNvPr id="30" name="Straight Connector 29"/>
          <p:cNvCxnSpPr/>
          <p:nvPr/>
        </p:nvCxnSpPr>
        <p:spPr bwMode="auto">
          <a:xfrm>
            <a:off x="6019800" y="1828800"/>
            <a:ext cx="1524000" cy="1588"/>
          </a:xfrm>
          <a:prstGeom prst="line">
            <a:avLst/>
          </a:prstGeom>
          <a:ln w="25400">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20492" idx="3"/>
          </p:cNvCxnSpPr>
          <p:nvPr/>
        </p:nvCxnSpPr>
        <p:spPr bwMode="auto">
          <a:xfrm>
            <a:off x="5562600" y="2493963"/>
            <a:ext cx="1447800" cy="22225"/>
          </a:xfrm>
          <a:prstGeom prst="line">
            <a:avLst/>
          </a:prstGeom>
          <a:ln w="25400">
            <a:solidFill>
              <a:srgbClr val="FFC000"/>
            </a:solidFill>
            <a:prstDash val="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52400" y="152401"/>
            <a:ext cx="8763000" cy="1200329"/>
          </a:xfrm>
          <a:prstGeom prst="rect">
            <a:avLst/>
          </a:prstGeom>
          <a:noFill/>
        </p:spPr>
        <p:txBody>
          <a:bodyPr wrap="square">
            <a:spAutoFit/>
          </a:bodyPr>
          <a:lstStyle/>
          <a:p>
            <a:pPr algn="ctr" fontAlgn="auto">
              <a:spcBef>
                <a:spcPts val="0"/>
              </a:spcBef>
              <a:spcAft>
                <a:spcPts val="0"/>
              </a:spcAft>
              <a:defRPr/>
            </a:pPr>
            <a:r>
              <a:rPr lang="en-US" sz="2400" b="1" dirty="0">
                <a:latin typeface="+mn-lt"/>
                <a:cs typeface="+mn-cs"/>
              </a:rPr>
              <a:t>Failure </a:t>
            </a:r>
            <a:r>
              <a:rPr lang="en-US" sz="2400" b="1" dirty="0" smtClean="0">
                <a:latin typeface="+mn-lt"/>
                <a:cs typeface="+mn-cs"/>
              </a:rPr>
              <a:t>Resolution </a:t>
            </a:r>
            <a:r>
              <a:rPr lang="en-US" sz="2400" b="1" dirty="0" smtClean="0"/>
              <a:t>P</a:t>
            </a:r>
            <a:r>
              <a:rPr lang="en-US" sz="2400" b="1" dirty="0" smtClean="0">
                <a:latin typeface="+mn-lt"/>
                <a:cs typeface="+mn-cs"/>
              </a:rPr>
              <a:t>owers: </a:t>
            </a:r>
            <a:r>
              <a:rPr lang="en-GB" sz="2400" b="1" dirty="0" smtClean="0"/>
              <a:t> </a:t>
            </a:r>
          </a:p>
          <a:p>
            <a:pPr algn="ctr" fontAlgn="auto">
              <a:spcBef>
                <a:spcPts val="0"/>
              </a:spcBef>
              <a:spcAft>
                <a:spcPts val="0"/>
              </a:spcAft>
              <a:defRPr/>
            </a:pPr>
            <a:r>
              <a:rPr lang="en-GB" sz="2400" b="1" dirty="0" smtClean="0"/>
              <a:t>Prompt E</a:t>
            </a:r>
            <a:r>
              <a:rPr lang="en-GB" sz="2400" b="1" dirty="0" smtClean="0">
                <a:latin typeface="+mn-lt"/>
                <a:cs typeface="+mn-cs"/>
              </a:rPr>
              <a:t>xecution </a:t>
            </a:r>
            <a:r>
              <a:rPr lang="en-GB" sz="2400" b="1" dirty="0">
                <a:latin typeface="+mn-lt"/>
                <a:cs typeface="+mn-cs"/>
              </a:rPr>
              <a:t>of </a:t>
            </a:r>
            <a:r>
              <a:rPr lang="en-GB" sz="2400" b="1" dirty="0" smtClean="0"/>
              <a:t>Financial Institution</a:t>
            </a:r>
            <a:r>
              <a:rPr lang="en-GB" sz="2400" b="1" dirty="0" smtClean="0">
                <a:latin typeface="+mn-lt"/>
                <a:cs typeface="+mn-cs"/>
              </a:rPr>
              <a:t> Resolution Actions</a:t>
            </a:r>
            <a:endParaRPr lang="en-US" sz="2400" b="1" dirty="0">
              <a:latin typeface="+mn-lt"/>
              <a:cs typeface="+mn-cs"/>
            </a:endParaRPr>
          </a:p>
          <a:p>
            <a:pPr fontAlgn="auto">
              <a:spcBef>
                <a:spcPts val="0"/>
              </a:spcBef>
              <a:spcAft>
                <a:spcPts val="0"/>
              </a:spcAft>
              <a:defRPr/>
            </a:pPr>
            <a:endParaRPr lang="en-US" sz="2400" b="1" dirty="0">
              <a:solidFill>
                <a:schemeClr val="tx2">
                  <a:lumMod val="60000"/>
                  <a:lumOff val="40000"/>
                </a:schemeClr>
              </a:solidFill>
              <a:latin typeface="+mn-lt"/>
              <a:cs typeface="+mn-cs"/>
            </a:endParaRPr>
          </a:p>
        </p:txBody>
      </p:sp>
      <p:sp>
        <p:nvSpPr>
          <p:cNvPr id="19463" name="TextBox 14"/>
          <p:cNvSpPr txBox="1">
            <a:spLocks noChangeArrowheads="1"/>
          </p:cNvSpPr>
          <p:nvPr/>
        </p:nvSpPr>
        <p:spPr bwMode="auto">
          <a:xfrm>
            <a:off x="7848600" y="2362200"/>
            <a:ext cx="820738" cy="369888"/>
          </a:xfrm>
          <a:prstGeom prst="rect">
            <a:avLst/>
          </a:prstGeom>
          <a:noFill/>
          <a:ln w="9525">
            <a:noFill/>
            <a:miter lim="800000"/>
            <a:headEnd/>
            <a:tailEnd/>
          </a:ln>
        </p:spPr>
        <p:txBody>
          <a:bodyPr wrap="none">
            <a:spAutoFit/>
          </a:bodyPr>
          <a:lstStyle/>
          <a:p>
            <a:pPr algn="ctr">
              <a:defRPr/>
            </a:pPr>
            <a:r>
              <a:rPr lang="en-US" sz="900" b="1" dirty="0">
                <a:solidFill>
                  <a:schemeClr val="bg1">
                    <a:lumMod val="50000"/>
                  </a:schemeClr>
                </a:solidFill>
              </a:rPr>
              <a:t>Existing </a:t>
            </a:r>
            <a:br>
              <a:rPr lang="en-US" sz="900" b="1" dirty="0">
                <a:solidFill>
                  <a:schemeClr val="bg1">
                    <a:lumMod val="50000"/>
                  </a:schemeClr>
                </a:solidFill>
              </a:rPr>
            </a:br>
            <a:r>
              <a:rPr lang="en-US" sz="900" b="1" dirty="0">
                <a:solidFill>
                  <a:schemeClr val="bg1">
                    <a:lumMod val="50000"/>
                  </a:schemeClr>
                </a:solidFill>
              </a:rPr>
              <a:t>Shareholders</a:t>
            </a:r>
          </a:p>
        </p:txBody>
      </p:sp>
      <p:sp>
        <p:nvSpPr>
          <p:cNvPr id="20498" name="TextBox 15"/>
          <p:cNvSpPr txBox="1">
            <a:spLocks noChangeArrowheads="1"/>
          </p:cNvSpPr>
          <p:nvPr/>
        </p:nvSpPr>
        <p:spPr bwMode="auto">
          <a:xfrm>
            <a:off x="6477000" y="3962400"/>
            <a:ext cx="1411288" cy="230188"/>
          </a:xfrm>
          <a:prstGeom prst="rect">
            <a:avLst/>
          </a:prstGeom>
          <a:noFill/>
          <a:ln w="9525">
            <a:noFill/>
            <a:miter lim="800000"/>
            <a:headEnd/>
            <a:tailEnd/>
          </a:ln>
        </p:spPr>
        <p:txBody>
          <a:bodyPr wrap="none">
            <a:spAutoFit/>
          </a:bodyPr>
          <a:lstStyle/>
          <a:p>
            <a:r>
              <a:rPr lang="en-US" sz="900" b="1" dirty="0"/>
              <a:t>Failed Bank comprises of:</a:t>
            </a:r>
          </a:p>
        </p:txBody>
      </p:sp>
      <p:sp>
        <p:nvSpPr>
          <p:cNvPr id="24" name="Rectangle 23"/>
          <p:cNvSpPr/>
          <p:nvPr/>
        </p:nvSpPr>
        <p:spPr>
          <a:xfrm>
            <a:off x="6324600" y="3124200"/>
            <a:ext cx="1828800" cy="762000"/>
          </a:xfrm>
          <a:prstGeom prst="rect">
            <a:avLst/>
          </a:prstGeom>
          <a:noFill/>
          <a:ln>
            <a:solidFill>
              <a:schemeClr val="accent5">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500" name="TextBox 41"/>
          <p:cNvSpPr txBox="1">
            <a:spLocks noChangeArrowheads="1"/>
          </p:cNvSpPr>
          <p:nvPr/>
        </p:nvSpPr>
        <p:spPr bwMode="auto">
          <a:xfrm>
            <a:off x="609600" y="4343400"/>
            <a:ext cx="4572000" cy="1462088"/>
          </a:xfrm>
          <a:prstGeom prst="rect">
            <a:avLst/>
          </a:prstGeom>
          <a:noFill/>
          <a:ln w="25400">
            <a:solidFill>
              <a:srgbClr val="C00000"/>
            </a:solidFill>
            <a:miter lim="800000"/>
            <a:headEnd/>
            <a:tailEnd/>
          </a:ln>
        </p:spPr>
        <p:txBody>
          <a:bodyPr>
            <a:spAutoFit/>
          </a:bodyPr>
          <a:lstStyle/>
          <a:p>
            <a:pPr marL="233363" indent="-233363"/>
            <a:r>
              <a:rPr lang="en-US" sz="1100" dirty="0"/>
              <a:t>MDIC may:</a:t>
            </a:r>
          </a:p>
          <a:p>
            <a:pPr marL="233363" indent="-233363">
              <a:buFontTx/>
              <a:buAutoNum type="alphaLcParenBoth"/>
            </a:pPr>
            <a:r>
              <a:rPr lang="en-US" sz="1100" dirty="0"/>
              <a:t>Assume control of the whole or part of the assets, liabilities, business and affairs of the member institution.</a:t>
            </a:r>
          </a:p>
          <a:p>
            <a:pPr marL="233363" indent="-233363">
              <a:buFontTx/>
              <a:buAutoNum type="alphaLcParenBoth"/>
            </a:pPr>
            <a:r>
              <a:rPr lang="en-US" sz="1100" dirty="0"/>
              <a:t>Apply to the High Court to appoint a receiver, manager or receiver and manager to manager the whole or part of the assets, liabilities, business and affairs of the member institution.</a:t>
            </a:r>
          </a:p>
          <a:p>
            <a:pPr marL="233363" indent="-233363">
              <a:buFontTx/>
              <a:buAutoNum type="alphaLcParenBoth"/>
            </a:pPr>
            <a:r>
              <a:rPr lang="en-US" sz="1100" dirty="0"/>
              <a:t>Transfer such assets, liabilities, business and affairs of the member institution to a Bridge Institution.</a:t>
            </a:r>
          </a:p>
        </p:txBody>
      </p:sp>
      <p:sp>
        <p:nvSpPr>
          <p:cNvPr id="44" name="Rectangle 43"/>
          <p:cNvSpPr/>
          <p:nvPr/>
        </p:nvSpPr>
        <p:spPr>
          <a:xfrm>
            <a:off x="6324600" y="4191000"/>
            <a:ext cx="1828800" cy="1524000"/>
          </a:xfrm>
          <a:prstGeom prst="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45" name="Straight Connector 44"/>
          <p:cNvCxnSpPr>
            <a:endCxn id="24" idx="1"/>
          </p:cNvCxnSpPr>
          <p:nvPr/>
        </p:nvCxnSpPr>
        <p:spPr>
          <a:xfrm>
            <a:off x="5181600" y="3505200"/>
            <a:ext cx="1143000" cy="1588"/>
          </a:xfrm>
          <a:prstGeom prst="line">
            <a:avLst/>
          </a:prstGeom>
          <a:ln w="25400">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5181600" y="4648200"/>
            <a:ext cx="1066800" cy="1588"/>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09600" y="2819400"/>
            <a:ext cx="4724400" cy="1446213"/>
          </a:xfrm>
          <a:prstGeom prst="rect">
            <a:avLst/>
          </a:prstGeom>
          <a:solidFill>
            <a:schemeClr val="bg1"/>
          </a:solidFill>
          <a:ln w="25400">
            <a:solidFill>
              <a:schemeClr val="accent5">
                <a:lumMod val="75000"/>
              </a:schemeClr>
            </a:solidFill>
          </a:ln>
        </p:spPr>
        <p:txBody>
          <a:bodyPr>
            <a:spAutoFit/>
          </a:bodyPr>
          <a:lstStyle/>
          <a:p>
            <a:pPr marL="233363" indent="-233363" fontAlgn="auto">
              <a:spcBef>
                <a:spcPts val="0"/>
              </a:spcBef>
              <a:spcAft>
                <a:spcPts val="0"/>
              </a:spcAft>
              <a:defRPr/>
            </a:pPr>
            <a:r>
              <a:rPr lang="en-US" sz="1100" dirty="0">
                <a:latin typeface="+mn-lt"/>
                <a:cs typeface="+mn-cs"/>
              </a:rPr>
              <a:t>MDIC may:</a:t>
            </a:r>
          </a:p>
          <a:p>
            <a:pPr marL="233363" indent="-233363" fontAlgn="auto">
              <a:spcBef>
                <a:spcPts val="0"/>
              </a:spcBef>
              <a:spcAft>
                <a:spcPts val="0"/>
              </a:spcAft>
              <a:defRPr/>
            </a:pPr>
            <a:r>
              <a:rPr lang="en-US" sz="1100" dirty="0">
                <a:latin typeface="+mn-lt"/>
                <a:cs typeface="+mn-cs"/>
              </a:rPr>
              <a:t>(a) Require a member institution:</a:t>
            </a:r>
          </a:p>
          <a:p>
            <a:pPr marL="398463" lvl="1" indent="-165100" fontAlgn="auto">
              <a:spcBef>
                <a:spcPts val="0"/>
              </a:spcBef>
              <a:spcAft>
                <a:spcPts val="0"/>
              </a:spcAft>
              <a:buFont typeface="Arial" pitchFamily="34" charset="0"/>
              <a:buChar char="•"/>
              <a:defRPr/>
            </a:pPr>
            <a:r>
              <a:rPr lang="en-US" sz="1100" dirty="0">
                <a:latin typeface="+mn-lt"/>
                <a:cs typeface="+mn-cs"/>
              </a:rPr>
              <a:t>To take any steps/action as MDIC considers necessary</a:t>
            </a:r>
          </a:p>
          <a:p>
            <a:pPr marL="398463" lvl="1" indent="-165100" fontAlgn="auto">
              <a:spcBef>
                <a:spcPts val="0"/>
              </a:spcBef>
              <a:spcAft>
                <a:spcPts val="0"/>
              </a:spcAft>
              <a:buFont typeface="Arial" pitchFamily="34" charset="0"/>
              <a:buChar char="•"/>
              <a:defRPr/>
            </a:pPr>
            <a:r>
              <a:rPr lang="en-US" sz="1100" dirty="0">
                <a:latin typeface="+mn-lt"/>
                <a:cs typeface="+mn-cs"/>
              </a:rPr>
              <a:t>Cease soliciting , taking or repaying deposits</a:t>
            </a:r>
          </a:p>
          <a:p>
            <a:pPr marL="398463" lvl="1" indent="-165100" fontAlgn="auto">
              <a:spcBef>
                <a:spcPts val="0"/>
              </a:spcBef>
              <a:spcAft>
                <a:spcPts val="0"/>
              </a:spcAft>
              <a:buFont typeface="Arial" pitchFamily="34" charset="0"/>
              <a:buChar char="•"/>
              <a:defRPr/>
            </a:pPr>
            <a:r>
              <a:rPr lang="en-US" sz="1100" dirty="0">
                <a:latin typeface="+mn-lt"/>
                <a:cs typeface="+mn-cs"/>
              </a:rPr>
              <a:t>Restructure the whole or part of its business.</a:t>
            </a:r>
          </a:p>
          <a:p>
            <a:pPr marL="233363" lvl="1" indent="-233363" fontAlgn="auto">
              <a:spcBef>
                <a:spcPts val="0"/>
              </a:spcBef>
              <a:spcAft>
                <a:spcPts val="0"/>
              </a:spcAft>
              <a:defRPr/>
            </a:pPr>
            <a:r>
              <a:rPr lang="en-US" sz="1100" dirty="0">
                <a:latin typeface="+mn-lt"/>
                <a:cs typeface="+mn-cs"/>
              </a:rPr>
              <a:t>(b)  Terminate membership of member institution.</a:t>
            </a:r>
          </a:p>
          <a:p>
            <a:pPr marL="233363" lvl="1" indent="-233363" fontAlgn="auto">
              <a:spcBef>
                <a:spcPts val="0"/>
              </a:spcBef>
              <a:spcAft>
                <a:spcPts val="0"/>
              </a:spcAft>
              <a:defRPr/>
            </a:pPr>
            <a:r>
              <a:rPr lang="en-US" sz="1100" dirty="0">
                <a:latin typeface="+mn-lt"/>
                <a:cs typeface="+mn-cs"/>
              </a:rPr>
              <a:t>(c)   Present a petition to the High Court for the winding up of the member institution.</a:t>
            </a:r>
          </a:p>
        </p:txBody>
      </p:sp>
      <p:sp>
        <p:nvSpPr>
          <p:cNvPr id="33" name="Slide Number Placeholder 3"/>
          <p:cNvSpPr>
            <a:spLocks noGrp="1"/>
          </p:cNvSpPr>
          <p:nvPr>
            <p:ph type="sldNum" sz="quarter" idx="4294967295"/>
          </p:nvPr>
        </p:nvSpPr>
        <p:spPr>
          <a:xfrm>
            <a:off x="3657600" y="6492875"/>
            <a:ext cx="2133600" cy="365125"/>
          </a:xfrm>
          <a:prstGeom prst="rect">
            <a:avLst/>
          </a:prstGeom>
        </p:spPr>
        <p:txBody>
          <a:bodyPr/>
          <a:lstStyle/>
          <a:p>
            <a:pPr>
              <a:defRPr/>
            </a:pPr>
            <a:r>
              <a:rPr lang="en-US" dirty="0"/>
              <a:t>Page </a:t>
            </a:r>
            <a:fld id="{B548E8BA-6056-4792-9FEA-6854712CFFFE}" type="slidenum">
              <a:rPr lang="en-US"/>
              <a:pPr>
                <a:defRPr/>
              </a:pPr>
              <a:t>12</a:t>
            </a:fld>
            <a:endParaRPr lang="en-US" dirty="0"/>
          </a:p>
        </p:txBody>
      </p:sp>
      <p:sp>
        <p:nvSpPr>
          <p:cNvPr id="19" name="Down Arrow 18"/>
          <p:cNvSpPr/>
          <p:nvPr/>
        </p:nvSpPr>
        <p:spPr bwMode="auto">
          <a:xfrm>
            <a:off x="6324600" y="2667000"/>
            <a:ext cx="1676400" cy="457200"/>
          </a:xfrm>
          <a:prstGeom prst="downArrow">
            <a:avLst>
              <a:gd name="adj1" fmla="val 50000"/>
              <a:gd name="adj2" fmla="val 66364"/>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chemeClr val="tx2">
                  <a:lumMod val="60000"/>
                  <a:lumOff val="40000"/>
                </a:schemeClr>
              </a:solidFill>
            </a:endParaRPr>
          </a:p>
        </p:txBody>
      </p:sp>
    </p:spTree>
    <p:custDataLst>
      <p:tags r:id="rId1"/>
    </p:custData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normAutofit/>
          </a:bodyPr>
          <a:lstStyle/>
          <a:p>
            <a:r>
              <a:rPr lang="en-US" sz="3200" dirty="0" smtClean="0"/>
              <a:t>MDIC’s Other Resolution Powers </a:t>
            </a:r>
            <a:endParaRPr lang="en-MY" sz="3200" dirty="0"/>
          </a:p>
        </p:txBody>
      </p:sp>
      <p:graphicFrame>
        <p:nvGraphicFramePr>
          <p:cNvPr id="5" name="Content Placeholder 4"/>
          <p:cNvGraphicFramePr>
            <a:graphicFrameLocks noGrp="1"/>
          </p:cNvGraphicFramePr>
          <p:nvPr>
            <p:ph idx="1"/>
          </p:nvPr>
        </p:nvGraphicFramePr>
        <p:xfrm>
          <a:off x="457200" y="1447800"/>
          <a:ext cx="82296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1"/>
          </p:nvPr>
        </p:nvSpPr>
        <p:spPr/>
        <p:txBody>
          <a:bodyPr/>
          <a:lstStyle/>
          <a:p>
            <a:r>
              <a:rPr lang="en-US" dirty="0" smtClean="0"/>
              <a:t>Page </a:t>
            </a:r>
            <a:fld id="{9E74BBAB-6634-4526-AE4C-9FAF75FA53FD}"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52400" y="274638"/>
            <a:ext cx="8763000" cy="715962"/>
          </a:xfrm>
        </p:spPr>
        <p:txBody>
          <a:bodyPr>
            <a:normAutofit/>
          </a:bodyPr>
          <a:lstStyle/>
          <a:p>
            <a:pPr eaLnBrk="1" hangingPunct="1"/>
            <a:r>
              <a:rPr lang="en-US" sz="3200" dirty="0" smtClean="0"/>
              <a:t>Early Warning and Detection</a:t>
            </a:r>
          </a:p>
        </p:txBody>
      </p:sp>
      <p:sp>
        <p:nvSpPr>
          <p:cNvPr id="4" name="Slide Number Placeholder 3"/>
          <p:cNvSpPr>
            <a:spLocks noGrp="1"/>
          </p:cNvSpPr>
          <p:nvPr>
            <p:ph type="sldNum" sz="quarter" idx="4294967295"/>
          </p:nvPr>
        </p:nvSpPr>
        <p:spPr>
          <a:xfrm>
            <a:off x="3657600" y="6492875"/>
            <a:ext cx="2133600" cy="365125"/>
          </a:xfrm>
          <a:prstGeom prst="rect">
            <a:avLst/>
          </a:prstGeom>
        </p:spPr>
        <p:txBody>
          <a:bodyPr/>
          <a:lstStyle/>
          <a:p>
            <a:pPr>
              <a:defRPr/>
            </a:pPr>
            <a:r>
              <a:rPr lang="en-US" dirty="0"/>
              <a:t>Page </a:t>
            </a:r>
            <a:fld id="{56F0B836-FFC3-4486-A857-A485CF5312A7}" type="slidenum">
              <a:rPr lang="en-US"/>
              <a:pPr>
                <a:defRPr/>
              </a:pPr>
              <a:t>14</a:t>
            </a:fld>
            <a:endParaRPr lang="en-US" dirty="0"/>
          </a:p>
        </p:txBody>
      </p:sp>
      <p:sp>
        <p:nvSpPr>
          <p:cNvPr id="5" name="Content Placeholder 2"/>
          <p:cNvSpPr>
            <a:spLocks noGrp="1"/>
          </p:cNvSpPr>
          <p:nvPr>
            <p:ph idx="1"/>
          </p:nvPr>
        </p:nvSpPr>
        <p:spPr>
          <a:xfrm>
            <a:off x="304800" y="1066800"/>
            <a:ext cx="5029200" cy="4876800"/>
          </a:xfrm>
        </p:spPr>
        <p:txBody>
          <a:bodyPr>
            <a:noAutofit/>
          </a:bodyPr>
          <a:lstStyle/>
          <a:p>
            <a:pPr>
              <a:buNone/>
              <a:defRPr/>
            </a:pPr>
            <a:r>
              <a:rPr lang="en-US" sz="1300" b="1" dirty="0" smtClean="0">
                <a:solidFill>
                  <a:schemeClr val="tx2">
                    <a:lumMod val="60000"/>
                    <a:lumOff val="40000"/>
                  </a:schemeClr>
                </a:solidFill>
              </a:rPr>
              <a:t>Objective</a:t>
            </a:r>
            <a:r>
              <a:rPr lang="en-US" sz="1300" dirty="0" smtClean="0">
                <a:solidFill>
                  <a:schemeClr val="tx2">
                    <a:lumMod val="60000"/>
                    <a:lumOff val="40000"/>
                  </a:schemeClr>
                </a:solidFill>
              </a:rPr>
              <a:t> </a:t>
            </a:r>
          </a:p>
          <a:p>
            <a:pPr>
              <a:defRPr/>
            </a:pPr>
            <a:r>
              <a:rPr lang="en-US" sz="1300" dirty="0" smtClean="0"/>
              <a:t>Allows pre-emptive measures to be taken in monitoring public confidence and promoting stability</a:t>
            </a:r>
          </a:p>
          <a:p>
            <a:pPr marL="342900" lvl="1" indent="-342900" fontAlgn="auto">
              <a:spcBef>
                <a:spcPts val="0"/>
              </a:spcBef>
              <a:spcAft>
                <a:spcPts val="0"/>
              </a:spcAft>
              <a:buFont typeface="Arial" pitchFamily="34" charset="0"/>
              <a:buChar char="•"/>
              <a:defRPr/>
            </a:pPr>
            <a:r>
              <a:rPr lang="en-US" sz="1300" dirty="0" smtClean="0"/>
              <a:t>Enhance the early detection and assessment  of member institutions</a:t>
            </a:r>
          </a:p>
          <a:p>
            <a:pPr marL="342900" lvl="1" indent="-342900" fontAlgn="auto">
              <a:spcBef>
                <a:spcPts val="0"/>
              </a:spcBef>
              <a:spcAft>
                <a:spcPts val="0"/>
              </a:spcAft>
              <a:buFont typeface="Arial" pitchFamily="34" charset="0"/>
              <a:buChar char="•"/>
              <a:defRPr/>
            </a:pPr>
            <a:r>
              <a:rPr lang="en-US" sz="1300" dirty="0" smtClean="0"/>
              <a:t>Complements MDIC’s Early Intervention and Resolution Approach</a:t>
            </a:r>
            <a:br>
              <a:rPr lang="en-US" sz="1300" dirty="0" smtClean="0"/>
            </a:br>
            <a:endParaRPr lang="en-US" sz="1300" dirty="0" smtClean="0"/>
          </a:p>
          <a:p>
            <a:pPr>
              <a:buFont typeface="Arial" pitchFamily="34" charset="0"/>
              <a:buNone/>
              <a:defRPr/>
            </a:pPr>
            <a:r>
              <a:rPr lang="en-US" sz="1300" b="1" dirty="0" smtClean="0">
                <a:solidFill>
                  <a:schemeClr val="tx2">
                    <a:lumMod val="60000"/>
                    <a:lumOff val="40000"/>
                  </a:schemeClr>
                </a:solidFill>
              </a:rPr>
              <a:t>Components</a:t>
            </a:r>
          </a:p>
          <a:p>
            <a:pPr marL="342900" lvl="1" indent="-342900">
              <a:spcBef>
                <a:spcPts val="0"/>
              </a:spcBef>
              <a:buFont typeface="Arial" pitchFamily="34" charset="0"/>
              <a:buChar char="•"/>
              <a:defRPr/>
            </a:pPr>
            <a:r>
              <a:rPr lang="en-US" sz="1300" dirty="0" smtClean="0"/>
              <a:t>Central Bank’s Prompt Corrective Action Framework</a:t>
            </a:r>
          </a:p>
          <a:p>
            <a:pPr marL="342900" lvl="1" indent="-342900">
              <a:spcBef>
                <a:spcPts val="0"/>
              </a:spcBef>
              <a:buFont typeface="Arial" pitchFamily="34" charset="0"/>
              <a:buChar char="•"/>
              <a:defRPr/>
            </a:pPr>
            <a:r>
              <a:rPr lang="en-US" sz="1300" dirty="0" smtClean="0"/>
              <a:t>MDIC’s Risk Assessment and Monitoring Function </a:t>
            </a:r>
          </a:p>
          <a:p>
            <a:pPr marL="342900" lvl="1" indent="-342900">
              <a:spcBef>
                <a:spcPts val="0"/>
              </a:spcBef>
              <a:buFont typeface="Arial" pitchFamily="34" charset="0"/>
              <a:buChar char="•"/>
              <a:defRPr/>
            </a:pPr>
            <a:r>
              <a:rPr lang="en-US" sz="1300" dirty="0" smtClean="0"/>
              <a:t> Effective Information Access from Central Bank</a:t>
            </a:r>
          </a:p>
          <a:p>
            <a:pPr marL="342900" lvl="1" indent="-342900">
              <a:spcBef>
                <a:spcPts val="0"/>
              </a:spcBef>
              <a:buNone/>
              <a:defRPr/>
            </a:pPr>
            <a:endParaRPr lang="en-US" sz="1300" dirty="0" smtClean="0"/>
          </a:p>
          <a:p>
            <a:pPr marL="742950" lvl="2" indent="-342900" fontAlgn="auto">
              <a:spcBef>
                <a:spcPts val="0"/>
              </a:spcBef>
              <a:spcAft>
                <a:spcPts val="0"/>
              </a:spcAft>
              <a:buFont typeface="Calibri" pitchFamily="34" charset="0"/>
              <a:buChar char="―"/>
              <a:defRPr/>
            </a:pPr>
            <a:r>
              <a:rPr lang="en-US" sz="1300" dirty="0" smtClean="0"/>
              <a:t>Financial institution’s statistical information</a:t>
            </a:r>
          </a:p>
          <a:p>
            <a:pPr marL="742950" lvl="2" indent="-342900" fontAlgn="auto">
              <a:spcBef>
                <a:spcPts val="0"/>
              </a:spcBef>
              <a:spcAft>
                <a:spcPts val="0"/>
              </a:spcAft>
              <a:buFont typeface="Calibri" pitchFamily="34" charset="0"/>
              <a:buChar char="―"/>
              <a:defRPr/>
            </a:pPr>
            <a:r>
              <a:rPr lang="en-US" sz="1300" dirty="0" smtClean="0"/>
              <a:t>Supervisory Ratings Reports</a:t>
            </a:r>
          </a:p>
          <a:p>
            <a:pPr marL="742950" lvl="2" indent="-342900" fontAlgn="auto">
              <a:spcBef>
                <a:spcPts val="0"/>
              </a:spcBef>
              <a:spcAft>
                <a:spcPts val="0"/>
              </a:spcAft>
              <a:buFont typeface="Calibri" pitchFamily="34" charset="0"/>
              <a:buChar char="―"/>
              <a:defRPr/>
            </a:pPr>
            <a:r>
              <a:rPr lang="en-US" sz="1300" dirty="0" smtClean="0"/>
              <a:t>Supervisory  Letters </a:t>
            </a:r>
          </a:p>
          <a:p>
            <a:pPr marL="742950" lvl="2" indent="-342900" fontAlgn="auto">
              <a:spcBef>
                <a:spcPts val="0"/>
              </a:spcBef>
              <a:spcAft>
                <a:spcPts val="0"/>
              </a:spcAft>
              <a:buFont typeface="Calibri" pitchFamily="34" charset="0"/>
              <a:buChar char="―"/>
              <a:defRPr/>
            </a:pPr>
            <a:r>
              <a:rPr lang="en-US" sz="1300" dirty="0" smtClean="0"/>
              <a:t>Regular communication and meetings with supervisors</a:t>
            </a:r>
          </a:p>
          <a:p>
            <a:pPr marL="347663" lvl="1" indent="-115888">
              <a:buNone/>
              <a:defRPr/>
            </a:pPr>
            <a:endParaRPr lang="en-US" sz="1300" dirty="0" smtClean="0"/>
          </a:p>
          <a:p>
            <a:pPr>
              <a:buFont typeface="Arial" pitchFamily="34" charset="0"/>
              <a:buNone/>
              <a:defRPr/>
            </a:pPr>
            <a:r>
              <a:rPr lang="en-US" sz="1300" b="1" dirty="0" smtClean="0">
                <a:solidFill>
                  <a:schemeClr val="tx2">
                    <a:lumMod val="60000"/>
                    <a:lumOff val="40000"/>
                  </a:schemeClr>
                </a:solidFill>
              </a:rPr>
              <a:t>Approach</a:t>
            </a:r>
          </a:p>
          <a:p>
            <a:pPr marL="342900" lvl="1" indent="-342900" fontAlgn="auto">
              <a:spcBef>
                <a:spcPts val="0"/>
              </a:spcBef>
              <a:spcAft>
                <a:spcPts val="0"/>
              </a:spcAft>
              <a:buFont typeface="Arial" pitchFamily="34" charset="0"/>
              <a:buChar char="•"/>
              <a:defRPr/>
            </a:pPr>
            <a:r>
              <a:rPr lang="en-US" sz="1300" dirty="0" smtClean="0"/>
              <a:t>Two separate agencies with distinct mandates and core competencies </a:t>
            </a:r>
          </a:p>
          <a:p>
            <a:pPr marL="342900" lvl="1" indent="-342900" fontAlgn="auto">
              <a:spcBef>
                <a:spcPts val="0"/>
              </a:spcBef>
              <a:spcAft>
                <a:spcPts val="0"/>
              </a:spcAft>
              <a:buFont typeface="Arial" pitchFamily="34" charset="0"/>
              <a:buChar char="•"/>
              <a:defRPr/>
            </a:pPr>
            <a:r>
              <a:rPr lang="en-US" sz="1300" dirty="0" smtClean="0"/>
              <a:t>Check and balance between two regulators</a:t>
            </a:r>
          </a:p>
          <a:p>
            <a:pPr marL="342900" lvl="1" indent="-342900" fontAlgn="auto">
              <a:spcBef>
                <a:spcPts val="0"/>
              </a:spcBef>
              <a:spcAft>
                <a:spcPts val="0"/>
              </a:spcAft>
              <a:buFont typeface="Arial" pitchFamily="34" charset="0"/>
              <a:buChar char="•"/>
              <a:defRPr/>
            </a:pPr>
            <a:r>
              <a:rPr lang="en-US" sz="1300" dirty="0" smtClean="0"/>
              <a:t>Collaborative working relationship </a:t>
            </a:r>
            <a:r>
              <a:rPr lang="en-US" sz="1300" dirty="0" err="1" smtClean="0"/>
              <a:t>focussed</a:t>
            </a:r>
            <a:r>
              <a:rPr lang="en-US" sz="1300" dirty="0" smtClean="0"/>
              <a:t> on maintaining stability in financial system</a:t>
            </a:r>
            <a:endParaRPr lang="en-US" sz="1300" dirty="0"/>
          </a:p>
        </p:txBody>
      </p:sp>
      <p:pic>
        <p:nvPicPr>
          <p:cNvPr id="1026" name="Picture 2"/>
          <p:cNvPicPr>
            <a:picLocks noChangeAspect="1" noChangeArrowheads="1"/>
          </p:cNvPicPr>
          <p:nvPr/>
        </p:nvPicPr>
        <p:blipFill>
          <a:blip r:embed="rId3" cstate="print"/>
          <a:srcRect/>
          <a:stretch>
            <a:fillRect/>
          </a:stretch>
        </p:blipFill>
        <p:spPr bwMode="auto">
          <a:xfrm>
            <a:off x="5410200" y="1600200"/>
            <a:ext cx="3505200" cy="3881438"/>
          </a:xfrm>
          <a:prstGeom prst="rect">
            <a:avLst/>
          </a:prstGeom>
          <a:noFill/>
          <a:ln w="9525">
            <a:noFill/>
            <a:miter lim="800000"/>
            <a:headEnd/>
            <a:tailEnd/>
          </a:ln>
          <a:effectLst/>
        </p:spPr>
      </p:pic>
    </p:spTree>
    <p:custDataLst>
      <p:tags r:id="rId1"/>
    </p:custData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657600" y="6492875"/>
            <a:ext cx="2133600" cy="365125"/>
          </a:xfrm>
          <a:prstGeom prst="rect">
            <a:avLst/>
          </a:prstGeom>
        </p:spPr>
        <p:txBody>
          <a:bodyPr/>
          <a:lstStyle/>
          <a:p>
            <a:pPr>
              <a:defRPr/>
            </a:pPr>
            <a:r>
              <a:rPr lang="en-US" dirty="0"/>
              <a:t>Page </a:t>
            </a:r>
            <a:fld id="{795D9F0C-92FD-4514-8B60-5F6031B9908B}" type="slidenum">
              <a:rPr lang="en-US"/>
              <a:pPr>
                <a:defRPr/>
              </a:pPr>
              <a:t>15</a:t>
            </a:fld>
            <a:endParaRPr lang="en-US" dirty="0"/>
          </a:p>
        </p:txBody>
      </p:sp>
      <p:sp>
        <p:nvSpPr>
          <p:cNvPr id="17423" name="Rectangle 71"/>
          <p:cNvSpPr>
            <a:spLocks noChangeArrowheads="1"/>
          </p:cNvSpPr>
          <p:nvPr/>
        </p:nvSpPr>
        <p:spPr bwMode="auto">
          <a:xfrm>
            <a:off x="4038600" y="1066800"/>
            <a:ext cx="1682750" cy="153888"/>
          </a:xfrm>
          <a:prstGeom prst="rect">
            <a:avLst/>
          </a:prstGeom>
          <a:noFill/>
          <a:ln w="9525">
            <a:noFill/>
            <a:miter lim="800000"/>
            <a:headEnd/>
            <a:tailEnd/>
          </a:ln>
        </p:spPr>
        <p:txBody>
          <a:bodyPr wrap="square" lIns="0" tIns="0" rIns="0" bIns="0">
            <a:spAutoFit/>
          </a:bodyPr>
          <a:lstStyle/>
          <a:p>
            <a:pPr algn="ctr">
              <a:spcBef>
                <a:spcPct val="50000"/>
              </a:spcBef>
            </a:pPr>
            <a:r>
              <a:rPr lang="en-US" sz="1000" dirty="0">
                <a:solidFill>
                  <a:srgbClr val="003399"/>
                </a:solidFill>
                <a:latin typeface="Arial" charset="0"/>
              </a:rPr>
              <a:t>Early Intervention Trigger</a:t>
            </a:r>
            <a:endParaRPr lang="en-US" dirty="0">
              <a:solidFill>
                <a:srgbClr val="003399"/>
              </a:solidFill>
            </a:endParaRPr>
          </a:p>
        </p:txBody>
      </p:sp>
      <p:sp>
        <p:nvSpPr>
          <p:cNvPr id="213" name="TextBox 212"/>
          <p:cNvSpPr txBox="1"/>
          <p:nvPr/>
        </p:nvSpPr>
        <p:spPr>
          <a:xfrm>
            <a:off x="76200" y="152401"/>
            <a:ext cx="8534400" cy="954107"/>
          </a:xfrm>
          <a:prstGeom prst="rect">
            <a:avLst/>
          </a:prstGeom>
          <a:noFill/>
        </p:spPr>
        <p:txBody>
          <a:bodyPr wrap="square">
            <a:spAutoFit/>
          </a:bodyPr>
          <a:lstStyle/>
          <a:p>
            <a:pPr algn="ctr" fontAlgn="auto">
              <a:spcBef>
                <a:spcPts val="0"/>
              </a:spcBef>
              <a:spcAft>
                <a:spcPts val="0"/>
              </a:spcAft>
              <a:defRPr/>
            </a:pPr>
            <a:r>
              <a:rPr lang="en-US" sz="2800" b="1" dirty="0">
                <a:latin typeface="+mn-lt"/>
                <a:cs typeface="+mn-cs"/>
              </a:rPr>
              <a:t>The </a:t>
            </a:r>
            <a:r>
              <a:rPr lang="en-US" sz="2800" b="1" dirty="0" smtClean="0">
                <a:latin typeface="+mn-lt"/>
                <a:cs typeface="+mn-cs"/>
              </a:rPr>
              <a:t>Viability </a:t>
            </a:r>
            <a:r>
              <a:rPr lang="en-US" sz="2800" b="1" dirty="0" smtClean="0"/>
              <a:t>S</a:t>
            </a:r>
            <a:r>
              <a:rPr lang="en-US" sz="2800" b="1" dirty="0" smtClean="0">
                <a:latin typeface="+mn-lt"/>
                <a:cs typeface="+mn-cs"/>
              </a:rPr>
              <a:t>pectrum: </a:t>
            </a:r>
          </a:p>
          <a:p>
            <a:pPr algn="ctr" fontAlgn="auto">
              <a:spcBef>
                <a:spcPts val="0"/>
              </a:spcBef>
              <a:spcAft>
                <a:spcPts val="0"/>
              </a:spcAft>
              <a:defRPr/>
            </a:pPr>
            <a:r>
              <a:rPr lang="en-US" sz="2800" b="1" dirty="0" smtClean="0">
                <a:latin typeface="+mn-lt"/>
                <a:cs typeface="+mn-cs"/>
              </a:rPr>
              <a:t>Transition </a:t>
            </a:r>
            <a:r>
              <a:rPr lang="en-US" sz="2800" b="1" dirty="0"/>
              <a:t>P</a:t>
            </a:r>
            <a:r>
              <a:rPr lang="en-US" sz="2800" b="1" dirty="0" smtClean="0">
                <a:latin typeface="+mn-lt"/>
                <a:cs typeface="+mn-cs"/>
              </a:rPr>
              <a:t>hases </a:t>
            </a:r>
            <a:r>
              <a:rPr lang="en-US" sz="2800" b="1" dirty="0">
                <a:latin typeface="+mn-lt"/>
                <a:cs typeface="+mn-cs"/>
              </a:rPr>
              <a:t>of a </a:t>
            </a:r>
            <a:r>
              <a:rPr lang="en-US" sz="2800" b="1" dirty="0" smtClean="0">
                <a:latin typeface="+mn-lt"/>
                <a:cs typeface="+mn-cs"/>
              </a:rPr>
              <a:t>Failing F</a:t>
            </a:r>
            <a:r>
              <a:rPr lang="en-US" sz="2800" b="1" dirty="0" smtClean="0"/>
              <a:t>inancial Institution</a:t>
            </a:r>
            <a:r>
              <a:rPr lang="en-US" sz="2800" b="1" dirty="0" smtClean="0">
                <a:latin typeface="+mn-lt"/>
                <a:cs typeface="+mn-cs"/>
              </a:rPr>
              <a:t>  </a:t>
            </a:r>
            <a:endParaRPr lang="en-US" sz="2800" b="1" dirty="0">
              <a:latin typeface="+mn-lt"/>
              <a:cs typeface="+mn-cs"/>
            </a:endParaRPr>
          </a:p>
        </p:txBody>
      </p:sp>
      <p:grpSp>
        <p:nvGrpSpPr>
          <p:cNvPr id="2" name="Group 270"/>
          <p:cNvGrpSpPr>
            <a:grpSpLocks/>
          </p:cNvGrpSpPr>
          <p:nvPr/>
        </p:nvGrpSpPr>
        <p:grpSpPr bwMode="auto">
          <a:xfrm>
            <a:off x="228600" y="1219200"/>
            <a:ext cx="8588375" cy="4724400"/>
            <a:chOff x="441325" y="1146175"/>
            <a:chExt cx="9094788" cy="5351463"/>
          </a:xfrm>
        </p:grpSpPr>
        <p:sp>
          <p:nvSpPr>
            <p:cNvPr id="13322" name="Freeform 72"/>
            <p:cNvSpPr>
              <a:spLocks noEditPoints="1"/>
            </p:cNvSpPr>
            <p:nvPr/>
          </p:nvSpPr>
          <p:spPr bwMode="auto">
            <a:xfrm>
              <a:off x="5847765" y="1146175"/>
              <a:ext cx="161386" cy="196850"/>
            </a:xfrm>
            <a:custGeom>
              <a:avLst/>
              <a:gdLst>
                <a:gd name="T0" fmla="*/ 2147483647 w 105"/>
                <a:gd name="T1" fmla="*/ 0 h 137"/>
                <a:gd name="T2" fmla="*/ 2147483647 w 105"/>
                <a:gd name="T3" fmla="*/ 2147483647 h 137"/>
                <a:gd name="T4" fmla="*/ 2147483647 w 105"/>
                <a:gd name="T5" fmla="*/ 2147483647 h 137"/>
                <a:gd name="T6" fmla="*/ 2147483647 w 105"/>
                <a:gd name="T7" fmla="*/ 2147483647 h 137"/>
                <a:gd name="T8" fmla="*/ 2147483647 w 105"/>
                <a:gd name="T9" fmla="*/ 0 h 137"/>
                <a:gd name="T10" fmla="*/ 2147483647 w 105"/>
                <a:gd name="T11" fmla="*/ 2147483647 h 137"/>
                <a:gd name="T12" fmla="*/ 2147483647 w 105"/>
                <a:gd name="T13" fmla="*/ 2147483647 h 137"/>
                <a:gd name="T14" fmla="*/ 0 w 105"/>
                <a:gd name="T15" fmla="*/ 2147483647 h 137"/>
                <a:gd name="T16" fmla="*/ 2147483647 w 105"/>
                <a:gd name="T17" fmla="*/ 2147483647 h 1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5"/>
                <a:gd name="T28" fmla="*/ 0 h 137"/>
                <a:gd name="T29" fmla="*/ 105 w 105"/>
                <a:gd name="T30" fmla="*/ 137 h 13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5" h="137">
                  <a:moveTo>
                    <a:pt x="61" y="0"/>
                  </a:moveTo>
                  <a:lnTo>
                    <a:pt x="63" y="86"/>
                  </a:lnTo>
                  <a:lnTo>
                    <a:pt x="42" y="86"/>
                  </a:lnTo>
                  <a:lnTo>
                    <a:pt x="40" y="1"/>
                  </a:lnTo>
                  <a:lnTo>
                    <a:pt x="61" y="0"/>
                  </a:lnTo>
                  <a:close/>
                  <a:moveTo>
                    <a:pt x="105" y="74"/>
                  </a:moveTo>
                  <a:lnTo>
                    <a:pt x="54" y="137"/>
                  </a:lnTo>
                  <a:lnTo>
                    <a:pt x="0" y="77"/>
                  </a:lnTo>
                  <a:lnTo>
                    <a:pt x="105" y="74"/>
                  </a:lnTo>
                  <a:close/>
                </a:path>
              </a:pathLst>
            </a:custGeom>
            <a:solidFill>
              <a:srgbClr val="336699"/>
            </a:solidFill>
            <a:ln w="1588">
              <a:solidFill>
                <a:srgbClr val="336699"/>
              </a:solidFill>
              <a:bevel/>
              <a:headEnd/>
              <a:tailEnd/>
            </a:ln>
          </p:spPr>
          <p:txBody>
            <a:bodyPr/>
            <a:lstStyle/>
            <a:p>
              <a:endParaRPr lang="en-US" dirty="0"/>
            </a:p>
          </p:txBody>
        </p:sp>
        <p:sp>
          <p:nvSpPr>
            <p:cNvPr id="13323" name="Rectangle 9"/>
            <p:cNvSpPr>
              <a:spLocks noChangeArrowheads="1"/>
            </p:cNvSpPr>
            <p:nvPr/>
          </p:nvSpPr>
          <p:spPr bwMode="auto">
            <a:xfrm>
              <a:off x="1128713" y="4976813"/>
              <a:ext cx="8383587" cy="998537"/>
            </a:xfrm>
            <a:prstGeom prst="rect">
              <a:avLst/>
            </a:prstGeom>
            <a:solidFill>
              <a:srgbClr val="DDDDDD"/>
            </a:solidFill>
            <a:ln w="9525">
              <a:noFill/>
              <a:miter lim="800000"/>
              <a:headEnd/>
              <a:tailEnd/>
            </a:ln>
          </p:spPr>
          <p:txBody>
            <a:bodyPr/>
            <a:lstStyle/>
            <a:p>
              <a:pPr algn="ctr">
                <a:spcBef>
                  <a:spcPct val="50000"/>
                </a:spcBef>
              </a:pPr>
              <a:endParaRPr lang="en-US" dirty="0"/>
            </a:p>
          </p:txBody>
        </p:sp>
        <p:sp>
          <p:nvSpPr>
            <p:cNvPr id="13324" name="Rectangle 10"/>
            <p:cNvSpPr>
              <a:spLocks noChangeArrowheads="1"/>
            </p:cNvSpPr>
            <p:nvPr/>
          </p:nvSpPr>
          <p:spPr bwMode="auto">
            <a:xfrm>
              <a:off x="723229" y="5060950"/>
              <a:ext cx="241053"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BNM</a:t>
              </a:r>
              <a:endParaRPr lang="en-US" dirty="0"/>
            </a:p>
          </p:txBody>
        </p:sp>
        <p:sp>
          <p:nvSpPr>
            <p:cNvPr id="13325" name="Rectangle 11"/>
            <p:cNvSpPr>
              <a:spLocks noChangeArrowheads="1"/>
            </p:cNvSpPr>
            <p:nvPr/>
          </p:nvSpPr>
          <p:spPr bwMode="auto">
            <a:xfrm>
              <a:off x="972366" y="5060950"/>
              <a:ext cx="23766"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a:t>
              </a:r>
              <a:endParaRPr lang="en-US" dirty="0"/>
            </a:p>
          </p:txBody>
        </p:sp>
        <p:sp>
          <p:nvSpPr>
            <p:cNvPr id="13326" name="Rectangle 12"/>
            <p:cNvSpPr>
              <a:spLocks noChangeArrowheads="1"/>
            </p:cNvSpPr>
            <p:nvPr/>
          </p:nvSpPr>
          <p:spPr bwMode="auto">
            <a:xfrm>
              <a:off x="1003127" y="5060950"/>
              <a:ext cx="54322"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s</a:t>
              </a:r>
              <a:endParaRPr lang="en-US" dirty="0"/>
            </a:p>
          </p:txBody>
        </p:sp>
        <p:sp>
          <p:nvSpPr>
            <p:cNvPr id="13327" name="Rectangle 13"/>
            <p:cNvSpPr>
              <a:spLocks noChangeArrowheads="1"/>
            </p:cNvSpPr>
            <p:nvPr/>
          </p:nvSpPr>
          <p:spPr bwMode="auto">
            <a:xfrm>
              <a:off x="441325" y="5172075"/>
              <a:ext cx="625475"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Supervisory </a:t>
              </a:r>
              <a:endParaRPr lang="en-US" dirty="0"/>
            </a:p>
          </p:txBody>
        </p:sp>
        <p:sp>
          <p:nvSpPr>
            <p:cNvPr id="13328" name="Rectangle 14"/>
            <p:cNvSpPr>
              <a:spLocks noChangeArrowheads="1"/>
            </p:cNvSpPr>
            <p:nvPr/>
          </p:nvSpPr>
          <p:spPr bwMode="auto">
            <a:xfrm>
              <a:off x="708025" y="5281613"/>
              <a:ext cx="338138" cy="125412"/>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Stages</a:t>
              </a:r>
              <a:endParaRPr lang="en-US" dirty="0"/>
            </a:p>
          </p:txBody>
        </p:sp>
        <p:sp>
          <p:nvSpPr>
            <p:cNvPr id="13329" name="Rectangle 15"/>
            <p:cNvSpPr>
              <a:spLocks noChangeArrowheads="1"/>
            </p:cNvSpPr>
            <p:nvPr/>
          </p:nvSpPr>
          <p:spPr bwMode="auto">
            <a:xfrm>
              <a:off x="1624013" y="5081588"/>
              <a:ext cx="233362" cy="125412"/>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Low </a:t>
              </a:r>
              <a:endParaRPr lang="en-US" dirty="0"/>
            </a:p>
          </p:txBody>
        </p:sp>
        <p:sp>
          <p:nvSpPr>
            <p:cNvPr id="13330" name="Rectangle 16"/>
            <p:cNvSpPr>
              <a:spLocks noChangeArrowheads="1"/>
            </p:cNvSpPr>
            <p:nvPr/>
          </p:nvSpPr>
          <p:spPr bwMode="auto">
            <a:xfrm>
              <a:off x="1554922" y="5192713"/>
              <a:ext cx="368369"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Priority </a:t>
              </a:r>
              <a:endParaRPr lang="en-US" dirty="0"/>
            </a:p>
          </p:txBody>
        </p:sp>
        <p:sp>
          <p:nvSpPr>
            <p:cNvPr id="13331" name="Rectangle 17"/>
            <p:cNvSpPr>
              <a:spLocks noChangeArrowheads="1"/>
            </p:cNvSpPr>
            <p:nvPr/>
          </p:nvSpPr>
          <p:spPr bwMode="auto">
            <a:xfrm>
              <a:off x="1497511" y="5302250"/>
              <a:ext cx="449853"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(Stage 0)</a:t>
              </a:r>
              <a:endParaRPr lang="en-US" dirty="0"/>
            </a:p>
          </p:txBody>
        </p:sp>
        <p:sp>
          <p:nvSpPr>
            <p:cNvPr id="13332" name="Rectangle 18"/>
            <p:cNvSpPr>
              <a:spLocks noChangeArrowheads="1"/>
            </p:cNvSpPr>
            <p:nvPr/>
          </p:nvSpPr>
          <p:spPr bwMode="auto">
            <a:xfrm>
              <a:off x="2760663" y="5081588"/>
              <a:ext cx="280987" cy="125412"/>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Early </a:t>
              </a:r>
              <a:endParaRPr lang="en-US" dirty="0"/>
            </a:p>
          </p:txBody>
        </p:sp>
        <p:sp>
          <p:nvSpPr>
            <p:cNvPr id="13333" name="Rectangle 19"/>
            <p:cNvSpPr>
              <a:spLocks noChangeArrowheads="1"/>
            </p:cNvSpPr>
            <p:nvPr/>
          </p:nvSpPr>
          <p:spPr bwMode="auto">
            <a:xfrm>
              <a:off x="2676525" y="5192713"/>
              <a:ext cx="409575"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Warning</a:t>
              </a:r>
              <a:endParaRPr lang="en-US" dirty="0"/>
            </a:p>
          </p:txBody>
        </p:sp>
        <p:sp>
          <p:nvSpPr>
            <p:cNvPr id="13334" name="Rectangle 20"/>
            <p:cNvSpPr>
              <a:spLocks noChangeArrowheads="1"/>
            </p:cNvSpPr>
            <p:nvPr/>
          </p:nvSpPr>
          <p:spPr bwMode="auto">
            <a:xfrm>
              <a:off x="2657975" y="5302250"/>
              <a:ext cx="449853"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(Stage 1)</a:t>
              </a:r>
              <a:endParaRPr lang="en-US" dirty="0"/>
            </a:p>
          </p:txBody>
        </p:sp>
        <p:sp>
          <p:nvSpPr>
            <p:cNvPr id="13335" name="Freeform 21"/>
            <p:cNvSpPr>
              <a:spLocks noEditPoints="1"/>
            </p:cNvSpPr>
            <p:nvPr/>
          </p:nvSpPr>
          <p:spPr bwMode="auto">
            <a:xfrm>
              <a:off x="1971675" y="5191125"/>
              <a:ext cx="442913" cy="61913"/>
            </a:xfrm>
            <a:custGeom>
              <a:avLst/>
              <a:gdLst>
                <a:gd name="T0" fmla="*/ 2147483647 w 2458"/>
                <a:gd name="T1" fmla="*/ 2147483647 h 400"/>
                <a:gd name="T2" fmla="*/ 2147483647 w 2458"/>
                <a:gd name="T3" fmla="*/ 2147483647 h 400"/>
                <a:gd name="T4" fmla="*/ 2147483647 w 2458"/>
                <a:gd name="T5" fmla="*/ 2147483647 h 400"/>
                <a:gd name="T6" fmla="*/ 2147483647 w 2458"/>
                <a:gd name="T7" fmla="*/ 2147483647 h 400"/>
                <a:gd name="T8" fmla="*/ 2147483647 w 2458"/>
                <a:gd name="T9" fmla="*/ 2147483647 h 400"/>
                <a:gd name="T10" fmla="*/ 0 w 2458"/>
                <a:gd name="T11" fmla="*/ 2147483647 h 400"/>
                <a:gd name="T12" fmla="*/ 2147483647 w 2458"/>
                <a:gd name="T13" fmla="*/ 2147483647 h 400"/>
                <a:gd name="T14" fmla="*/ 2147483647 w 2458"/>
                <a:gd name="T15" fmla="*/ 2147483647 h 400"/>
                <a:gd name="T16" fmla="*/ 2147483647 w 2458"/>
                <a:gd name="T17" fmla="*/ 2147483647 h 400"/>
                <a:gd name="T18" fmla="*/ 2147483647 w 2458"/>
                <a:gd name="T19" fmla="*/ 2147483647 h 400"/>
                <a:gd name="T20" fmla="*/ 2147483647 w 2458"/>
                <a:gd name="T21" fmla="*/ 2147483647 h 400"/>
                <a:gd name="T22" fmla="*/ 2147483647 w 2458"/>
                <a:gd name="T23" fmla="*/ 2147483647 h 400"/>
                <a:gd name="T24" fmla="*/ 2147483647 w 2458"/>
                <a:gd name="T25" fmla="*/ 2147483647 h 400"/>
                <a:gd name="T26" fmla="*/ 2147483647 w 2458"/>
                <a:gd name="T27" fmla="*/ 2147483647 h 400"/>
                <a:gd name="T28" fmla="*/ 2147483647 w 2458"/>
                <a:gd name="T29" fmla="*/ 2147483647 h 400"/>
                <a:gd name="T30" fmla="*/ 2147483647 w 2458"/>
                <a:gd name="T31" fmla="*/ 2147483647 h 400"/>
                <a:gd name="T32" fmla="*/ 2147483647 w 2458"/>
                <a:gd name="T33" fmla="*/ 2147483647 h 400"/>
                <a:gd name="T34" fmla="*/ 2147483647 w 2458"/>
                <a:gd name="T35" fmla="*/ 2147483647 h 400"/>
                <a:gd name="T36" fmla="*/ 2147483647 w 2458"/>
                <a:gd name="T37" fmla="*/ 2147483647 h 400"/>
                <a:gd name="T38" fmla="*/ 2147483647 w 2458"/>
                <a:gd name="T39" fmla="*/ 2147483647 h 400"/>
                <a:gd name="T40" fmla="*/ 2147483647 w 2458"/>
                <a:gd name="T41" fmla="*/ 2147483647 h 400"/>
                <a:gd name="T42" fmla="*/ 2147483647 w 2458"/>
                <a:gd name="T43" fmla="*/ 2147483647 h 400"/>
                <a:gd name="T44" fmla="*/ 2147483647 w 2458"/>
                <a:gd name="T45" fmla="*/ 2147483647 h 400"/>
                <a:gd name="T46" fmla="*/ 2147483647 w 2458"/>
                <a:gd name="T47" fmla="*/ 2147483647 h 400"/>
                <a:gd name="T48" fmla="*/ 2147483647 w 2458"/>
                <a:gd name="T49" fmla="*/ 2147483647 h 400"/>
                <a:gd name="T50" fmla="*/ 2147483647 w 2458"/>
                <a:gd name="T51" fmla="*/ 2147483647 h 400"/>
                <a:gd name="T52" fmla="*/ 2147483647 w 2458"/>
                <a:gd name="T53" fmla="*/ 2147483647 h 400"/>
                <a:gd name="T54" fmla="*/ 2147483647 w 2458"/>
                <a:gd name="T55" fmla="*/ 2147483647 h 400"/>
                <a:gd name="T56" fmla="*/ 2147483647 w 2458"/>
                <a:gd name="T57" fmla="*/ 2147483647 h 400"/>
                <a:gd name="T58" fmla="*/ 2147483647 w 2458"/>
                <a:gd name="T59" fmla="*/ 2147483647 h 400"/>
                <a:gd name="T60" fmla="*/ 2147483647 w 2458"/>
                <a:gd name="T61" fmla="*/ 2147483647 h 400"/>
                <a:gd name="T62" fmla="*/ 2147483647 w 2458"/>
                <a:gd name="T63" fmla="*/ 2147483647 h 400"/>
                <a:gd name="T64" fmla="*/ 2147483647 w 2458"/>
                <a:gd name="T65" fmla="*/ 2147483647 h 400"/>
                <a:gd name="T66" fmla="*/ 2147483647 w 2458"/>
                <a:gd name="T67" fmla="*/ 2147483647 h 400"/>
                <a:gd name="T68" fmla="*/ 2147483647 w 2458"/>
                <a:gd name="T69" fmla="*/ 2147483647 h 400"/>
                <a:gd name="T70" fmla="*/ 2147483647 w 2458"/>
                <a:gd name="T71" fmla="*/ 0 h 400"/>
                <a:gd name="T72" fmla="*/ 2147483647 w 2458"/>
                <a:gd name="T73" fmla="*/ 2147483647 h 400"/>
                <a:gd name="T74" fmla="*/ 2147483647 w 2458"/>
                <a:gd name="T75" fmla="*/ 2147483647 h 400"/>
                <a:gd name="T76" fmla="*/ 2147483647 w 2458"/>
                <a:gd name="T77" fmla="*/ 0 h 4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458"/>
                <a:gd name="T118" fmla="*/ 0 h 400"/>
                <a:gd name="T119" fmla="*/ 2458 w 2458"/>
                <a:gd name="T120" fmla="*/ 400 h 40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458" h="400">
                  <a:moveTo>
                    <a:pt x="33" y="166"/>
                  </a:moveTo>
                  <a:lnTo>
                    <a:pt x="233" y="166"/>
                  </a:lnTo>
                  <a:cubicBezTo>
                    <a:pt x="252" y="166"/>
                    <a:pt x="266" y="181"/>
                    <a:pt x="266" y="200"/>
                  </a:cubicBezTo>
                  <a:cubicBezTo>
                    <a:pt x="266" y="218"/>
                    <a:pt x="252" y="233"/>
                    <a:pt x="233" y="233"/>
                  </a:cubicBezTo>
                  <a:lnTo>
                    <a:pt x="33" y="233"/>
                  </a:lnTo>
                  <a:cubicBezTo>
                    <a:pt x="15" y="233"/>
                    <a:pt x="0" y="218"/>
                    <a:pt x="0" y="200"/>
                  </a:cubicBezTo>
                  <a:cubicBezTo>
                    <a:pt x="0" y="181"/>
                    <a:pt x="15" y="166"/>
                    <a:pt x="33" y="166"/>
                  </a:cubicBezTo>
                  <a:close/>
                  <a:moveTo>
                    <a:pt x="500" y="166"/>
                  </a:moveTo>
                  <a:lnTo>
                    <a:pt x="700" y="166"/>
                  </a:lnTo>
                  <a:cubicBezTo>
                    <a:pt x="718" y="166"/>
                    <a:pt x="733" y="181"/>
                    <a:pt x="733" y="200"/>
                  </a:cubicBezTo>
                  <a:cubicBezTo>
                    <a:pt x="733" y="218"/>
                    <a:pt x="718" y="233"/>
                    <a:pt x="700" y="233"/>
                  </a:cubicBezTo>
                  <a:lnTo>
                    <a:pt x="500" y="233"/>
                  </a:lnTo>
                  <a:cubicBezTo>
                    <a:pt x="481" y="233"/>
                    <a:pt x="466" y="218"/>
                    <a:pt x="466" y="200"/>
                  </a:cubicBezTo>
                  <a:cubicBezTo>
                    <a:pt x="466" y="181"/>
                    <a:pt x="481" y="166"/>
                    <a:pt x="500" y="166"/>
                  </a:cubicBezTo>
                  <a:close/>
                  <a:moveTo>
                    <a:pt x="966" y="166"/>
                  </a:moveTo>
                  <a:lnTo>
                    <a:pt x="1166" y="166"/>
                  </a:lnTo>
                  <a:cubicBezTo>
                    <a:pt x="1185" y="166"/>
                    <a:pt x="1200" y="181"/>
                    <a:pt x="1200" y="200"/>
                  </a:cubicBezTo>
                  <a:cubicBezTo>
                    <a:pt x="1200" y="218"/>
                    <a:pt x="1185" y="233"/>
                    <a:pt x="1166" y="233"/>
                  </a:cubicBezTo>
                  <a:lnTo>
                    <a:pt x="966" y="233"/>
                  </a:lnTo>
                  <a:cubicBezTo>
                    <a:pt x="948" y="233"/>
                    <a:pt x="933" y="218"/>
                    <a:pt x="933" y="200"/>
                  </a:cubicBezTo>
                  <a:cubicBezTo>
                    <a:pt x="933" y="181"/>
                    <a:pt x="948" y="166"/>
                    <a:pt x="966" y="166"/>
                  </a:cubicBezTo>
                  <a:close/>
                  <a:moveTo>
                    <a:pt x="1433" y="166"/>
                  </a:moveTo>
                  <a:lnTo>
                    <a:pt x="1633" y="166"/>
                  </a:lnTo>
                  <a:cubicBezTo>
                    <a:pt x="1652" y="166"/>
                    <a:pt x="1666" y="181"/>
                    <a:pt x="1666" y="200"/>
                  </a:cubicBezTo>
                  <a:cubicBezTo>
                    <a:pt x="1666" y="218"/>
                    <a:pt x="1652" y="233"/>
                    <a:pt x="1633" y="233"/>
                  </a:cubicBezTo>
                  <a:lnTo>
                    <a:pt x="1433" y="233"/>
                  </a:lnTo>
                  <a:cubicBezTo>
                    <a:pt x="1415" y="233"/>
                    <a:pt x="1400" y="218"/>
                    <a:pt x="1400" y="200"/>
                  </a:cubicBezTo>
                  <a:cubicBezTo>
                    <a:pt x="1400" y="181"/>
                    <a:pt x="1415" y="166"/>
                    <a:pt x="1433" y="166"/>
                  </a:cubicBezTo>
                  <a:close/>
                  <a:moveTo>
                    <a:pt x="1900" y="166"/>
                  </a:moveTo>
                  <a:lnTo>
                    <a:pt x="2100" y="166"/>
                  </a:lnTo>
                  <a:cubicBezTo>
                    <a:pt x="2118" y="166"/>
                    <a:pt x="2133" y="181"/>
                    <a:pt x="2133" y="200"/>
                  </a:cubicBezTo>
                  <a:cubicBezTo>
                    <a:pt x="2133" y="218"/>
                    <a:pt x="2118" y="233"/>
                    <a:pt x="2100" y="233"/>
                  </a:cubicBezTo>
                  <a:lnTo>
                    <a:pt x="1900" y="233"/>
                  </a:lnTo>
                  <a:cubicBezTo>
                    <a:pt x="1881" y="233"/>
                    <a:pt x="1866" y="218"/>
                    <a:pt x="1866" y="200"/>
                  </a:cubicBezTo>
                  <a:cubicBezTo>
                    <a:pt x="1866" y="181"/>
                    <a:pt x="1881" y="166"/>
                    <a:pt x="1900" y="166"/>
                  </a:cubicBezTo>
                  <a:close/>
                  <a:moveTo>
                    <a:pt x="2058" y="0"/>
                  </a:moveTo>
                  <a:lnTo>
                    <a:pt x="2458" y="200"/>
                  </a:lnTo>
                  <a:lnTo>
                    <a:pt x="2058" y="400"/>
                  </a:lnTo>
                  <a:lnTo>
                    <a:pt x="2058" y="0"/>
                  </a:lnTo>
                  <a:close/>
                </a:path>
              </a:pathLst>
            </a:custGeom>
            <a:solidFill>
              <a:srgbClr val="000000"/>
            </a:solidFill>
            <a:ln w="1588">
              <a:solidFill>
                <a:srgbClr val="000000"/>
              </a:solidFill>
              <a:bevel/>
              <a:headEnd/>
              <a:tailEnd/>
            </a:ln>
          </p:spPr>
          <p:txBody>
            <a:bodyPr/>
            <a:lstStyle/>
            <a:p>
              <a:endParaRPr lang="en-US" dirty="0"/>
            </a:p>
          </p:txBody>
        </p:sp>
        <p:sp>
          <p:nvSpPr>
            <p:cNvPr id="13336" name="Rectangle 22"/>
            <p:cNvSpPr>
              <a:spLocks noChangeArrowheads="1"/>
            </p:cNvSpPr>
            <p:nvPr/>
          </p:nvSpPr>
          <p:spPr bwMode="auto">
            <a:xfrm>
              <a:off x="3471863" y="5081588"/>
              <a:ext cx="796925" cy="125412"/>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Risk to Viability </a:t>
              </a:r>
              <a:endParaRPr lang="en-US" dirty="0"/>
            </a:p>
          </p:txBody>
        </p:sp>
        <p:sp>
          <p:nvSpPr>
            <p:cNvPr id="13337" name="Rectangle 23"/>
            <p:cNvSpPr>
              <a:spLocks noChangeArrowheads="1"/>
            </p:cNvSpPr>
            <p:nvPr/>
          </p:nvSpPr>
          <p:spPr bwMode="auto">
            <a:xfrm>
              <a:off x="3606800" y="5192713"/>
              <a:ext cx="539750"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 Solvency </a:t>
              </a:r>
              <a:endParaRPr lang="en-US" dirty="0"/>
            </a:p>
          </p:txBody>
        </p:sp>
        <p:sp>
          <p:nvSpPr>
            <p:cNvPr id="13338" name="Rectangle 24"/>
            <p:cNvSpPr>
              <a:spLocks noChangeArrowheads="1"/>
            </p:cNvSpPr>
            <p:nvPr/>
          </p:nvSpPr>
          <p:spPr bwMode="auto">
            <a:xfrm>
              <a:off x="3638256" y="5302250"/>
              <a:ext cx="449853"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(Stage 2)</a:t>
              </a:r>
              <a:endParaRPr lang="en-US" dirty="0"/>
            </a:p>
          </p:txBody>
        </p:sp>
        <p:sp>
          <p:nvSpPr>
            <p:cNvPr id="13339" name="Rectangle 25"/>
            <p:cNvSpPr>
              <a:spLocks noChangeArrowheads="1"/>
            </p:cNvSpPr>
            <p:nvPr/>
          </p:nvSpPr>
          <p:spPr bwMode="auto">
            <a:xfrm>
              <a:off x="4894263" y="5081588"/>
              <a:ext cx="1085850" cy="125412"/>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Viability / Solvency in </a:t>
              </a:r>
              <a:endParaRPr lang="en-US" dirty="0"/>
            </a:p>
          </p:txBody>
        </p:sp>
        <p:sp>
          <p:nvSpPr>
            <p:cNvPr id="13340" name="Rectangle 26"/>
            <p:cNvSpPr>
              <a:spLocks noChangeArrowheads="1"/>
            </p:cNvSpPr>
            <p:nvPr/>
          </p:nvSpPr>
          <p:spPr bwMode="auto">
            <a:xfrm>
              <a:off x="5076825" y="5192713"/>
              <a:ext cx="701675"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Serious Doubt</a:t>
              </a:r>
              <a:endParaRPr lang="en-US" dirty="0"/>
            </a:p>
          </p:txBody>
        </p:sp>
        <p:sp>
          <p:nvSpPr>
            <p:cNvPr id="13341" name="Rectangle 27"/>
            <p:cNvSpPr>
              <a:spLocks noChangeArrowheads="1"/>
            </p:cNvSpPr>
            <p:nvPr/>
          </p:nvSpPr>
          <p:spPr bwMode="auto">
            <a:xfrm>
              <a:off x="5206706" y="5302250"/>
              <a:ext cx="449853"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(Stage 3)</a:t>
              </a:r>
              <a:endParaRPr lang="en-US" dirty="0"/>
            </a:p>
          </p:txBody>
        </p:sp>
        <p:sp>
          <p:nvSpPr>
            <p:cNvPr id="13342" name="Freeform 28"/>
            <p:cNvSpPr>
              <a:spLocks noEditPoints="1"/>
            </p:cNvSpPr>
            <p:nvPr/>
          </p:nvSpPr>
          <p:spPr bwMode="auto">
            <a:xfrm>
              <a:off x="4132263" y="5186363"/>
              <a:ext cx="246062" cy="61912"/>
            </a:xfrm>
            <a:custGeom>
              <a:avLst/>
              <a:gdLst>
                <a:gd name="T0" fmla="*/ 2147483647 w 1367"/>
                <a:gd name="T1" fmla="*/ 2147483647 h 400"/>
                <a:gd name="T2" fmla="*/ 2147483647 w 1367"/>
                <a:gd name="T3" fmla="*/ 2147483647 h 400"/>
                <a:gd name="T4" fmla="*/ 2147483647 w 1367"/>
                <a:gd name="T5" fmla="*/ 2147483647 h 400"/>
                <a:gd name="T6" fmla="*/ 2147483647 w 1367"/>
                <a:gd name="T7" fmla="*/ 2147483647 h 400"/>
                <a:gd name="T8" fmla="*/ 2147483647 w 1367"/>
                <a:gd name="T9" fmla="*/ 2147483647 h 400"/>
                <a:gd name="T10" fmla="*/ 0 w 1367"/>
                <a:gd name="T11" fmla="*/ 2147483647 h 400"/>
                <a:gd name="T12" fmla="*/ 2147483647 w 1367"/>
                <a:gd name="T13" fmla="*/ 2147483647 h 400"/>
                <a:gd name="T14" fmla="*/ 2147483647 w 1367"/>
                <a:gd name="T15" fmla="*/ 2147483647 h 400"/>
                <a:gd name="T16" fmla="*/ 2147483647 w 1367"/>
                <a:gd name="T17" fmla="*/ 2147483647 h 400"/>
                <a:gd name="T18" fmla="*/ 2147483647 w 1367"/>
                <a:gd name="T19" fmla="*/ 2147483647 h 400"/>
                <a:gd name="T20" fmla="*/ 2147483647 w 1367"/>
                <a:gd name="T21" fmla="*/ 2147483647 h 400"/>
                <a:gd name="T22" fmla="*/ 2147483647 w 1367"/>
                <a:gd name="T23" fmla="*/ 2147483647 h 400"/>
                <a:gd name="T24" fmla="*/ 2147483647 w 1367"/>
                <a:gd name="T25" fmla="*/ 2147483647 h 400"/>
                <a:gd name="T26" fmla="*/ 2147483647 w 1367"/>
                <a:gd name="T27" fmla="*/ 2147483647 h 400"/>
                <a:gd name="T28" fmla="*/ 2147483647 w 1367"/>
                <a:gd name="T29" fmla="*/ 2147483647 h 400"/>
                <a:gd name="T30" fmla="*/ 2147483647 w 1367"/>
                <a:gd name="T31" fmla="*/ 2147483647 h 400"/>
                <a:gd name="T32" fmla="*/ 2147483647 w 1367"/>
                <a:gd name="T33" fmla="*/ 2147483647 h 400"/>
                <a:gd name="T34" fmla="*/ 2147483647 w 1367"/>
                <a:gd name="T35" fmla="*/ 2147483647 h 400"/>
                <a:gd name="T36" fmla="*/ 2147483647 w 1367"/>
                <a:gd name="T37" fmla="*/ 2147483647 h 400"/>
                <a:gd name="T38" fmla="*/ 2147483647 w 1367"/>
                <a:gd name="T39" fmla="*/ 2147483647 h 400"/>
                <a:gd name="T40" fmla="*/ 2147483647 w 1367"/>
                <a:gd name="T41" fmla="*/ 2147483647 h 400"/>
                <a:gd name="T42" fmla="*/ 2147483647 w 1367"/>
                <a:gd name="T43" fmla="*/ 0 h 400"/>
                <a:gd name="T44" fmla="*/ 2147483647 w 1367"/>
                <a:gd name="T45" fmla="*/ 2147483647 h 400"/>
                <a:gd name="T46" fmla="*/ 2147483647 w 1367"/>
                <a:gd name="T47" fmla="*/ 2147483647 h 400"/>
                <a:gd name="T48" fmla="*/ 2147483647 w 1367"/>
                <a:gd name="T49" fmla="*/ 0 h 4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67"/>
                <a:gd name="T76" fmla="*/ 0 h 400"/>
                <a:gd name="T77" fmla="*/ 1367 w 1367"/>
                <a:gd name="T78" fmla="*/ 400 h 4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67" h="400">
                  <a:moveTo>
                    <a:pt x="33" y="195"/>
                  </a:moveTo>
                  <a:lnTo>
                    <a:pt x="233" y="189"/>
                  </a:lnTo>
                  <a:cubicBezTo>
                    <a:pt x="251" y="189"/>
                    <a:pt x="266" y="203"/>
                    <a:pt x="267" y="222"/>
                  </a:cubicBezTo>
                  <a:cubicBezTo>
                    <a:pt x="268" y="240"/>
                    <a:pt x="253" y="255"/>
                    <a:pt x="235" y="256"/>
                  </a:cubicBezTo>
                  <a:lnTo>
                    <a:pt x="35" y="262"/>
                  </a:lnTo>
                  <a:cubicBezTo>
                    <a:pt x="16" y="263"/>
                    <a:pt x="1" y="248"/>
                    <a:pt x="0" y="230"/>
                  </a:cubicBezTo>
                  <a:cubicBezTo>
                    <a:pt x="0" y="211"/>
                    <a:pt x="14" y="196"/>
                    <a:pt x="33" y="195"/>
                  </a:cubicBezTo>
                  <a:close/>
                  <a:moveTo>
                    <a:pt x="499" y="181"/>
                  </a:moveTo>
                  <a:lnTo>
                    <a:pt x="699" y="175"/>
                  </a:lnTo>
                  <a:cubicBezTo>
                    <a:pt x="718" y="174"/>
                    <a:pt x="733" y="189"/>
                    <a:pt x="733" y="207"/>
                  </a:cubicBezTo>
                  <a:cubicBezTo>
                    <a:pt x="734" y="225"/>
                    <a:pt x="720" y="241"/>
                    <a:pt x="701" y="241"/>
                  </a:cubicBezTo>
                  <a:lnTo>
                    <a:pt x="501" y="248"/>
                  </a:lnTo>
                  <a:cubicBezTo>
                    <a:pt x="483" y="248"/>
                    <a:pt x="467" y="234"/>
                    <a:pt x="467" y="215"/>
                  </a:cubicBezTo>
                  <a:cubicBezTo>
                    <a:pt x="466" y="197"/>
                    <a:pt x="481" y="181"/>
                    <a:pt x="499" y="181"/>
                  </a:cubicBezTo>
                  <a:close/>
                  <a:moveTo>
                    <a:pt x="966" y="166"/>
                  </a:moveTo>
                  <a:lnTo>
                    <a:pt x="1033" y="164"/>
                  </a:lnTo>
                  <a:cubicBezTo>
                    <a:pt x="1051" y="164"/>
                    <a:pt x="1067" y="178"/>
                    <a:pt x="1067" y="197"/>
                  </a:cubicBezTo>
                  <a:cubicBezTo>
                    <a:pt x="1068" y="215"/>
                    <a:pt x="1053" y="230"/>
                    <a:pt x="1035" y="231"/>
                  </a:cubicBezTo>
                  <a:lnTo>
                    <a:pt x="968" y="233"/>
                  </a:lnTo>
                  <a:cubicBezTo>
                    <a:pt x="949" y="234"/>
                    <a:pt x="934" y="219"/>
                    <a:pt x="933" y="201"/>
                  </a:cubicBezTo>
                  <a:cubicBezTo>
                    <a:pt x="933" y="182"/>
                    <a:pt x="947" y="167"/>
                    <a:pt x="966" y="166"/>
                  </a:cubicBezTo>
                  <a:close/>
                  <a:moveTo>
                    <a:pt x="961" y="0"/>
                  </a:moveTo>
                  <a:lnTo>
                    <a:pt x="1367" y="187"/>
                  </a:lnTo>
                  <a:lnTo>
                    <a:pt x="974" y="400"/>
                  </a:lnTo>
                  <a:lnTo>
                    <a:pt x="961" y="0"/>
                  </a:lnTo>
                  <a:close/>
                </a:path>
              </a:pathLst>
            </a:custGeom>
            <a:solidFill>
              <a:srgbClr val="000000"/>
            </a:solidFill>
            <a:ln w="1588">
              <a:solidFill>
                <a:srgbClr val="000000"/>
              </a:solidFill>
              <a:bevel/>
              <a:headEnd/>
              <a:tailEnd/>
            </a:ln>
          </p:spPr>
          <p:txBody>
            <a:bodyPr/>
            <a:lstStyle/>
            <a:p>
              <a:endParaRPr lang="en-US" dirty="0"/>
            </a:p>
          </p:txBody>
        </p:sp>
        <p:sp>
          <p:nvSpPr>
            <p:cNvPr id="13343" name="Freeform 29"/>
            <p:cNvSpPr>
              <a:spLocks noEditPoints="1"/>
            </p:cNvSpPr>
            <p:nvPr/>
          </p:nvSpPr>
          <p:spPr bwMode="auto">
            <a:xfrm>
              <a:off x="4378325" y="5191125"/>
              <a:ext cx="481013" cy="61913"/>
            </a:xfrm>
            <a:custGeom>
              <a:avLst/>
              <a:gdLst>
                <a:gd name="T0" fmla="*/ 2147483647 w 2675"/>
                <a:gd name="T1" fmla="*/ 2147483647 h 400"/>
                <a:gd name="T2" fmla="*/ 2147483647 w 2675"/>
                <a:gd name="T3" fmla="*/ 2147483647 h 400"/>
                <a:gd name="T4" fmla="*/ 2147483647 w 2675"/>
                <a:gd name="T5" fmla="*/ 2147483647 h 400"/>
                <a:gd name="T6" fmla="*/ 2147483647 w 2675"/>
                <a:gd name="T7" fmla="*/ 2147483647 h 400"/>
                <a:gd name="T8" fmla="*/ 2147483647 w 2675"/>
                <a:gd name="T9" fmla="*/ 2147483647 h 400"/>
                <a:gd name="T10" fmla="*/ 2147483647 w 2675"/>
                <a:gd name="T11" fmla="*/ 2147483647 h 400"/>
                <a:gd name="T12" fmla="*/ 2147483647 w 2675"/>
                <a:gd name="T13" fmla="*/ 2147483647 h 400"/>
                <a:gd name="T14" fmla="*/ 2147483647 w 2675"/>
                <a:gd name="T15" fmla="*/ 2147483647 h 400"/>
                <a:gd name="T16" fmla="*/ 2147483647 w 2675"/>
                <a:gd name="T17" fmla="*/ 2147483647 h 400"/>
                <a:gd name="T18" fmla="*/ 2147483647 w 2675"/>
                <a:gd name="T19" fmla="*/ 2147483647 h 400"/>
                <a:gd name="T20" fmla="*/ 2147483647 w 2675"/>
                <a:gd name="T21" fmla="*/ 2147483647 h 400"/>
                <a:gd name="T22" fmla="*/ 2147483647 w 2675"/>
                <a:gd name="T23" fmla="*/ 2147483647 h 400"/>
                <a:gd name="T24" fmla="*/ 2147483647 w 2675"/>
                <a:gd name="T25" fmla="*/ 2147483647 h 400"/>
                <a:gd name="T26" fmla="*/ 2147483647 w 2675"/>
                <a:gd name="T27" fmla="*/ 2147483647 h 400"/>
                <a:gd name="T28" fmla="*/ 2147483647 w 2675"/>
                <a:gd name="T29" fmla="*/ 2147483647 h 400"/>
                <a:gd name="T30" fmla="*/ 2147483647 w 2675"/>
                <a:gd name="T31" fmla="*/ 2147483647 h 400"/>
                <a:gd name="T32" fmla="*/ 2147483647 w 2675"/>
                <a:gd name="T33" fmla="*/ 2147483647 h 400"/>
                <a:gd name="T34" fmla="*/ 2147483647 w 2675"/>
                <a:gd name="T35" fmla="*/ 2147483647 h 400"/>
                <a:gd name="T36" fmla="*/ 2147483647 w 2675"/>
                <a:gd name="T37" fmla="*/ 2147483647 h 400"/>
                <a:gd name="T38" fmla="*/ 2147483647 w 2675"/>
                <a:gd name="T39" fmla="*/ 2147483647 h 400"/>
                <a:gd name="T40" fmla="*/ 2147483647 w 2675"/>
                <a:gd name="T41" fmla="*/ 2147483647 h 400"/>
                <a:gd name="T42" fmla="*/ 2147483647 w 2675"/>
                <a:gd name="T43" fmla="*/ 2147483647 h 400"/>
                <a:gd name="T44" fmla="*/ 2147483647 w 2675"/>
                <a:gd name="T45" fmla="*/ 2147483647 h 400"/>
                <a:gd name="T46" fmla="*/ 2147483647 w 2675"/>
                <a:gd name="T47" fmla="*/ 2147483647 h 400"/>
                <a:gd name="T48" fmla="*/ 2147483647 w 2675"/>
                <a:gd name="T49" fmla="*/ 2147483647 h 400"/>
                <a:gd name="T50" fmla="*/ 2147483647 w 2675"/>
                <a:gd name="T51" fmla="*/ 2147483647 h 400"/>
                <a:gd name="T52" fmla="*/ 2147483647 w 2675"/>
                <a:gd name="T53" fmla="*/ 2147483647 h 400"/>
                <a:gd name="T54" fmla="*/ 2147483647 w 2675"/>
                <a:gd name="T55" fmla="*/ 2147483647 h 400"/>
                <a:gd name="T56" fmla="*/ 2147483647 w 2675"/>
                <a:gd name="T57" fmla="*/ 2147483647 h 400"/>
                <a:gd name="T58" fmla="*/ 2147483647 w 2675"/>
                <a:gd name="T59" fmla="*/ 2147483647 h 400"/>
                <a:gd name="T60" fmla="*/ 2147483647 w 2675"/>
                <a:gd name="T61" fmla="*/ 2147483647 h 400"/>
                <a:gd name="T62" fmla="*/ 2147483647 w 2675"/>
                <a:gd name="T63" fmla="*/ 2147483647 h 400"/>
                <a:gd name="T64" fmla="*/ 2147483647 w 2675"/>
                <a:gd name="T65" fmla="*/ 2147483647 h 400"/>
                <a:gd name="T66" fmla="*/ 2147483647 w 2675"/>
                <a:gd name="T67" fmla="*/ 2147483647 h 400"/>
                <a:gd name="T68" fmla="*/ 2147483647 w 2675"/>
                <a:gd name="T69" fmla="*/ 2147483647 h 400"/>
                <a:gd name="T70" fmla="*/ 2147483647 w 2675"/>
                <a:gd name="T71" fmla="*/ 2147483647 h 400"/>
                <a:gd name="T72" fmla="*/ 0 w 2675"/>
                <a:gd name="T73" fmla="*/ 2147483647 h 400"/>
                <a:gd name="T74" fmla="*/ 2147483647 w 2675"/>
                <a:gd name="T75" fmla="*/ 0 h 400"/>
                <a:gd name="T76" fmla="*/ 2147483647 w 2675"/>
                <a:gd name="T77" fmla="*/ 2147483647 h 4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675"/>
                <a:gd name="T118" fmla="*/ 0 h 400"/>
                <a:gd name="T119" fmla="*/ 2675 w 2675"/>
                <a:gd name="T120" fmla="*/ 400 h 40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675" h="400">
                  <a:moveTo>
                    <a:pt x="2642" y="233"/>
                  </a:moveTo>
                  <a:lnTo>
                    <a:pt x="2442" y="233"/>
                  </a:lnTo>
                  <a:cubicBezTo>
                    <a:pt x="2423" y="233"/>
                    <a:pt x="2408" y="218"/>
                    <a:pt x="2408" y="200"/>
                  </a:cubicBezTo>
                  <a:cubicBezTo>
                    <a:pt x="2408" y="181"/>
                    <a:pt x="2423" y="166"/>
                    <a:pt x="2442" y="166"/>
                  </a:cubicBezTo>
                  <a:lnTo>
                    <a:pt x="2642" y="166"/>
                  </a:lnTo>
                  <a:cubicBezTo>
                    <a:pt x="2660" y="166"/>
                    <a:pt x="2675" y="181"/>
                    <a:pt x="2675" y="200"/>
                  </a:cubicBezTo>
                  <a:cubicBezTo>
                    <a:pt x="2675" y="218"/>
                    <a:pt x="2660" y="233"/>
                    <a:pt x="2642" y="233"/>
                  </a:cubicBezTo>
                  <a:close/>
                  <a:moveTo>
                    <a:pt x="2175" y="233"/>
                  </a:moveTo>
                  <a:lnTo>
                    <a:pt x="1975" y="233"/>
                  </a:lnTo>
                  <a:cubicBezTo>
                    <a:pt x="1957" y="233"/>
                    <a:pt x="1942" y="218"/>
                    <a:pt x="1942" y="200"/>
                  </a:cubicBezTo>
                  <a:cubicBezTo>
                    <a:pt x="1942" y="181"/>
                    <a:pt x="1957" y="166"/>
                    <a:pt x="1975" y="166"/>
                  </a:cubicBezTo>
                  <a:lnTo>
                    <a:pt x="2175" y="166"/>
                  </a:lnTo>
                  <a:cubicBezTo>
                    <a:pt x="2194" y="166"/>
                    <a:pt x="2208" y="181"/>
                    <a:pt x="2208" y="200"/>
                  </a:cubicBezTo>
                  <a:cubicBezTo>
                    <a:pt x="2208" y="218"/>
                    <a:pt x="2194" y="233"/>
                    <a:pt x="2175" y="233"/>
                  </a:cubicBezTo>
                  <a:close/>
                  <a:moveTo>
                    <a:pt x="1708" y="233"/>
                  </a:moveTo>
                  <a:lnTo>
                    <a:pt x="1508" y="233"/>
                  </a:lnTo>
                  <a:cubicBezTo>
                    <a:pt x="1490" y="233"/>
                    <a:pt x="1475" y="218"/>
                    <a:pt x="1475" y="200"/>
                  </a:cubicBezTo>
                  <a:cubicBezTo>
                    <a:pt x="1475" y="181"/>
                    <a:pt x="1490" y="166"/>
                    <a:pt x="1508" y="166"/>
                  </a:cubicBezTo>
                  <a:lnTo>
                    <a:pt x="1708" y="166"/>
                  </a:lnTo>
                  <a:cubicBezTo>
                    <a:pt x="1727" y="166"/>
                    <a:pt x="1742" y="181"/>
                    <a:pt x="1742" y="200"/>
                  </a:cubicBezTo>
                  <a:cubicBezTo>
                    <a:pt x="1742" y="218"/>
                    <a:pt x="1727" y="233"/>
                    <a:pt x="1708" y="233"/>
                  </a:cubicBezTo>
                  <a:close/>
                  <a:moveTo>
                    <a:pt x="1242" y="233"/>
                  </a:moveTo>
                  <a:lnTo>
                    <a:pt x="1042" y="233"/>
                  </a:lnTo>
                  <a:cubicBezTo>
                    <a:pt x="1023" y="233"/>
                    <a:pt x="1008" y="218"/>
                    <a:pt x="1008" y="200"/>
                  </a:cubicBezTo>
                  <a:cubicBezTo>
                    <a:pt x="1008" y="181"/>
                    <a:pt x="1023" y="166"/>
                    <a:pt x="1042" y="166"/>
                  </a:cubicBezTo>
                  <a:lnTo>
                    <a:pt x="1242" y="166"/>
                  </a:lnTo>
                  <a:cubicBezTo>
                    <a:pt x="1260" y="166"/>
                    <a:pt x="1275" y="181"/>
                    <a:pt x="1275" y="200"/>
                  </a:cubicBezTo>
                  <a:cubicBezTo>
                    <a:pt x="1275" y="218"/>
                    <a:pt x="1260" y="233"/>
                    <a:pt x="1242" y="233"/>
                  </a:cubicBezTo>
                  <a:close/>
                  <a:moveTo>
                    <a:pt x="775" y="233"/>
                  </a:moveTo>
                  <a:lnTo>
                    <a:pt x="575" y="233"/>
                  </a:lnTo>
                  <a:cubicBezTo>
                    <a:pt x="557" y="233"/>
                    <a:pt x="542" y="218"/>
                    <a:pt x="542" y="200"/>
                  </a:cubicBezTo>
                  <a:cubicBezTo>
                    <a:pt x="542" y="181"/>
                    <a:pt x="557" y="166"/>
                    <a:pt x="575" y="166"/>
                  </a:cubicBezTo>
                  <a:lnTo>
                    <a:pt x="775" y="166"/>
                  </a:lnTo>
                  <a:cubicBezTo>
                    <a:pt x="794" y="166"/>
                    <a:pt x="808" y="181"/>
                    <a:pt x="808" y="200"/>
                  </a:cubicBezTo>
                  <a:cubicBezTo>
                    <a:pt x="808" y="218"/>
                    <a:pt x="794" y="233"/>
                    <a:pt x="775" y="233"/>
                  </a:cubicBezTo>
                  <a:close/>
                  <a:moveTo>
                    <a:pt x="400" y="400"/>
                  </a:moveTo>
                  <a:lnTo>
                    <a:pt x="0" y="200"/>
                  </a:lnTo>
                  <a:lnTo>
                    <a:pt x="400" y="0"/>
                  </a:lnTo>
                  <a:lnTo>
                    <a:pt x="400" y="400"/>
                  </a:lnTo>
                  <a:close/>
                </a:path>
              </a:pathLst>
            </a:custGeom>
            <a:solidFill>
              <a:srgbClr val="000000"/>
            </a:solidFill>
            <a:ln w="1588">
              <a:solidFill>
                <a:srgbClr val="000000"/>
              </a:solidFill>
              <a:bevel/>
              <a:headEnd/>
              <a:tailEnd/>
            </a:ln>
          </p:spPr>
          <p:txBody>
            <a:bodyPr/>
            <a:lstStyle/>
            <a:p>
              <a:endParaRPr lang="en-US" dirty="0"/>
            </a:p>
          </p:txBody>
        </p:sp>
        <p:sp>
          <p:nvSpPr>
            <p:cNvPr id="13344" name="Freeform 30"/>
            <p:cNvSpPr>
              <a:spLocks noEditPoints="1"/>
            </p:cNvSpPr>
            <p:nvPr/>
          </p:nvSpPr>
          <p:spPr bwMode="auto">
            <a:xfrm>
              <a:off x="5900738" y="5200650"/>
              <a:ext cx="706437" cy="63500"/>
            </a:xfrm>
            <a:custGeom>
              <a:avLst/>
              <a:gdLst>
                <a:gd name="T0" fmla="*/ 2147483647 w 1963"/>
                <a:gd name="T1" fmla="*/ 2147483647 h 200"/>
                <a:gd name="T2" fmla="*/ 2147483647 w 1963"/>
                <a:gd name="T3" fmla="*/ 2147483647 h 200"/>
                <a:gd name="T4" fmla="*/ 2147483647 w 1963"/>
                <a:gd name="T5" fmla="*/ 2147483647 h 200"/>
                <a:gd name="T6" fmla="*/ 2147483647 w 1963"/>
                <a:gd name="T7" fmla="*/ 2147483647 h 200"/>
                <a:gd name="T8" fmla="*/ 2147483647 w 1963"/>
                <a:gd name="T9" fmla="*/ 2147483647 h 200"/>
                <a:gd name="T10" fmla="*/ 0 w 1963"/>
                <a:gd name="T11" fmla="*/ 2147483647 h 200"/>
                <a:gd name="T12" fmla="*/ 2147483647 w 1963"/>
                <a:gd name="T13" fmla="*/ 2147483647 h 200"/>
                <a:gd name="T14" fmla="*/ 2147483647 w 1963"/>
                <a:gd name="T15" fmla="*/ 2147483647 h 200"/>
                <a:gd name="T16" fmla="*/ 2147483647 w 1963"/>
                <a:gd name="T17" fmla="*/ 2147483647 h 200"/>
                <a:gd name="T18" fmla="*/ 2147483647 w 1963"/>
                <a:gd name="T19" fmla="*/ 2147483647 h 200"/>
                <a:gd name="T20" fmla="*/ 2147483647 w 1963"/>
                <a:gd name="T21" fmla="*/ 2147483647 h 200"/>
                <a:gd name="T22" fmla="*/ 2147483647 w 1963"/>
                <a:gd name="T23" fmla="*/ 2147483647 h 200"/>
                <a:gd name="T24" fmla="*/ 2147483647 w 1963"/>
                <a:gd name="T25" fmla="*/ 2147483647 h 200"/>
                <a:gd name="T26" fmla="*/ 2147483647 w 1963"/>
                <a:gd name="T27" fmla="*/ 2147483647 h 200"/>
                <a:gd name="T28" fmla="*/ 2147483647 w 1963"/>
                <a:gd name="T29" fmla="*/ 2147483647 h 200"/>
                <a:gd name="T30" fmla="*/ 2147483647 w 1963"/>
                <a:gd name="T31" fmla="*/ 2147483647 h 200"/>
                <a:gd name="T32" fmla="*/ 2147483647 w 1963"/>
                <a:gd name="T33" fmla="*/ 2147483647 h 200"/>
                <a:gd name="T34" fmla="*/ 2147483647 w 1963"/>
                <a:gd name="T35" fmla="*/ 2147483647 h 200"/>
                <a:gd name="T36" fmla="*/ 2147483647 w 1963"/>
                <a:gd name="T37" fmla="*/ 2147483647 h 200"/>
                <a:gd name="T38" fmla="*/ 2147483647 w 1963"/>
                <a:gd name="T39" fmla="*/ 2147483647 h 200"/>
                <a:gd name="T40" fmla="*/ 2147483647 w 1963"/>
                <a:gd name="T41" fmla="*/ 2147483647 h 200"/>
                <a:gd name="T42" fmla="*/ 2147483647 w 1963"/>
                <a:gd name="T43" fmla="*/ 2147483647 h 200"/>
                <a:gd name="T44" fmla="*/ 2147483647 w 1963"/>
                <a:gd name="T45" fmla="*/ 2147483647 h 200"/>
                <a:gd name="T46" fmla="*/ 2147483647 w 1963"/>
                <a:gd name="T47" fmla="*/ 2147483647 h 200"/>
                <a:gd name="T48" fmla="*/ 2147483647 w 1963"/>
                <a:gd name="T49" fmla="*/ 2147483647 h 200"/>
                <a:gd name="T50" fmla="*/ 2147483647 w 1963"/>
                <a:gd name="T51" fmla="*/ 2147483647 h 200"/>
                <a:gd name="T52" fmla="*/ 2147483647 w 1963"/>
                <a:gd name="T53" fmla="*/ 2147483647 h 200"/>
                <a:gd name="T54" fmla="*/ 2147483647 w 1963"/>
                <a:gd name="T55" fmla="*/ 2147483647 h 200"/>
                <a:gd name="T56" fmla="*/ 2147483647 w 1963"/>
                <a:gd name="T57" fmla="*/ 2147483647 h 200"/>
                <a:gd name="T58" fmla="*/ 2147483647 w 1963"/>
                <a:gd name="T59" fmla="*/ 2147483647 h 200"/>
                <a:gd name="T60" fmla="*/ 2147483647 w 1963"/>
                <a:gd name="T61" fmla="*/ 2147483647 h 200"/>
                <a:gd name="T62" fmla="*/ 2147483647 w 1963"/>
                <a:gd name="T63" fmla="*/ 2147483647 h 200"/>
                <a:gd name="T64" fmla="*/ 2147483647 w 1963"/>
                <a:gd name="T65" fmla="*/ 2147483647 h 200"/>
                <a:gd name="T66" fmla="*/ 2147483647 w 1963"/>
                <a:gd name="T67" fmla="*/ 2147483647 h 200"/>
                <a:gd name="T68" fmla="*/ 2147483647 w 1963"/>
                <a:gd name="T69" fmla="*/ 2147483647 h 200"/>
                <a:gd name="T70" fmla="*/ 2147483647 w 1963"/>
                <a:gd name="T71" fmla="*/ 2147483647 h 200"/>
                <a:gd name="T72" fmla="*/ 2147483647 w 1963"/>
                <a:gd name="T73" fmla="*/ 2147483647 h 200"/>
                <a:gd name="T74" fmla="*/ 2147483647 w 1963"/>
                <a:gd name="T75" fmla="*/ 2147483647 h 200"/>
                <a:gd name="T76" fmla="*/ 2147483647 w 1963"/>
                <a:gd name="T77" fmla="*/ 2147483647 h 200"/>
                <a:gd name="T78" fmla="*/ 2147483647 w 1963"/>
                <a:gd name="T79" fmla="*/ 2147483647 h 200"/>
                <a:gd name="T80" fmla="*/ 2147483647 w 1963"/>
                <a:gd name="T81" fmla="*/ 2147483647 h 200"/>
                <a:gd name="T82" fmla="*/ 2147483647 w 1963"/>
                <a:gd name="T83" fmla="*/ 2147483647 h 200"/>
                <a:gd name="T84" fmla="*/ 2147483647 w 1963"/>
                <a:gd name="T85" fmla="*/ 2147483647 h 200"/>
                <a:gd name="T86" fmla="*/ 2147483647 w 1963"/>
                <a:gd name="T87" fmla="*/ 2147483647 h 200"/>
                <a:gd name="T88" fmla="*/ 2147483647 w 1963"/>
                <a:gd name="T89" fmla="*/ 2147483647 h 200"/>
                <a:gd name="T90" fmla="*/ 2147483647 w 1963"/>
                <a:gd name="T91" fmla="*/ 2147483647 h 200"/>
                <a:gd name="T92" fmla="*/ 2147483647 w 1963"/>
                <a:gd name="T93" fmla="*/ 2147483647 h 200"/>
                <a:gd name="T94" fmla="*/ 2147483647 w 1963"/>
                <a:gd name="T95" fmla="*/ 2147483647 h 200"/>
                <a:gd name="T96" fmla="*/ 2147483647 w 1963"/>
                <a:gd name="T97" fmla="*/ 2147483647 h 200"/>
                <a:gd name="T98" fmla="*/ 2147483647 w 1963"/>
                <a:gd name="T99" fmla="*/ 2147483647 h 200"/>
                <a:gd name="T100" fmla="*/ 2147483647 w 1963"/>
                <a:gd name="T101" fmla="*/ 2147483647 h 200"/>
                <a:gd name="T102" fmla="*/ 2147483647 w 1963"/>
                <a:gd name="T103" fmla="*/ 2147483647 h 200"/>
                <a:gd name="T104" fmla="*/ 2147483647 w 1963"/>
                <a:gd name="T105" fmla="*/ 2147483647 h 200"/>
                <a:gd name="T106" fmla="*/ 2147483647 w 1963"/>
                <a:gd name="T107" fmla="*/ 2147483647 h 200"/>
                <a:gd name="T108" fmla="*/ 2147483647 w 1963"/>
                <a:gd name="T109" fmla="*/ 2147483647 h 200"/>
                <a:gd name="T110" fmla="*/ 2147483647 w 1963"/>
                <a:gd name="T111" fmla="*/ 2147483647 h 200"/>
                <a:gd name="T112" fmla="*/ 2147483647 w 1963"/>
                <a:gd name="T113" fmla="*/ 0 h 200"/>
                <a:gd name="T114" fmla="*/ 2147483647 w 1963"/>
                <a:gd name="T115" fmla="*/ 2147483647 h 200"/>
                <a:gd name="T116" fmla="*/ 2147483647 w 1963"/>
                <a:gd name="T117" fmla="*/ 2147483647 h 200"/>
                <a:gd name="T118" fmla="*/ 2147483647 w 1963"/>
                <a:gd name="T119" fmla="*/ 0 h 2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63"/>
                <a:gd name="T181" fmla="*/ 0 h 200"/>
                <a:gd name="T182" fmla="*/ 1963 w 1963"/>
                <a:gd name="T183" fmla="*/ 200 h 2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63" h="200">
                  <a:moveTo>
                    <a:pt x="17" y="83"/>
                  </a:moveTo>
                  <a:lnTo>
                    <a:pt x="117" y="83"/>
                  </a:lnTo>
                  <a:cubicBezTo>
                    <a:pt x="126" y="83"/>
                    <a:pt x="134" y="91"/>
                    <a:pt x="134" y="100"/>
                  </a:cubicBezTo>
                  <a:cubicBezTo>
                    <a:pt x="134" y="109"/>
                    <a:pt x="126" y="117"/>
                    <a:pt x="117" y="117"/>
                  </a:cubicBezTo>
                  <a:lnTo>
                    <a:pt x="17" y="117"/>
                  </a:lnTo>
                  <a:cubicBezTo>
                    <a:pt x="8" y="117"/>
                    <a:pt x="0" y="109"/>
                    <a:pt x="0" y="100"/>
                  </a:cubicBezTo>
                  <a:cubicBezTo>
                    <a:pt x="0" y="91"/>
                    <a:pt x="8" y="83"/>
                    <a:pt x="17" y="83"/>
                  </a:cubicBezTo>
                  <a:close/>
                  <a:moveTo>
                    <a:pt x="250" y="83"/>
                  </a:moveTo>
                  <a:lnTo>
                    <a:pt x="350" y="83"/>
                  </a:lnTo>
                  <a:cubicBezTo>
                    <a:pt x="360" y="83"/>
                    <a:pt x="367" y="91"/>
                    <a:pt x="367" y="100"/>
                  </a:cubicBezTo>
                  <a:cubicBezTo>
                    <a:pt x="367" y="109"/>
                    <a:pt x="360" y="117"/>
                    <a:pt x="350" y="117"/>
                  </a:cubicBezTo>
                  <a:lnTo>
                    <a:pt x="250" y="117"/>
                  </a:lnTo>
                  <a:cubicBezTo>
                    <a:pt x="241" y="117"/>
                    <a:pt x="234" y="109"/>
                    <a:pt x="234" y="100"/>
                  </a:cubicBezTo>
                  <a:cubicBezTo>
                    <a:pt x="234" y="91"/>
                    <a:pt x="241" y="83"/>
                    <a:pt x="250" y="83"/>
                  </a:cubicBezTo>
                  <a:close/>
                  <a:moveTo>
                    <a:pt x="484" y="83"/>
                  </a:moveTo>
                  <a:lnTo>
                    <a:pt x="584" y="83"/>
                  </a:lnTo>
                  <a:cubicBezTo>
                    <a:pt x="593" y="83"/>
                    <a:pt x="600" y="91"/>
                    <a:pt x="600" y="100"/>
                  </a:cubicBezTo>
                  <a:cubicBezTo>
                    <a:pt x="600" y="109"/>
                    <a:pt x="593" y="117"/>
                    <a:pt x="584" y="117"/>
                  </a:cubicBezTo>
                  <a:lnTo>
                    <a:pt x="484" y="117"/>
                  </a:lnTo>
                  <a:cubicBezTo>
                    <a:pt x="474" y="117"/>
                    <a:pt x="467" y="109"/>
                    <a:pt x="467" y="100"/>
                  </a:cubicBezTo>
                  <a:cubicBezTo>
                    <a:pt x="467" y="91"/>
                    <a:pt x="474" y="83"/>
                    <a:pt x="484" y="83"/>
                  </a:cubicBezTo>
                  <a:close/>
                  <a:moveTo>
                    <a:pt x="717" y="83"/>
                  </a:moveTo>
                  <a:lnTo>
                    <a:pt x="817" y="83"/>
                  </a:lnTo>
                  <a:cubicBezTo>
                    <a:pt x="826" y="83"/>
                    <a:pt x="834" y="91"/>
                    <a:pt x="834" y="100"/>
                  </a:cubicBezTo>
                  <a:cubicBezTo>
                    <a:pt x="834" y="109"/>
                    <a:pt x="826" y="117"/>
                    <a:pt x="817" y="117"/>
                  </a:cubicBezTo>
                  <a:lnTo>
                    <a:pt x="717" y="117"/>
                  </a:lnTo>
                  <a:cubicBezTo>
                    <a:pt x="708" y="117"/>
                    <a:pt x="700" y="109"/>
                    <a:pt x="700" y="100"/>
                  </a:cubicBezTo>
                  <a:cubicBezTo>
                    <a:pt x="700" y="91"/>
                    <a:pt x="708" y="83"/>
                    <a:pt x="717" y="83"/>
                  </a:cubicBezTo>
                  <a:close/>
                  <a:moveTo>
                    <a:pt x="950" y="83"/>
                  </a:moveTo>
                  <a:lnTo>
                    <a:pt x="1050" y="83"/>
                  </a:lnTo>
                  <a:cubicBezTo>
                    <a:pt x="1060" y="83"/>
                    <a:pt x="1067" y="91"/>
                    <a:pt x="1067" y="100"/>
                  </a:cubicBezTo>
                  <a:cubicBezTo>
                    <a:pt x="1067" y="109"/>
                    <a:pt x="1060" y="117"/>
                    <a:pt x="1050" y="117"/>
                  </a:cubicBezTo>
                  <a:lnTo>
                    <a:pt x="950" y="117"/>
                  </a:lnTo>
                  <a:cubicBezTo>
                    <a:pt x="941" y="117"/>
                    <a:pt x="934" y="109"/>
                    <a:pt x="934" y="100"/>
                  </a:cubicBezTo>
                  <a:cubicBezTo>
                    <a:pt x="934" y="91"/>
                    <a:pt x="941" y="83"/>
                    <a:pt x="950" y="83"/>
                  </a:cubicBezTo>
                  <a:close/>
                  <a:moveTo>
                    <a:pt x="1184" y="83"/>
                  </a:moveTo>
                  <a:lnTo>
                    <a:pt x="1284" y="83"/>
                  </a:lnTo>
                  <a:cubicBezTo>
                    <a:pt x="1293" y="83"/>
                    <a:pt x="1300" y="91"/>
                    <a:pt x="1300" y="100"/>
                  </a:cubicBezTo>
                  <a:cubicBezTo>
                    <a:pt x="1300" y="109"/>
                    <a:pt x="1293" y="117"/>
                    <a:pt x="1284" y="117"/>
                  </a:cubicBezTo>
                  <a:lnTo>
                    <a:pt x="1184" y="117"/>
                  </a:lnTo>
                  <a:cubicBezTo>
                    <a:pt x="1174" y="117"/>
                    <a:pt x="1167" y="109"/>
                    <a:pt x="1167" y="100"/>
                  </a:cubicBezTo>
                  <a:cubicBezTo>
                    <a:pt x="1167" y="91"/>
                    <a:pt x="1174" y="83"/>
                    <a:pt x="1184" y="83"/>
                  </a:cubicBezTo>
                  <a:close/>
                  <a:moveTo>
                    <a:pt x="1417" y="83"/>
                  </a:moveTo>
                  <a:lnTo>
                    <a:pt x="1517" y="83"/>
                  </a:lnTo>
                  <a:cubicBezTo>
                    <a:pt x="1526" y="83"/>
                    <a:pt x="1534" y="91"/>
                    <a:pt x="1534" y="100"/>
                  </a:cubicBezTo>
                  <a:cubicBezTo>
                    <a:pt x="1534" y="109"/>
                    <a:pt x="1526" y="117"/>
                    <a:pt x="1517" y="117"/>
                  </a:cubicBezTo>
                  <a:lnTo>
                    <a:pt x="1417" y="117"/>
                  </a:lnTo>
                  <a:cubicBezTo>
                    <a:pt x="1408" y="117"/>
                    <a:pt x="1400" y="109"/>
                    <a:pt x="1400" y="100"/>
                  </a:cubicBezTo>
                  <a:cubicBezTo>
                    <a:pt x="1400" y="91"/>
                    <a:pt x="1408" y="83"/>
                    <a:pt x="1417" y="83"/>
                  </a:cubicBezTo>
                  <a:close/>
                  <a:moveTo>
                    <a:pt x="1650" y="83"/>
                  </a:moveTo>
                  <a:lnTo>
                    <a:pt x="1750" y="83"/>
                  </a:lnTo>
                  <a:cubicBezTo>
                    <a:pt x="1760" y="83"/>
                    <a:pt x="1767" y="91"/>
                    <a:pt x="1767" y="100"/>
                  </a:cubicBezTo>
                  <a:cubicBezTo>
                    <a:pt x="1767" y="109"/>
                    <a:pt x="1760" y="117"/>
                    <a:pt x="1750" y="117"/>
                  </a:cubicBezTo>
                  <a:lnTo>
                    <a:pt x="1650" y="117"/>
                  </a:lnTo>
                  <a:cubicBezTo>
                    <a:pt x="1641" y="117"/>
                    <a:pt x="1634" y="109"/>
                    <a:pt x="1634" y="100"/>
                  </a:cubicBezTo>
                  <a:cubicBezTo>
                    <a:pt x="1634" y="91"/>
                    <a:pt x="1641" y="83"/>
                    <a:pt x="1650" y="83"/>
                  </a:cubicBezTo>
                  <a:close/>
                  <a:moveTo>
                    <a:pt x="1763" y="0"/>
                  </a:moveTo>
                  <a:lnTo>
                    <a:pt x="1963" y="100"/>
                  </a:lnTo>
                  <a:lnTo>
                    <a:pt x="1763" y="200"/>
                  </a:lnTo>
                  <a:lnTo>
                    <a:pt x="1763" y="0"/>
                  </a:lnTo>
                  <a:close/>
                </a:path>
              </a:pathLst>
            </a:custGeom>
            <a:solidFill>
              <a:srgbClr val="000000"/>
            </a:solidFill>
            <a:ln w="1588">
              <a:solidFill>
                <a:srgbClr val="000000"/>
              </a:solidFill>
              <a:bevel/>
              <a:headEnd/>
              <a:tailEnd/>
            </a:ln>
          </p:spPr>
          <p:txBody>
            <a:bodyPr/>
            <a:lstStyle/>
            <a:p>
              <a:endParaRPr lang="en-US" dirty="0"/>
            </a:p>
          </p:txBody>
        </p:sp>
        <p:sp>
          <p:nvSpPr>
            <p:cNvPr id="13345" name="Freeform 31"/>
            <p:cNvSpPr>
              <a:spLocks noEditPoints="1"/>
            </p:cNvSpPr>
            <p:nvPr/>
          </p:nvSpPr>
          <p:spPr bwMode="auto">
            <a:xfrm>
              <a:off x="3324225" y="5191125"/>
              <a:ext cx="228600" cy="61913"/>
            </a:xfrm>
            <a:custGeom>
              <a:avLst/>
              <a:gdLst>
                <a:gd name="T0" fmla="*/ 2147483647 w 1267"/>
                <a:gd name="T1" fmla="*/ 2147483647 h 400"/>
                <a:gd name="T2" fmla="*/ 2147483647 w 1267"/>
                <a:gd name="T3" fmla="*/ 2147483647 h 400"/>
                <a:gd name="T4" fmla="*/ 2147483647 w 1267"/>
                <a:gd name="T5" fmla="*/ 2147483647 h 400"/>
                <a:gd name="T6" fmla="*/ 2147483647 w 1267"/>
                <a:gd name="T7" fmla="*/ 2147483647 h 400"/>
                <a:gd name="T8" fmla="*/ 2147483647 w 1267"/>
                <a:gd name="T9" fmla="*/ 2147483647 h 400"/>
                <a:gd name="T10" fmla="*/ 2147483647 w 1267"/>
                <a:gd name="T11" fmla="*/ 2147483647 h 400"/>
                <a:gd name="T12" fmla="*/ 2147483647 w 1267"/>
                <a:gd name="T13" fmla="*/ 2147483647 h 400"/>
                <a:gd name="T14" fmla="*/ 2147483647 w 1267"/>
                <a:gd name="T15" fmla="*/ 2147483647 h 400"/>
                <a:gd name="T16" fmla="*/ 2147483647 w 1267"/>
                <a:gd name="T17" fmla="*/ 2147483647 h 400"/>
                <a:gd name="T18" fmla="*/ 2147483647 w 1267"/>
                <a:gd name="T19" fmla="*/ 2147483647 h 400"/>
                <a:gd name="T20" fmla="*/ 2147483647 w 1267"/>
                <a:gd name="T21" fmla="*/ 2147483647 h 400"/>
                <a:gd name="T22" fmla="*/ 2147483647 w 1267"/>
                <a:gd name="T23" fmla="*/ 2147483647 h 400"/>
                <a:gd name="T24" fmla="*/ 2147483647 w 1267"/>
                <a:gd name="T25" fmla="*/ 2147483647 h 400"/>
                <a:gd name="T26" fmla="*/ 2147483647 w 1267"/>
                <a:gd name="T27" fmla="*/ 2147483647 h 400"/>
                <a:gd name="T28" fmla="*/ 2147483647 w 1267"/>
                <a:gd name="T29" fmla="*/ 2147483647 h 400"/>
                <a:gd name="T30" fmla="*/ 0 w 1267"/>
                <a:gd name="T31" fmla="*/ 2147483647 h 400"/>
                <a:gd name="T32" fmla="*/ 2147483647 w 1267"/>
                <a:gd name="T33" fmla="*/ 0 h 400"/>
                <a:gd name="T34" fmla="*/ 2147483647 w 1267"/>
                <a:gd name="T35" fmla="*/ 2147483647 h 4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67"/>
                <a:gd name="T55" fmla="*/ 0 h 400"/>
                <a:gd name="T56" fmla="*/ 1267 w 1267"/>
                <a:gd name="T57" fmla="*/ 400 h 4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67" h="400">
                  <a:moveTo>
                    <a:pt x="1233" y="233"/>
                  </a:moveTo>
                  <a:lnTo>
                    <a:pt x="1033" y="233"/>
                  </a:lnTo>
                  <a:cubicBezTo>
                    <a:pt x="1015" y="233"/>
                    <a:pt x="1000" y="218"/>
                    <a:pt x="1000" y="200"/>
                  </a:cubicBezTo>
                  <a:cubicBezTo>
                    <a:pt x="1000" y="181"/>
                    <a:pt x="1015" y="166"/>
                    <a:pt x="1033" y="166"/>
                  </a:cubicBezTo>
                  <a:lnTo>
                    <a:pt x="1233" y="166"/>
                  </a:lnTo>
                  <a:cubicBezTo>
                    <a:pt x="1252" y="166"/>
                    <a:pt x="1267" y="181"/>
                    <a:pt x="1267" y="200"/>
                  </a:cubicBezTo>
                  <a:cubicBezTo>
                    <a:pt x="1267" y="218"/>
                    <a:pt x="1252" y="233"/>
                    <a:pt x="1233" y="233"/>
                  </a:cubicBezTo>
                  <a:close/>
                  <a:moveTo>
                    <a:pt x="767" y="233"/>
                  </a:moveTo>
                  <a:lnTo>
                    <a:pt x="567" y="233"/>
                  </a:lnTo>
                  <a:cubicBezTo>
                    <a:pt x="548" y="233"/>
                    <a:pt x="533" y="218"/>
                    <a:pt x="533" y="200"/>
                  </a:cubicBezTo>
                  <a:cubicBezTo>
                    <a:pt x="533" y="181"/>
                    <a:pt x="548" y="166"/>
                    <a:pt x="567" y="166"/>
                  </a:cubicBezTo>
                  <a:lnTo>
                    <a:pt x="767" y="166"/>
                  </a:lnTo>
                  <a:cubicBezTo>
                    <a:pt x="785" y="166"/>
                    <a:pt x="800" y="181"/>
                    <a:pt x="800" y="200"/>
                  </a:cubicBezTo>
                  <a:cubicBezTo>
                    <a:pt x="800" y="218"/>
                    <a:pt x="785" y="233"/>
                    <a:pt x="767" y="233"/>
                  </a:cubicBezTo>
                  <a:close/>
                  <a:moveTo>
                    <a:pt x="400" y="400"/>
                  </a:moveTo>
                  <a:lnTo>
                    <a:pt x="0" y="200"/>
                  </a:lnTo>
                  <a:lnTo>
                    <a:pt x="400" y="0"/>
                  </a:lnTo>
                  <a:lnTo>
                    <a:pt x="400" y="400"/>
                  </a:lnTo>
                  <a:close/>
                </a:path>
              </a:pathLst>
            </a:custGeom>
            <a:solidFill>
              <a:srgbClr val="000000"/>
            </a:solidFill>
            <a:ln w="1588">
              <a:solidFill>
                <a:srgbClr val="000000"/>
              </a:solidFill>
              <a:bevel/>
              <a:headEnd/>
              <a:tailEnd/>
            </a:ln>
          </p:spPr>
          <p:txBody>
            <a:bodyPr/>
            <a:lstStyle/>
            <a:p>
              <a:endParaRPr lang="en-US" dirty="0"/>
            </a:p>
          </p:txBody>
        </p:sp>
        <p:sp>
          <p:nvSpPr>
            <p:cNvPr id="13346" name="Freeform 32"/>
            <p:cNvSpPr>
              <a:spLocks noEditPoints="1"/>
            </p:cNvSpPr>
            <p:nvPr/>
          </p:nvSpPr>
          <p:spPr bwMode="auto">
            <a:xfrm>
              <a:off x="1120775" y="5191125"/>
              <a:ext cx="284163" cy="61913"/>
            </a:xfrm>
            <a:custGeom>
              <a:avLst/>
              <a:gdLst>
                <a:gd name="T0" fmla="*/ 2147483647 w 1575"/>
                <a:gd name="T1" fmla="*/ 2147483647 h 400"/>
                <a:gd name="T2" fmla="*/ 2147483647 w 1575"/>
                <a:gd name="T3" fmla="*/ 2147483647 h 400"/>
                <a:gd name="T4" fmla="*/ 2147483647 w 1575"/>
                <a:gd name="T5" fmla="*/ 2147483647 h 400"/>
                <a:gd name="T6" fmla="*/ 2147483647 w 1575"/>
                <a:gd name="T7" fmla="*/ 2147483647 h 400"/>
                <a:gd name="T8" fmla="*/ 2147483647 w 1575"/>
                <a:gd name="T9" fmla="*/ 2147483647 h 400"/>
                <a:gd name="T10" fmla="*/ 2147483647 w 1575"/>
                <a:gd name="T11" fmla="*/ 2147483647 h 400"/>
                <a:gd name="T12" fmla="*/ 2147483647 w 1575"/>
                <a:gd name="T13" fmla="*/ 2147483647 h 400"/>
                <a:gd name="T14" fmla="*/ 2147483647 w 1575"/>
                <a:gd name="T15" fmla="*/ 2147483647 h 400"/>
                <a:gd name="T16" fmla="*/ 2147483647 w 1575"/>
                <a:gd name="T17" fmla="*/ 2147483647 h 400"/>
                <a:gd name="T18" fmla="*/ 2147483647 w 1575"/>
                <a:gd name="T19" fmla="*/ 2147483647 h 400"/>
                <a:gd name="T20" fmla="*/ 2147483647 w 1575"/>
                <a:gd name="T21" fmla="*/ 2147483647 h 400"/>
                <a:gd name="T22" fmla="*/ 2147483647 w 1575"/>
                <a:gd name="T23" fmla="*/ 2147483647 h 400"/>
                <a:gd name="T24" fmla="*/ 2147483647 w 1575"/>
                <a:gd name="T25" fmla="*/ 2147483647 h 400"/>
                <a:gd name="T26" fmla="*/ 2147483647 w 1575"/>
                <a:gd name="T27" fmla="*/ 2147483647 h 400"/>
                <a:gd name="T28" fmla="*/ 2147483647 w 1575"/>
                <a:gd name="T29" fmla="*/ 2147483647 h 400"/>
                <a:gd name="T30" fmla="*/ 2147483647 w 1575"/>
                <a:gd name="T31" fmla="*/ 2147483647 h 400"/>
                <a:gd name="T32" fmla="*/ 2147483647 w 1575"/>
                <a:gd name="T33" fmla="*/ 2147483647 h 400"/>
                <a:gd name="T34" fmla="*/ 2147483647 w 1575"/>
                <a:gd name="T35" fmla="*/ 2147483647 h 400"/>
                <a:gd name="T36" fmla="*/ 2147483647 w 1575"/>
                <a:gd name="T37" fmla="*/ 2147483647 h 400"/>
                <a:gd name="T38" fmla="*/ 2147483647 w 1575"/>
                <a:gd name="T39" fmla="*/ 2147483647 h 400"/>
                <a:gd name="T40" fmla="*/ 2147483647 w 1575"/>
                <a:gd name="T41" fmla="*/ 2147483647 h 400"/>
                <a:gd name="T42" fmla="*/ 2147483647 w 1575"/>
                <a:gd name="T43" fmla="*/ 2147483647 h 400"/>
                <a:gd name="T44" fmla="*/ 0 w 1575"/>
                <a:gd name="T45" fmla="*/ 2147483647 h 400"/>
                <a:gd name="T46" fmla="*/ 2147483647 w 1575"/>
                <a:gd name="T47" fmla="*/ 0 h 400"/>
                <a:gd name="T48" fmla="*/ 2147483647 w 1575"/>
                <a:gd name="T49" fmla="*/ 2147483647 h 4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575"/>
                <a:gd name="T76" fmla="*/ 0 h 400"/>
                <a:gd name="T77" fmla="*/ 1575 w 1575"/>
                <a:gd name="T78" fmla="*/ 400 h 4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575" h="400">
                  <a:moveTo>
                    <a:pt x="1542" y="233"/>
                  </a:moveTo>
                  <a:lnTo>
                    <a:pt x="1342" y="233"/>
                  </a:lnTo>
                  <a:cubicBezTo>
                    <a:pt x="1323" y="233"/>
                    <a:pt x="1308" y="218"/>
                    <a:pt x="1308" y="200"/>
                  </a:cubicBezTo>
                  <a:cubicBezTo>
                    <a:pt x="1308" y="181"/>
                    <a:pt x="1323" y="166"/>
                    <a:pt x="1342" y="166"/>
                  </a:cubicBezTo>
                  <a:lnTo>
                    <a:pt x="1542" y="166"/>
                  </a:lnTo>
                  <a:cubicBezTo>
                    <a:pt x="1560" y="166"/>
                    <a:pt x="1575" y="181"/>
                    <a:pt x="1575" y="200"/>
                  </a:cubicBezTo>
                  <a:cubicBezTo>
                    <a:pt x="1575" y="218"/>
                    <a:pt x="1560" y="233"/>
                    <a:pt x="1542" y="233"/>
                  </a:cubicBezTo>
                  <a:close/>
                  <a:moveTo>
                    <a:pt x="1075" y="233"/>
                  </a:moveTo>
                  <a:lnTo>
                    <a:pt x="875" y="233"/>
                  </a:lnTo>
                  <a:cubicBezTo>
                    <a:pt x="857" y="233"/>
                    <a:pt x="842" y="218"/>
                    <a:pt x="842" y="200"/>
                  </a:cubicBezTo>
                  <a:cubicBezTo>
                    <a:pt x="842" y="181"/>
                    <a:pt x="857" y="166"/>
                    <a:pt x="875" y="166"/>
                  </a:cubicBezTo>
                  <a:lnTo>
                    <a:pt x="1075" y="166"/>
                  </a:lnTo>
                  <a:cubicBezTo>
                    <a:pt x="1094" y="166"/>
                    <a:pt x="1108" y="181"/>
                    <a:pt x="1108" y="200"/>
                  </a:cubicBezTo>
                  <a:cubicBezTo>
                    <a:pt x="1108" y="218"/>
                    <a:pt x="1094" y="233"/>
                    <a:pt x="1075" y="233"/>
                  </a:cubicBezTo>
                  <a:close/>
                  <a:moveTo>
                    <a:pt x="608" y="233"/>
                  </a:moveTo>
                  <a:lnTo>
                    <a:pt x="408" y="233"/>
                  </a:lnTo>
                  <a:cubicBezTo>
                    <a:pt x="390" y="233"/>
                    <a:pt x="375" y="218"/>
                    <a:pt x="375" y="200"/>
                  </a:cubicBezTo>
                  <a:cubicBezTo>
                    <a:pt x="375" y="181"/>
                    <a:pt x="390" y="166"/>
                    <a:pt x="408" y="166"/>
                  </a:cubicBezTo>
                  <a:lnTo>
                    <a:pt x="608" y="166"/>
                  </a:lnTo>
                  <a:cubicBezTo>
                    <a:pt x="627" y="166"/>
                    <a:pt x="642" y="181"/>
                    <a:pt x="642" y="200"/>
                  </a:cubicBezTo>
                  <a:cubicBezTo>
                    <a:pt x="642" y="218"/>
                    <a:pt x="627" y="233"/>
                    <a:pt x="608" y="233"/>
                  </a:cubicBezTo>
                  <a:close/>
                  <a:moveTo>
                    <a:pt x="400" y="400"/>
                  </a:moveTo>
                  <a:lnTo>
                    <a:pt x="0" y="200"/>
                  </a:lnTo>
                  <a:lnTo>
                    <a:pt x="400" y="0"/>
                  </a:lnTo>
                  <a:lnTo>
                    <a:pt x="400" y="400"/>
                  </a:lnTo>
                  <a:close/>
                </a:path>
              </a:pathLst>
            </a:custGeom>
            <a:solidFill>
              <a:srgbClr val="000000"/>
            </a:solidFill>
            <a:ln w="1588">
              <a:solidFill>
                <a:srgbClr val="000000"/>
              </a:solidFill>
              <a:bevel/>
              <a:headEnd/>
              <a:tailEnd/>
            </a:ln>
          </p:spPr>
          <p:txBody>
            <a:bodyPr/>
            <a:lstStyle/>
            <a:p>
              <a:endParaRPr lang="en-US" dirty="0"/>
            </a:p>
          </p:txBody>
        </p:sp>
        <p:sp>
          <p:nvSpPr>
            <p:cNvPr id="13347" name="Freeform 33"/>
            <p:cNvSpPr>
              <a:spLocks noEditPoints="1"/>
            </p:cNvSpPr>
            <p:nvPr/>
          </p:nvSpPr>
          <p:spPr bwMode="auto">
            <a:xfrm>
              <a:off x="2427288" y="5194300"/>
              <a:ext cx="161925" cy="61913"/>
            </a:xfrm>
            <a:custGeom>
              <a:avLst/>
              <a:gdLst>
                <a:gd name="T0" fmla="*/ 2147483647 w 909"/>
                <a:gd name="T1" fmla="*/ 2147483647 h 400"/>
                <a:gd name="T2" fmla="*/ 2147483647 w 909"/>
                <a:gd name="T3" fmla="*/ 2147483647 h 400"/>
                <a:gd name="T4" fmla="*/ 2147483647 w 909"/>
                <a:gd name="T5" fmla="*/ 2147483647 h 400"/>
                <a:gd name="T6" fmla="*/ 2147483647 w 909"/>
                <a:gd name="T7" fmla="*/ 2147483647 h 400"/>
                <a:gd name="T8" fmla="*/ 2147483647 w 909"/>
                <a:gd name="T9" fmla="*/ 2147483647 h 400"/>
                <a:gd name="T10" fmla="*/ 2147483647 w 909"/>
                <a:gd name="T11" fmla="*/ 2147483647 h 400"/>
                <a:gd name="T12" fmla="*/ 2147483647 w 909"/>
                <a:gd name="T13" fmla="*/ 2147483647 h 400"/>
                <a:gd name="T14" fmla="*/ 2147483647 w 909"/>
                <a:gd name="T15" fmla="*/ 2147483647 h 400"/>
                <a:gd name="T16" fmla="*/ 2147483647 w 909"/>
                <a:gd name="T17" fmla="*/ 2147483647 h 400"/>
                <a:gd name="T18" fmla="*/ 2147483647 w 909"/>
                <a:gd name="T19" fmla="*/ 2147483647 h 400"/>
                <a:gd name="T20" fmla="*/ 2147483647 w 909"/>
                <a:gd name="T21" fmla="*/ 2147483647 h 400"/>
                <a:gd name="T22" fmla="*/ 2147483647 w 909"/>
                <a:gd name="T23" fmla="*/ 2147483647 h 400"/>
                <a:gd name="T24" fmla="*/ 2147483647 w 909"/>
                <a:gd name="T25" fmla="*/ 2147483647 h 400"/>
                <a:gd name="T26" fmla="*/ 2147483647 w 909"/>
                <a:gd name="T27" fmla="*/ 2147483647 h 400"/>
                <a:gd name="T28" fmla="*/ 2147483647 w 909"/>
                <a:gd name="T29" fmla="*/ 2147483647 h 400"/>
                <a:gd name="T30" fmla="*/ 0 w 909"/>
                <a:gd name="T31" fmla="*/ 2147483647 h 400"/>
                <a:gd name="T32" fmla="*/ 2147483647 w 909"/>
                <a:gd name="T33" fmla="*/ 0 h 400"/>
                <a:gd name="T34" fmla="*/ 2147483647 w 909"/>
                <a:gd name="T35" fmla="*/ 2147483647 h 4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09"/>
                <a:gd name="T55" fmla="*/ 0 h 400"/>
                <a:gd name="T56" fmla="*/ 909 w 909"/>
                <a:gd name="T57" fmla="*/ 400 h 4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09" h="400">
                  <a:moveTo>
                    <a:pt x="876" y="215"/>
                  </a:moveTo>
                  <a:lnTo>
                    <a:pt x="676" y="223"/>
                  </a:lnTo>
                  <a:cubicBezTo>
                    <a:pt x="658" y="223"/>
                    <a:pt x="642" y="209"/>
                    <a:pt x="642" y="191"/>
                  </a:cubicBezTo>
                  <a:cubicBezTo>
                    <a:pt x="641" y="172"/>
                    <a:pt x="655" y="157"/>
                    <a:pt x="674" y="156"/>
                  </a:cubicBezTo>
                  <a:lnTo>
                    <a:pt x="874" y="148"/>
                  </a:lnTo>
                  <a:cubicBezTo>
                    <a:pt x="892" y="148"/>
                    <a:pt x="907" y="162"/>
                    <a:pt x="908" y="181"/>
                  </a:cubicBezTo>
                  <a:cubicBezTo>
                    <a:pt x="909" y="199"/>
                    <a:pt x="894" y="214"/>
                    <a:pt x="876" y="215"/>
                  </a:cubicBezTo>
                  <a:close/>
                  <a:moveTo>
                    <a:pt x="410" y="233"/>
                  </a:moveTo>
                  <a:lnTo>
                    <a:pt x="334" y="236"/>
                  </a:lnTo>
                  <a:cubicBezTo>
                    <a:pt x="316" y="236"/>
                    <a:pt x="300" y="222"/>
                    <a:pt x="300" y="204"/>
                  </a:cubicBezTo>
                  <a:cubicBezTo>
                    <a:pt x="299" y="185"/>
                    <a:pt x="313" y="170"/>
                    <a:pt x="332" y="169"/>
                  </a:cubicBezTo>
                  <a:lnTo>
                    <a:pt x="407" y="166"/>
                  </a:lnTo>
                  <a:cubicBezTo>
                    <a:pt x="426" y="166"/>
                    <a:pt x="441" y="180"/>
                    <a:pt x="442" y="198"/>
                  </a:cubicBezTo>
                  <a:cubicBezTo>
                    <a:pt x="442" y="217"/>
                    <a:pt x="428" y="232"/>
                    <a:pt x="410" y="233"/>
                  </a:cubicBezTo>
                  <a:close/>
                  <a:moveTo>
                    <a:pt x="407" y="400"/>
                  </a:moveTo>
                  <a:lnTo>
                    <a:pt x="0" y="215"/>
                  </a:lnTo>
                  <a:lnTo>
                    <a:pt x="392" y="0"/>
                  </a:lnTo>
                  <a:lnTo>
                    <a:pt x="407" y="400"/>
                  </a:lnTo>
                  <a:close/>
                </a:path>
              </a:pathLst>
            </a:custGeom>
            <a:solidFill>
              <a:srgbClr val="000000"/>
            </a:solidFill>
            <a:ln w="1588">
              <a:solidFill>
                <a:srgbClr val="000000"/>
              </a:solidFill>
              <a:bevel/>
              <a:headEnd/>
              <a:tailEnd/>
            </a:ln>
          </p:spPr>
          <p:txBody>
            <a:bodyPr/>
            <a:lstStyle/>
            <a:p>
              <a:endParaRPr lang="en-US" dirty="0"/>
            </a:p>
          </p:txBody>
        </p:sp>
        <p:sp>
          <p:nvSpPr>
            <p:cNvPr id="13348" name="Freeform 34"/>
            <p:cNvSpPr>
              <a:spLocks noEditPoints="1"/>
            </p:cNvSpPr>
            <p:nvPr/>
          </p:nvSpPr>
          <p:spPr bwMode="auto">
            <a:xfrm>
              <a:off x="3095625" y="5194300"/>
              <a:ext cx="222250" cy="61913"/>
            </a:xfrm>
            <a:custGeom>
              <a:avLst/>
              <a:gdLst>
                <a:gd name="T0" fmla="*/ 2147483647 w 1225"/>
                <a:gd name="T1" fmla="*/ 2147483647 h 400"/>
                <a:gd name="T2" fmla="*/ 2147483647 w 1225"/>
                <a:gd name="T3" fmla="*/ 2147483647 h 400"/>
                <a:gd name="T4" fmla="*/ 2147483647 w 1225"/>
                <a:gd name="T5" fmla="*/ 2147483647 h 400"/>
                <a:gd name="T6" fmla="*/ 2147483647 w 1225"/>
                <a:gd name="T7" fmla="*/ 2147483647 h 400"/>
                <a:gd name="T8" fmla="*/ 2147483647 w 1225"/>
                <a:gd name="T9" fmla="*/ 2147483647 h 400"/>
                <a:gd name="T10" fmla="*/ 0 w 1225"/>
                <a:gd name="T11" fmla="*/ 2147483647 h 400"/>
                <a:gd name="T12" fmla="*/ 2147483647 w 1225"/>
                <a:gd name="T13" fmla="*/ 2147483647 h 400"/>
                <a:gd name="T14" fmla="*/ 2147483647 w 1225"/>
                <a:gd name="T15" fmla="*/ 2147483647 h 400"/>
                <a:gd name="T16" fmla="*/ 2147483647 w 1225"/>
                <a:gd name="T17" fmla="*/ 2147483647 h 400"/>
                <a:gd name="T18" fmla="*/ 2147483647 w 1225"/>
                <a:gd name="T19" fmla="*/ 2147483647 h 400"/>
                <a:gd name="T20" fmla="*/ 2147483647 w 1225"/>
                <a:gd name="T21" fmla="*/ 2147483647 h 400"/>
                <a:gd name="T22" fmla="*/ 2147483647 w 1225"/>
                <a:gd name="T23" fmla="*/ 2147483647 h 400"/>
                <a:gd name="T24" fmla="*/ 2147483647 w 1225"/>
                <a:gd name="T25" fmla="*/ 2147483647 h 400"/>
                <a:gd name="T26" fmla="*/ 2147483647 w 1225"/>
                <a:gd name="T27" fmla="*/ 2147483647 h 400"/>
                <a:gd name="T28" fmla="*/ 2147483647 w 1225"/>
                <a:gd name="T29" fmla="*/ 0 h 400"/>
                <a:gd name="T30" fmla="*/ 2147483647 w 1225"/>
                <a:gd name="T31" fmla="*/ 2147483647 h 400"/>
                <a:gd name="T32" fmla="*/ 2147483647 w 1225"/>
                <a:gd name="T33" fmla="*/ 2147483647 h 400"/>
                <a:gd name="T34" fmla="*/ 2147483647 w 1225"/>
                <a:gd name="T35" fmla="*/ 0 h 4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25"/>
                <a:gd name="T55" fmla="*/ 0 h 400"/>
                <a:gd name="T56" fmla="*/ 1225 w 1225"/>
                <a:gd name="T57" fmla="*/ 400 h 4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25" h="400">
                  <a:moveTo>
                    <a:pt x="35" y="144"/>
                  </a:moveTo>
                  <a:lnTo>
                    <a:pt x="235" y="150"/>
                  </a:lnTo>
                  <a:cubicBezTo>
                    <a:pt x="253" y="151"/>
                    <a:pt x="268" y="166"/>
                    <a:pt x="267" y="184"/>
                  </a:cubicBezTo>
                  <a:cubicBezTo>
                    <a:pt x="267" y="203"/>
                    <a:pt x="251" y="217"/>
                    <a:pt x="233" y="217"/>
                  </a:cubicBezTo>
                  <a:lnTo>
                    <a:pt x="33" y="211"/>
                  </a:lnTo>
                  <a:cubicBezTo>
                    <a:pt x="14" y="211"/>
                    <a:pt x="0" y="195"/>
                    <a:pt x="0" y="177"/>
                  </a:cubicBezTo>
                  <a:cubicBezTo>
                    <a:pt x="1" y="158"/>
                    <a:pt x="16" y="144"/>
                    <a:pt x="35" y="144"/>
                  </a:cubicBezTo>
                  <a:close/>
                  <a:moveTo>
                    <a:pt x="501" y="158"/>
                  </a:moveTo>
                  <a:lnTo>
                    <a:pt x="701" y="163"/>
                  </a:lnTo>
                  <a:cubicBezTo>
                    <a:pt x="720" y="164"/>
                    <a:pt x="734" y="179"/>
                    <a:pt x="734" y="197"/>
                  </a:cubicBezTo>
                  <a:cubicBezTo>
                    <a:pt x="733" y="216"/>
                    <a:pt x="718" y="230"/>
                    <a:pt x="699" y="230"/>
                  </a:cubicBezTo>
                  <a:lnTo>
                    <a:pt x="499" y="224"/>
                  </a:lnTo>
                  <a:cubicBezTo>
                    <a:pt x="481" y="224"/>
                    <a:pt x="466" y="208"/>
                    <a:pt x="467" y="190"/>
                  </a:cubicBezTo>
                  <a:cubicBezTo>
                    <a:pt x="467" y="172"/>
                    <a:pt x="483" y="157"/>
                    <a:pt x="501" y="158"/>
                  </a:cubicBezTo>
                  <a:close/>
                  <a:moveTo>
                    <a:pt x="831" y="0"/>
                  </a:moveTo>
                  <a:lnTo>
                    <a:pt x="1225" y="211"/>
                  </a:lnTo>
                  <a:lnTo>
                    <a:pt x="820" y="400"/>
                  </a:lnTo>
                  <a:lnTo>
                    <a:pt x="831" y="0"/>
                  </a:lnTo>
                  <a:close/>
                </a:path>
              </a:pathLst>
            </a:custGeom>
            <a:solidFill>
              <a:srgbClr val="000000"/>
            </a:solidFill>
            <a:ln w="1588">
              <a:solidFill>
                <a:srgbClr val="000000"/>
              </a:solidFill>
              <a:bevel/>
              <a:headEnd/>
              <a:tailEnd/>
            </a:ln>
          </p:spPr>
          <p:txBody>
            <a:bodyPr/>
            <a:lstStyle/>
            <a:p>
              <a:endParaRPr lang="en-US" dirty="0"/>
            </a:p>
          </p:txBody>
        </p:sp>
        <p:sp>
          <p:nvSpPr>
            <p:cNvPr id="13349" name="Rectangle 35"/>
            <p:cNvSpPr>
              <a:spLocks noChangeArrowheads="1"/>
            </p:cNvSpPr>
            <p:nvPr/>
          </p:nvSpPr>
          <p:spPr bwMode="auto">
            <a:xfrm>
              <a:off x="7688263" y="5081588"/>
              <a:ext cx="198437" cy="125412"/>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Non</a:t>
              </a:r>
              <a:endParaRPr lang="en-US" dirty="0"/>
            </a:p>
          </p:txBody>
        </p:sp>
        <p:sp>
          <p:nvSpPr>
            <p:cNvPr id="13350" name="Rectangle 36"/>
            <p:cNvSpPr>
              <a:spLocks noChangeArrowheads="1"/>
            </p:cNvSpPr>
            <p:nvPr/>
          </p:nvSpPr>
          <p:spPr bwMode="auto">
            <a:xfrm>
              <a:off x="7896657" y="5081588"/>
              <a:ext cx="35650"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a:t>
              </a:r>
              <a:endParaRPr lang="en-US" dirty="0"/>
            </a:p>
          </p:txBody>
        </p:sp>
        <p:sp>
          <p:nvSpPr>
            <p:cNvPr id="13351" name="Rectangle 37"/>
            <p:cNvSpPr>
              <a:spLocks noChangeArrowheads="1"/>
            </p:cNvSpPr>
            <p:nvPr/>
          </p:nvSpPr>
          <p:spPr bwMode="auto">
            <a:xfrm>
              <a:off x="7935913" y="5081588"/>
              <a:ext cx="481012" cy="125412"/>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Viability / </a:t>
              </a:r>
              <a:endParaRPr lang="en-US" dirty="0"/>
            </a:p>
          </p:txBody>
        </p:sp>
        <p:sp>
          <p:nvSpPr>
            <p:cNvPr id="13352" name="Rectangle 38"/>
            <p:cNvSpPr>
              <a:spLocks noChangeArrowheads="1"/>
            </p:cNvSpPr>
            <p:nvPr/>
          </p:nvSpPr>
          <p:spPr bwMode="auto">
            <a:xfrm>
              <a:off x="7767638" y="5192713"/>
              <a:ext cx="563562"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Insolvency </a:t>
              </a:r>
              <a:endParaRPr lang="en-US" dirty="0"/>
            </a:p>
          </p:txBody>
        </p:sp>
        <p:sp>
          <p:nvSpPr>
            <p:cNvPr id="13353" name="Rectangle 39"/>
            <p:cNvSpPr>
              <a:spLocks noChangeArrowheads="1"/>
            </p:cNvSpPr>
            <p:nvPr/>
          </p:nvSpPr>
          <p:spPr bwMode="auto">
            <a:xfrm>
              <a:off x="7807325" y="5302250"/>
              <a:ext cx="457200" cy="125413"/>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Imminent</a:t>
              </a:r>
              <a:endParaRPr lang="en-US" dirty="0"/>
            </a:p>
          </p:txBody>
        </p:sp>
        <p:sp>
          <p:nvSpPr>
            <p:cNvPr id="13354" name="Rectangle 40"/>
            <p:cNvSpPr>
              <a:spLocks noChangeArrowheads="1"/>
            </p:cNvSpPr>
            <p:nvPr/>
          </p:nvSpPr>
          <p:spPr bwMode="auto">
            <a:xfrm>
              <a:off x="7812586" y="5413375"/>
              <a:ext cx="449853"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(Stage 4)</a:t>
              </a:r>
              <a:endParaRPr lang="en-US" dirty="0"/>
            </a:p>
          </p:txBody>
        </p:sp>
        <p:sp>
          <p:nvSpPr>
            <p:cNvPr id="13355" name="Freeform 41"/>
            <p:cNvSpPr>
              <a:spLocks noEditPoints="1"/>
            </p:cNvSpPr>
            <p:nvPr/>
          </p:nvSpPr>
          <p:spPr bwMode="auto">
            <a:xfrm>
              <a:off x="8464550" y="5191125"/>
              <a:ext cx="1028700" cy="61913"/>
            </a:xfrm>
            <a:custGeom>
              <a:avLst/>
              <a:gdLst>
                <a:gd name="T0" fmla="*/ 2147483647 w 2854"/>
                <a:gd name="T1" fmla="*/ 2147483647 h 200"/>
                <a:gd name="T2" fmla="*/ 2147483647 w 2854"/>
                <a:gd name="T3" fmla="*/ 2147483647 h 200"/>
                <a:gd name="T4" fmla="*/ 0 w 2854"/>
                <a:gd name="T5" fmla="*/ 2147483647 h 200"/>
                <a:gd name="T6" fmla="*/ 2147483647 w 2854"/>
                <a:gd name="T7" fmla="*/ 2147483647 h 200"/>
                <a:gd name="T8" fmla="*/ 2147483647 w 2854"/>
                <a:gd name="T9" fmla="*/ 2147483647 h 200"/>
                <a:gd name="T10" fmla="*/ 2147483647 w 2854"/>
                <a:gd name="T11" fmla="*/ 2147483647 h 200"/>
                <a:gd name="T12" fmla="*/ 2147483647 w 2854"/>
                <a:gd name="T13" fmla="*/ 2147483647 h 200"/>
                <a:gd name="T14" fmla="*/ 2147483647 w 2854"/>
                <a:gd name="T15" fmla="*/ 2147483647 h 200"/>
                <a:gd name="T16" fmla="*/ 2147483647 w 2854"/>
                <a:gd name="T17" fmla="*/ 2147483647 h 200"/>
                <a:gd name="T18" fmla="*/ 2147483647 w 2854"/>
                <a:gd name="T19" fmla="*/ 2147483647 h 200"/>
                <a:gd name="T20" fmla="*/ 2147483647 w 2854"/>
                <a:gd name="T21" fmla="*/ 2147483647 h 200"/>
                <a:gd name="T22" fmla="*/ 2147483647 w 2854"/>
                <a:gd name="T23" fmla="*/ 2147483647 h 200"/>
                <a:gd name="T24" fmla="*/ 2147483647 w 2854"/>
                <a:gd name="T25" fmla="*/ 2147483647 h 200"/>
                <a:gd name="T26" fmla="*/ 2147483647 w 2854"/>
                <a:gd name="T27" fmla="*/ 2147483647 h 200"/>
                <a:gd name="T28" fmla="*/ 2147483647 w 2854"/>
                <a:gd name="T29" fmla="*/ 2147483647 h 200"/>
                <a:gd name="T30" fmla="*/ 2147483647 w 2854"/>
                <a:gd name="T31" fmla="*/ 2147483647 h 200"/>
                <a:gd name="T32" fmla="*/ 2147483647 w 2854"/>
                <a:gd name="T33" fmla="*/ 2147483647 h 200"/>
                <a:gd name="T34" fmla="*/ 2147483647 w 2854"/>
                <a:gd name="T35" fmla="*/ 2147483647 h 200"/>
                <a:gd name="T36" fmla="*/ 2147483647 w 2854"/>
                <a:gd name="T37" fmla="*/ 2147483647 h 200"/>
                <a:gd name="T38" fmla="*/ 2147483647 w 2854"/>
                <a:gd name="T39" fmla="*/ 2147483647 h 200"/>
                <a:gd name="T40" fmla="*/ 2147483647 w 2854"/>
                <a:gd name="T41" fmla="*/ 2147483647 h 200"/>
                <a:gd name="T42" fmla="*/ 2147483647 w 2854"/>
                <a:gd name="T43" fmla="*/ 2147483647 h 200"/>
                <a:gd name="T44" fmla="*/ 2147483647 w 2854"/>
                <a:gd name="T45" fmla="*/ 2147483647 h 200"/>
                <a:gd name="T46" fmla="*/ 2147483647 w 2854"/>
                <a:gd name="T47" fmla="*/ 2147483647 h 200"/>
                <a:gd name="T48" fmla="*/ 2147483647 w 2854"/>
                <a:gd name="T49" fmla="*/ 2147483647 h 200"/>
                <a:gd name="T50" fmla="*/ 2147483647 w 2854"/>
                <a:gd name="T51" fmla="*/ 2147483647 h 200"/>
                <a:gd name="T52" fmla="*/ 2147483647 w 2854"/>
                <a:gd name="T53" fmla="*/ 2147483647 h 200"/>
                <a:gd name="T54" fmla="*/ 2147483647 w 2854"/>
                <a:gd name="T55" fmla="*/ 2147483647 h 200"/>
                <a:gd name="T56" fmla="*/ 2147483647 w 2854"/>
                <a:gd name="T57" fmla="*/ 2147483647 h 200"/>
                <a:gd name="T58" fmla="*/ 2147483647 w 2854"/>
                <a:gd name="T59" fmla="*/ 2147483647 h 200"/>
                <a:gd name="T60" fmla="*/ 2147483647 w 2854"/>
                <a:gd name="T61" fmla="*/ 2147483647 h 200"/>
                <a:gd name="T62" fmla="*/ 2147483647 w 2854"/>
                <a:gd name="T63" fmla="*/ 2147483647 h 200"/>
                <a:gd name="T64" fmla="*/ 2147483647 w 2854"/>
                <a:gd name="T65" fmla="*/ 2147483647 h 200"/>
                <a:gd name="T66" fmla="*/ 2147483647 w 2854"/>
                <a:gd name="T67" fmla="*/ 2147483647 h 200"/>
                <a:gd name="T68" fmla="*/ 2147483647 w 2854"/>
                <a:gd name="T69" fmla="*/ 2147483647 h 200"/>
                <a:gd name="T70" fmla="*/ 2147483647 w 2854"/>
                <a:gd name="T71" fmla="*/ 2147483647 h 200"/>
                <a:gd name="T72" fmla="*/ 2147483647 w 2854"/>
                <a:gd name="T73" fmla="*/ 2147483647 h 200"/>
                <a:gd name="T74" fmla="*/ 2147483647 w 2854"/>
                <a:gd name="T75" fmla="*/ 2147483647 h 200"/>
                <a:gd name="T76" fmla="*/ 2147483647 w 2854"/>
                <a:gd name="T77" fmla="*/ 2147483647 h 200"/>
                <a:gd name="T78" fmla="*/ 2147483647 w 2854"/>
                <a:gd name="T79" fmla="*/ 2147483647 h 200"/>
                <a:gd name="T80" fmla="*/ 2147483647 w 2854"/>
                <a:gd name="T81" fmla="*/ 2147483647 h 200"/>
                <a:gd name="T82" fmla="*/ 2147483647 w 2854"/>
                <a:gd name="T83" fmla="*/ 2147483647 h 200"/>
                <a:gd name="T84" fmla="*/ 2147483647 w 2854"/>
                <a:gd name="T85" fmla="*/ 2147483647 h 200"/>
                <a:gd name="T86" fmla="*/ 2147483647 w 2854"/>
                <a:gd name="T87" fmla="*/ 0 h 2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854"/>
                <a:gd name="T133" fmla="*/ 0 h 200"/>
                <a:gd name="T134" fmla="*/ 2854 w 2854"/>
                <a:gd name="T135" fmla="*/ 200 h 2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854" h="200">
                  <a:moveTo>
                    <a:pt x="17" y="83"/>
                  </a:moveTo>
                  <a:lnTo>
                    <a:pt x="117" y="83"/>
                  </a:lnTo>
                  <a:cubicBezTo>
                    <a:pt x="126" y="83"/>
                    <a:pt x="133" y="90"/>
                    <a:pt x="133" y="100"/>
                  </a:cubicBezTo>
                  <a:cubicBezTo>
                    <a:pt x="133" y="109"/>
                    <a:pt x="126" y="116"/>
                    <a:pt x="117" y="116"/>
                  </a:cubicBezTo>
                  <a:lnTo>
                    <a:pt x="17" y="116"/>
                  </a:lnTo>
                  <a:cubicBezTo>
                    <a:pt x="7" y="116"/>
                    <a:pt x="0" y="109"/>
                    <a:pt x="0" y="100"/>
                  </a:cubicBezTo>
                  <a:cubicBezTo>
                    <a:pt x="0" y="90"/>
                    <a:pt x="7" y="83"/>
                    <a:pt x="17" y="83"/>
                  </a:cubicBezTo>
                  <a:close/>
                  <a:moveTo>
                    <a:pt x="250" y="83"/>
                  </a:moveTo>
                  <a:lnTo>
                    <a:pt x="350" y="83"/>
                  </a:lnTo>
                  <a:cubicBezTo>
                    <a:pt x="359" y="83"/>
                    <a:pt x="367" y="90"/>
                    <a:pt x="367" y="100"/>
                  </a:cubicBezTo>
                  <a:cubicBezTo>
                    <a:pt x="367" y="109"/>
                    <a:pt x="359" y="116"/>
                    <a:pt x="350" y="116"/>
                  </a:cubicBezTo>
                  <a:lnTo>
                    <a:pt x="250" y="116"/>
                  </a:lnTo>
                  <a:cubicBezTo>
                    <a:pt x="241" y="116"/>
                    <a:pt x="233" y="109"/>
                    <a:pt x="233" y="100"/>
                  </a:cubicBezTo>
                  <a:cubicBezTo>
                    <a:pt x="233" y="90"/>
                    <a:pt x="241" y="83"/>
                    <a:pt x="250" y="83"/>
                  </a:cubicBezTo>
                  <a:close/>
                  <a:moveTo>
                    <a:pt x="483" y="83"/>
                  </a:moveTo>
                  <a:lnTo>
                    <a:pt x="583" y="83"/>
                  </a:lnTo>
                  <a:cubicBezTo>
                    <a:pt x="593" y="83"/>
                    <a:pt x="600" y="90"/>
                    <a:pt x="600" y="100"/>
                  </a:cubicBezTo>
                  <a:cubicBezTo>
                    <a:pt x="600" y="109"/>
                    <a:pt x="593" y="116"/>
                    <a:pt x="583" y="116"/>
                  </a:cubicBezTo>
                  <a:lnTo>
                    <a:pt x="483" y="116"/>
                  </a:lnTo>
                  <a:cubicBezTo>
                    <a:pt x="474" y="116"/>
                    <a:pt x="467" y="109"/>
                    <a:pt x="467" y="100"/>
                  </a:cubicBezTo>
                  <a:cubicBezTo>
                    <a:pt x="467" y="90"/>
                    <a:pt x="474" y="83"/>
                    <a:pt x="483" y="83"/>
                  </a:cubicBezTo>
                  <a:close/>
                  <a:moveTo>
                    <a:pt x="717" y="83"/>
                  </a:moveTo>
                  <a:lnTo>
                    <a:pt x="817" y="83"/>
                  </a:lnTo>
                  <a:cubicBezTo>
                    <a:pt x="826" y="83"/>
                    <a:pt x="833" y="90"/>
                    <a:pt x="833" y="100"/>
                  </a:cubicBezTo>
                  <a:cubicBezTo>
                    <a:pt x="833" y="109"/>
                    <a:pt x="826" y="116"/>
                    <a:pt x="817" y="116"/>
                  </a:cubicBezTo>
                  <a:lnTo>
                    <a:pt x="717" y="116"/>
                  </a:lnTo>
                  <a:cubicBezTo>
                    <a:pt x="707" y="116"/>
                    <a:pt x="700" y="109"/>
                    <a:pt x="700" y="100"/>
                  </a:cubicBezTo>
                  <a:cubicBezTo>
                    <a:pt x="700" y="90"/>
                    <a:pt x="707" y="83"/>
                    <a:pt x="717" y="83"/>
                  </a:cubicBezTo>
                  <a:close/>
                  <a:moveTo>
                    <a:pt x="950" y="83"/>
                  </a:moveTo>
                  <a:lnTo>
                    <a:pt x="1050" y="83"/>
                  </a:lnTo>
                  <a:cubicBezTo>
                    <a:pt x="1059" y="83"/>
                    <a:pt x="1067" y="90"/>
                    <a:pt x="1067" y="100"/>
                  </a:cubicBezTo>
                  <a:cubicBezTo>
                    <a:pt x="1067" y="109"/>
                    <a:pt x="1059" y="116"/>
                    <a:pt x="1050" y="116"/>
                  </a:cubicBezTo>
                  <a:lnTo>
                    <a:pt x="950" y="116"/>
                  </a:lnTo>
                  <a:cubicBezTo>
                    <a:pt x="941" y="116"/>
                    <a:pt x="933" y="109"/>
                    <a:pt x="933" y="100"/>
                  </a:cubicBezTo>
                  <a:cubicBezTo>
                    <a:pt x="933" y="90"/>
                    <a:pt x="941" y="83"/>
                    <a:pt x="950" y="83"/>
                  </a:cubicBezTo>
                  <a:close/>
                  <a:moveTo>
                    <a:pt x="1183" y="83"/>
                  </a:moveTo>
                  <a:lnTo>
                    <a:pt x="1283" y="83"/>
                  </a:lnTo>
                  <a:cubicBezTo>
                    <a:pt x="1292" y="83"/>
                    <a:pt x="1300" y="90"/>
                    <a:pt x="1300" y="100"/>
                  </a:cubicBezTo>
                  <a:cubicBezTo>
                    <a:pt x="1300" y="109"/>
                    <a:pt x="1292" y="116"/>
                    <a:pt x="1283" y="116"/>
                  </a:cubicBezTo>
                  <a:lnTo>
                    <a:pt x="1183" y="116"/>
                  </a:lnTo>
                  <a:cubicBezTo>
                    <a:pt x="1174" y="116"/>
                    <a:pt x="1167" y="109"/>
                    <a:pt x="1167" y="100"/>
                  </a:cubicBezTo>
                  <a:cubicBezTo>
                    <a:pt x="1167" y="90"/>
                    <a:pt x="1174" y="83"/>
                    <a:pt x="1183" y="83"/>
                  </a:cubicBezTo>
                  <a:close/>
                  <a:moveTo>
                    <a:pt x="1417" y="83"/>
                  </a:moveTo>
                  <a:lnTo>
                    <a:pt x="1517" y="83"/>
                  </a:lnTo>
                  <a:cubicBezTo>
                    <a:pt x="1526" y="83"/>
                    <a:pt x="1533" y="90"/>
                    <a:pt x="1533" y="100"/>
                  </a:cubicBezTo>
                  <a:cubicBezTo>
                    <a:pt x="1533" y="109"/>
                    <a:pt x="1526" y="116"/>
                    <a:pt x="1517" y="116"/>
                  </a:cubicBezTo>
                  <a:lnTo>
                    <a:pt x="1417" y="116"/>
                  </a:lnTo>
                  <a:cubicBezTo>
                    <a:pt x="1407" y="116"/>
                    <a:pt x="1400" y="109"/>
                    <a:pt x="1400" y="100"/>
                  </a:cubicBezTo>
                  <a:cubicBezTo>
                    <a:pt x="1400" y="90"/>
                    <a:pt x="1407" y="83"/>
                    <a:pt x="1417" y="83"/>
                  </a:cubicBezTo>
                  <a:close/>
                  <a:moveTo>
                    <a:pt x="1650" y="83"/>
                  </a:moveTo>
                  <a:lnTo>
                    <a:pt x="1750" y="83"/>
                  </a:lnTo>
                  <a:cubicBezTo>
                    <a:pt x="1759" y="83"/>
                    <a:pt x="1767" y="90"/>
                    <a:pt x="1767" y="100"/>
                  </a:cubicBezTo>
                  <a:cubicBezTo>
                    <a:pt x="1767" y="109"/>
                    <a:pt x="1759" y="116"/>
                    <a:pt x="1750" y="116"/>
                  </a:cubicBezTo>
                  <a:lnTo>
                    <a:pt x="1650" y="116"/>
                  </a:lnTo>
                  <a:cubicBezTo>
                    <a:pt x="1641" y="116"/>
                    <a:pt x="1633" y="109"/>
                    <a:pt x="1633" y="100"/>
                  </a:cubicBezTo>
                  <a:cubicBezTo>
                    <a:pt x="1633" y="90"/>
                    <a:pt x="1641" y="83"/>
                    <a:pt x="1650" y="83"/>
                  </a:cubicBezTo>
                  <a:close/>
                  <a:moveTo>
                    <a:pt x="1883" y="83"/>
                  </a:moveTo>
                  <a:lnTo>
                    <a:pt x="1983" y="83"/>
                  </a:lnTo>
                  <a:cubicBezTo>
                    <a:pt x="1993" y="83"/>
                    <a:pt x="2000" y="90"/>
                    <a:pt x="2000" y="100"/>
                  </a:cubicBezTo>
                  <a:cubicBezTo>
                    <a:pt x="2000" y="109"/>
                    <a:pt x="1993" y="116"/>
                    <a:pt x="1983" y="116"/>
                  </a:cubicBezTo>
                  <a:lnTo>
                    <a:pt x="1883" y="116"/>
                  </a:lnTo>
                  <a:cubicBezTo>
                    <a:pt x="1874" y="116"/>
                    <a:pt x="1867" y="109"/>
                    <a:pt x="1867" y="100"/>
                  </a:cubicBezTo>
                  <a:cubicBezTo>
                    <a:pt x="1867" y="90"/>
                    <a:pt x="1874" y="83"/>
                    <a:pt x="1883" y="83"/>
                  </a:cubicBezTo>
                  <a:close/>
                  <a:moveTo>
                    <a:pt x="2117" y="83"/>
                  </a:moveTo>
                  <a:lnTo>
                    <a:pt x="2217" y="83"/>
                  </a:lnTo>
                  <a:cubicBezTo>
                    <a:pt x="2226" y="83"/>
                    <a:pt x="2233" y="90"/>
                    <a:pt x="2233" y="100"/>
                  </a:cubicBezTo>
                  <a:cubicBezTo>
                    <a:pt x="2233" y="109"/>
                    <a:pt x="2226" y="116"/>
                    <a:pt x="2217" y="116"/>
                  </a:cubicBezTo>
                  <a:lnTo>
                    <a:pt x="2117" y="116"/>
                  </a:lnTo>
                  <a:cubicBezTo>
                    <a:pt x="2107" y="116"/>
                    <a:pt x="2100" y="109"/>
                    <a:pt x="2100" y="100"/>
                  </a:cubicBezTo>
                  <a:cubicBezTo>
                    <a:pt x="2100" y="90"/>
                    <a:pt x="2107" y="83"/>
                    <a:pt x="2117" y="83"/>
                  </a:cubicBezTo>
                  <a:close/>
                  <a:moveTo>
                    <a:pt x="2350" y="83"/>
                  </a:moveTo>
                  <a:lnTo>
                    <a:pt x="2450" y="83"/>
                  </a:lnTo>
                  <a:cubicBezTo>
                    <a:pt x="2459" y="83"/>
                    <a:pt x="2467" y="90"/>
                    <a:pt x="2467" y="100"/>
                  </a:cubicBezTo>
                  <a:cubicBezTo>
                    <a:pt x="2467" y="109"/>
                    <a:pt x="2459" y="116"/>
                    <a:pt x="2450" y="116"/>
                  </a:cubicBezTo>
                  <a:lnTo>
                    <a:pt x="2350" y="116"/>
                  </a:lnTo>
                  <a:cubicBezTo>
                    <a:pt x="2341" y="116"/>
                    <a:pt x="2333" y="109"/>
                    <a:pt x="2333" y="100"/>
                  </a:cubicBezTo>
                  <a:cubicBezTo>
                    <a:pt x="2333" y="90"/>
                    <a:pt x="2341" y="83"/>
                    <a:pt x="2350" y="83"/>
                  </a:cubicBezTo>
                  <a:close/>
                  <a:moveTo>
                    <a:pt x="2583" y="83"/>
                  </a:moveTo>
                  <a:lnTo>
                    <a:pt x="2683" y="83"/>
                  </a:lnTo>
                  <a:cubicBezTo>
                    <a:pt x="2693" y="83"/>
                    <a:pt x="2700" y="90"/>
                    <a:pt x="2700" y="100"/>
                  </a:cubicBezTo>
                  <a:cubicBezTo>
                    <a:pt x="2700" y="109"/>
                    <a:pt x="2693" y="116"/>
                    <a:pt x="2683" y="116"/>
                  </a:cubicBezTo>
                  <a:lnTo>
                    <a:pt x="2583" y="116"/>
                  </a:lnTo>
                  <a:cubicBezTo>
                    <a:pt x="2574" y="116"/>
                    <a:pt x="2567" y="109"/>
                    <a:pt x="2567" y="100"/>
                  </a:cubicBezTo>
                  <a:cubicBezTo>
                    <a:pt x="2567" y="90"/>
                    <a:pt x="2574" y="83"/>
                    <a:pt x="2583" y="83"/>
                  </a:cubicBezTo>
                  <a:close/>
                  <a:moveTo>
                    <a:pt x="2654" y="0"/>
                  </a:moveTo>
                  <a:lnTo>
                    <a:pt x="2854" y="100"/>
                  </a:lnTo>
                  <a:lnTo>
                    <a:pt x="2654" y="200"/>
                  </a:lnTo>
                  <a:lnTo>
                    <a:pt x="2654" y="0"/>
                  </a:lnTo>
                  <a:close/>
                </a:path>
              </a:pathLst>
            </a:custGeom>
            <a:solidFill>
              <a:srgbClr val="000000"/>
            </a:solidFill>
            <a:ln w="1588">
              <a:solidFill>
                <a:srgbClr val="000000"/>
              </a:solidFill>
              <a:bevel/>
              <a:headEnd/>
              <a:tailEnd/>
            </a:ln>
          </p:spPr>
          <p:txBody>
            <a:bodyPr/>
            <a:lstStyle/>
            <a:p>
              <a:endParaRPr lang="en-US" dirty="0"/>
            </a:p>
          </p:txBody>
        </p:sp>
        <p:sp>
          <p:nvSpPr>
            <p:cNvPr id="13356" name="Freeform 42"/>
            <p:cNvSpPr>
              <a:spLocks noEditPoints="1"/>
            </p:cNvSpPr>
            <p:nvPr/>
          </p:nvSpPr>
          <p:spPr bwMode="auto">
            <a:xfrm>
              <a:off x="6643688" y="5200650"/>
              <a:ext cx="912812" cy="63500"/>
            </a:xfrm>
            <a:custGeom>
              <a:avLst/>
              <a:gdLst>
                <a:gd name="T0" fmla="*/ 2147483647 w 2533"/>
                <a:gd name="T1" fmla="*/ 2147483647 h 200"/>
                <a:gd name="T2" fmla="*/ 2147483647 w 2533"/>
                <a:gd name="T3" fmla="*/ 2147483647 h 200"/>
                <a:gd name="T4" fmla="*/ 2147483647 w 2533"/>
                <a:gd name="T5" fmla="*/ 2147483647 h 200"/>
                <a:gd name="T6" fmla="*/ 2147483647 w 2533"/>
                <a:gd name="T7" fmla="*/ 2147483647 h 200"/>
                <a:gd name="T8" fmla="*/ 2147483647 w 2533"/>
                <a:gd name="T9" fmla="*/ 2147483647 h 200"/>
                <a:gd name="T10" fmla="*/ 2147483647 w 2533"/>
                <a:gd name="T11" fmla="*/ 2147483647 h 200"/>
                <a:gd name="T12" fmla="*/ 2147483647 w 2533"/>
                <a:gd name="T13" fmla="*/ 2147483647 h 200"/>
                <a:gd name="T14" fmla="*/ 2147483647 w 2533"/>
                <a:gd name="T15" fmla="*/ 2147483647 h 200"/>
                <a:gd name="T16" fmla="*/ 2147483647 w 2533"/>
                <a:gd name="T17" fmla="*/ 2147483647 h 200"/>
                <a:gd name="T18" fmla="*/ 2147483647 w 2533"/>
                <a:gd name="T19" fmla="*/ 2147483647 h 200"/>
                <a:gd name="T20" fmla="*/ 2147483647 w 2533"/>
                <a:gd name="T21" fmla="*/ 2147483647 h 200"/>
                <a:gd name="T22" fmla="*/ 2147483647 w 2533"/>
                <a:gd name="T23" fmla="*/ 2147483647 h 200"/>
                <a:gd name="T24" fmla="*/ 2147483647 w 2533"/>
                <a:gd name="T25" fmla="*/ 2147483647 h 200"/>
                <a:gd name="T26" fmla="*/ 2147483647 w 2533"/>
                <a:gd name="T27" fmla="*/ 2147483647 h 200"/>
                <a:gd name="T28" fmla="*/ 2147483647 w 2533"/>
                <a:gd name="T29" fmla="*/ 2147483647 h 200"/>
                <a:gd name="T30" fmla="*/ 2147483647 w 2533"/>
                <a:gd name="T31" fmla="*/ 2147483647 h 200"/>
                <a:gd name="T32" fmla="*/ 2147483647 w 2533"/>
                <a:gd name="T33" fmla="*/ 2147483647 h 200"/>
                <a:gd name="T34" fmla="*/ 2147483647 w 2533"/>
                <a:gd name="T35" fmla="*/ 2147483647 h 200"/>
                <a:gd name="T36" fmla="*/ 2147483647 w 2533"/>
                <a:gd name="T37" fmla="*/ 2147483647 h 200"/>
                <a:gd name="T38" fmla="*/ 2147483647 w 2533"/>
                <a:gd name="T39" fmla="*/ 2147483647 h 200"/>
                <a:gd name="T40" fmla="*/ 2147483647 w 2533"/>
                <a:gd name="T41" fmla="*/ 2147483647 h 200"/>
                <a:gd name="T42" fmla="*/ 2147483647 w 2533"/>
                <a:gd name="T43" fmla="*/ 2147483647 h 200"/>
                <a:gd name="T44" fmla="*/ 2147483647 w 2533"/>
                <a:gd name="T45" fmla="*/ 2147483647 h 200"/>
                <a:gd name="T46" fmla="*/ 2147483647 w 2533"/>
                <a:gd name="T47" fmla="*/ 2147483647 h 200"/>
                <a:gd name="T48" fmla="*/ 2147483647 w 2533"/>
                <a:gd name="T49" fmla="*/ 2147483647 h 200"/>
                <a:gd name="T50" fmla="*/ 2147483647 w 2533"/>
                <a:gd name="T51" fmla="*/ 2147483647 h 200"/>
                <a:gd name="T52" fmla="*/ 2147483647 w 2533"/>
                <a:gd name="T53" fmla="*/ 2147483647 h 200"/>
                <a:gd name="T54" fmla="*/ 2147483647 w 2533"/>
                <a:gd name="T55" fmla="*/ 2147483647 h 200"/>
                <a:gd name="T56" fmla="*/ 2147483647 w 2533"/>
                <a:gd name="T57" fmla="*/ 2147483647 h 200"/>
                <a:gd name="T58" fmla="*/ 2147483647 w 2533"/>
                <a:gd name="T59" fmla="*/ 2147483647 h 200"/>
                <a:gd name="T60" fmla="*/ 2147483647 w 2533"/>
                <a:gd name="T61" fmla="*/ 2147483647 h 200"/>
                <a:gd name="T62" fmla="*/ 2147483647 w 2533"/>
                <a:gd name="T63" fmla="*/ 2147483647 h 200"/>
                <a:gd name="T64" fmla="*/ 2147483647 w 2533"/>
                <a:gd name="T65" fmla="*/ 2147483647 h 200"/>
                <a:gd name="T66" fmla="*/ 2147483647 w 2533"/>
                <a:gd name="T67" fmla="*/ 2147483647 h 200"/>
                <a:gd name="T68" fmla="*/ 2147483647 w 2533"/>
                <a:gd name="T69" fmla="*/ 2147483647 h 200"/>
                <a:gd name="T70" fmla="*/ 2147483647 w 2533"/>
                <a:gd name="T71" fmla="*/ 2147483647 h 200"/>
                <a:gd name="T72" fmla="*/ 2147483647 w 2533"/>
                <a:gd name="T73" fmla="*/ 2147483647 h 200"/>
                <a:gd name="T74" fmla="*/ 2147483647 w 2533"/>
                <a:gd name="T75" fmla="*/ 2147483647 h 200"/>
                <a:gd name="T76" fmla="*/ 2147483647 w 2533"/>
                <a:gd name="T77" fmla="*/ 2147483647 h 200"/>
                <a:gd name="T78" fmla="*/ 2147483647 w 2533"/>
                <a:gd name="T79" fmla="*/ 0 h 2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533"/>
                <a:gd name="T121" fmla="*/ 0 h 200"/>
                <a:gd name="T122" fmla="*/ 2533 w 2533"/>
                <a:gd name="T123" fmla="*/ 200 h 20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533" h="200">
                  <a:moveTo>
                    <a:pt x="2516" y="117"/>
                  </a:moveTo>
                  <a:lnTo>
                    <a:pt x="2416" y="117"/>
                  </a:lnTo>
                  <a:cubicBezTo>
                    <a:pt x="2407" y="117"/>
                    <a:pt x="2400" y="109"/>
                    <a:pt x="2400" y="100"/>
                  </a:cubicBezTo>
                  <a:cubicBezTo>
                    <a:pt x="2400" y="91"/>
                    <a:pt x="2407" y="83"/>
                    <a:pt x="2416" y="83"/>
                  </a:cubicBezTo>
                  <a:lnTo>
                    <a:pt x="2516" y="83"/>
                  </a:lnTo>
                  <a:cubicBezTo>
                    <a:pt x="2526" y="83"/>
                    <a:pt x="2533" y="91"/>
                    <a:pt x="2533" y="100"/>
                  </a:cubicBezTo>
                  <a:cubicBezTo>
                    <a:pt x="2533" y="109"/>
                    <a:pt x="2526" y="117"/>
                    <a:pt x="2516" y="117"/>
                  </a:cubicBezTo>
                  <a:close/>
                  <a:moveTo>
                    <a:pt x="2283" y="117"/>
                  </a:moveTo>
                  <a:lnTo>
                    <a:pt x="2183" y="117"/>
                  </a:lnTo>
                  <a:cubicBezTo>
                    <a:pt x="2174" y="117"/>
                    <a:pt x="2166" y="109"/>
                    <a:pt x="2166" y="100"/>
                  </a:cubicBezTo>
                  <a:cubicBezTo>
                    <a:pt x="2166" y="91"/>
                    <a:pt x="2174" y="83"/>
                    <a:pt x="2183" y="83"/>
                  </a:cubicBezTo>
                  <a:lnTo>
                    <a:pt x="2283" y="83"/>
                  </a:lnTo>
                  <a:cubicBezTo>
                    <a:pt x="2292" y="83"/>
                    <a:pt x="2300" y="91"/>
                    <a:pt x="2300" y="100"/>
                  </a:cubicBezTo>
                  <a:cubicBezTo>
                    <a:pt x="2300" y="109"/>
                    <a:pt x="2292" y="117"/>
                    <a:pt x="2283" y="117"/>
                  </a:cubicBezTo>
                  <a:close/>
                  <a:moveTo>
                    <a:pt x="2050" y="117"/>
                  </a:moveTo>
                  <a:lnTo>
                    <a:pt x="1950" y="117"/>
                  </a:lnTo>
                  <a:cubicBezTo>
                    <a:pt x="1941" y="117"/>
                    <a:pt x="1933" y="109"/>
                    <a:pt x="1933" y="100"/>
                  </a:cubicBezTo>
                  <a:cubicBezTo>
                    <a:pt x="1933" y="91"/>
                    <a:pt x="1941" y="83"/>
                    <a:pt x="1950" y="83"/>
                  </a:cubicBezTo>
                  <a:lnTo>
                    <a:pt x="2050" y="83"/>
                  </a:lnTo>
                  <a:cubicBezTo>
                    <a:pt x="2059" y="83"/>
                    <a:pt x="2066" y="91"/>
                    <a:pt x="2066" y="100"/>
                  </a:cubicBezTo>
                  <a:cubicBezTo>
                    <a:pt x="2066" y="109"/>
                    <a:pt x="2059" y="117"/>
                    <a:pt x="2050" y="117"/>
                  </a:cubicBezTo>
                  <a:close/>
                  <a:moveTo>
                    <a:pt x="1816" y="117"/>
                  </a:moveTo>
                  <a:lnTo>
                    <a:pt x="1716" y="117"/>
                  </a:lnTo>
                  <a:cubicBezTo>
                    <a:pt x="1707" y="117"/>
                    <a:pt x="1700" y="109"/>
                    <a:pt x="1700" y="100"/>
                  </a:cubicBezTo>
                  <a:cubicBezTo>
                    <a:pt x="1700" y="91"/>
                    <a:pt x="1707" y="83"/>
                    <a:pt x="1716" y="83"/>
                  </a:cubicBezTo>
                  <a:lnTo>
                    <a:pt x="1816" y="83"/>
                  </a:lnTo>
                  <a:cubicBezTo>
                    <a:pt x="1826" y="83"/>
                    <a:pt x="1833" y="91"/>
                    <a:pt x="1833" y="100"/>
                  </a:cubicBezTo>
                  <a:cubicBezTo>
                    <a:pt x="1833" y="109"/>
                    <a:pt x="1826" y="117"/>
                    <a:pt x="1816" y="117"/>
                  </a:cubicBezTo>
                  <a:close/>
                  <a:moveTo>
                    <a:pt x="1583" y="117"/>
                  </a:moveTo>
                  <a:lnTo>
                    <a:pt x="1483" y="117"/>
                  </a:lnTo>
                  <a:cubicBezTo>
                    <a:pt x="1474" y="117"/>
                    <a:pt x="1466" y="109"/>
                    <a:pt x="1466" y="100"/>
                  </a:cubicBezTo>
                  <a:cubicBezTo>
                    <a:pt x="1466" y="91"/>
                    <a:pt x="1474" y="83"/>
                    <a:pt x="1483" y="83"/>
                  </a:cubicBezTo>
                  <a:lnTo>
                    <a:pt x="1583" y="83"/>
                  </a:lnTo>
                  <a:cubicBezTo>
                    <a:pt x="1592" y="83"/>
                    <a:pt x="1600" y="91"/>
                    <a:pt x="1600" y="100"/>
                  </a:cubicBezTo>
                  <a:cubicBezTo>
                    <a:pt x="1600" y="109"/>
                    <a:pt x="1592" y="117"/>
                    <a:pt x="1583" y="117"/>
                  </a:cubicBezTo>
                  <a:close/>
                  <a:moveTo>
                    <a:pt x="1350" y="117"/>
                  </a:moveTo>
                  <a:lnTo>
                    <a:pt x="1250" y="117"/>
                  </a:lnTo>
                  <a:cubicBezTo>
                    <a:pt x="1241" y="117"/>
                    <a:pt x="1233" y="109"/>
                    <a:pt x="1233" y="100"/>
                  </a:cubicBezTo>
                  <a:cubicBezTo>
                    <a:pt x="1233" y="91"/>
                    <a:pt x="1241" y="83"/>
                    <a:pt x="1250" y="83"/>
                  </a:cubicBezTo>
                  <a:lnTo>
                    <a:pt x="1350" y="83"/>
                  </a:lnTo>
                  <a:cubicBezTo>
                    <a:pt x="1359" y="83"/>
                    <a:pt x="1366" y="91"/>
                    <a:pt x="1366" y="100"/>
                  </a:cubicBezTo>
                  <a:cubicBezTo>
                    <a:pt x="1366" y="109"/>
                    <a:pt x="1359" y="117"/>
                    <a:pt x="1350" y="117"/>
                  </a:cubicBezTo>
                  <a:close/>
                  <a:moveTo>
                    <a:pt x="1116" y="117"/>
                  </a:moveTo>
                  <a:lnTo>
                    <a:pt x="1016" y="117"/>
                  </a:lnTo>
                  <a:cubicBezTo>
                    <a:pt x="1007" y="117"/>
                    <a:pt x="1000" y="109"/>
                    <a:pt x="1000" y="100"/>
                  </a:cubicBezTo>
                  <a:cubicBezTo>
                    <a:pt x="1000" y="91"/>
                    <a:pt x="1007" y="83"/>
                    <a:pt x="1016" y="83"/>
                  </a:cubicBezTo>
                  <a:lnTo>
                    <a:pt x="1116" y="83"/>
                  </a:lnTo>
                  <a:cubicBezTo>
                    <a:pt x="1126" y="83"/>
                    <a:pt x="1133" y="91"/>
                    <a:pt x="1133" y="100"/>
                  </a:cubicBezTo>
                  <a:cubicBezTo>
                    <a:pt x="1133" y="109"/>
                    <a:pt x="1126" y="117"/>
                    <a:pt x="1116" y="117"/>
                  </a:cubicBezTo>
                  <a:close/>
                  <a:moveTo>
                    <a:pt x="883" y="117"/>
                  </a:moveTo>
                  <a:lnTo>
                    <a:pt x="783" y="117"/>
                  </a:lnTo>
                  <a:cubicBezTo>
                    <a:pt x="774" y="117"/>
                    <a:pt x="766" y="109"/>
                    <a:pt x="766" y="100"/>
                  </a:cubicBezTo>
                  <a:cubicBezTo>
                    <a:pt x="766" y="91"/>
                    <a:pt x="774" y="83"/>
                    <a:pt x="783" y="83"/>
                  </a:cubicBezTo>
                  <a:lnTo>
                    <a:pt x="883" y="83"/>
                  </a:lnTo>
                  <a:cubicBezTo>
                    <a:pt x="892" y="83"/>
                    <a:pt x="900" y="91"/>
                    <a:pt x="900" y="100"/>
                  </a:cubicBezTo>
                  <a:cubicBezTo>
                    <a:pt x="900" y="109"/>
                    <a:pt x="892" y="117"/>
                    <a:pt x="883" y="117"/>
                  </a:cubicBezTo>
                  <a:close/>
                  <a:moveTo>
                    <a:pt x="650" y="117"/>
                  </a:moveTo>
                  <a:lnTo>
                    <a:pt x="550" y="117"/>
                  </a:lnTo>
                  <a:cubicBezTo>
                    <a:pt x="541" y="117"/>
                    <a:pt x="533" y="109"/>
                    <a:pt x="533" y="100"/>
                  </a:cubicBezTo>
                  <a:cubicBezTo>
                    <a:pt x="533" y="91"/>
                    <a:pt x="541" y="83"/>
                    <a:pt x="550" y="83"/>
                  </a:cubicBezTo>
                  <a:lnTo>
                    <a:pt x="650" y="83"/>
                  </a:lnTo>
                  <a:cubicBezTo>
                    <a:pt x="659" y="83"/>
                    <a:pt x="666" y="91"/>
                    <a:pt x="666" y="100"/>
                  </a:cubicBezTo>
                  <a:cubicBezTo>
                    <a:pt x="666" y="109"/>
                    <a:pt x="659" y="117"/>
                    <a:pt x="650" y="117"/>
                  </a:cubicBezTo>
                  <a:close/>
                  <a:moveTo>
                    <a:pt x="416" y="117"/>
                  </a:moveTo>
                  <a:lnTo>
                    <a:pt x="316" y="117"/>
                  </a:lnTo>
                  <a:cubicBezTo>
                    <a:pt x="307" y="117"/>
                    <a:pt x="300" y="109"/>
                    <a:pt x="300" y="100"/>
                  </a:cubicBezTo>
                  <a:cubicBezTo>
                    <a:pt x="300" y="91"/>
                    <a:pt x="307" y="83"/>
                    <a:pt x="316" y="83"/>
                  </a:cubicBezTo>
                  <a:lnTo>
                    <a:pt x="416" y="83"/>
                  </a:lnTo>
                  <a:cubicBezTo>
                    <a:pt x="426" y="83"/>
                    <a:pt x="433" y="91"/>
                    <a:pt x="433" y="100"/>
                  </a:cubicBezTo>
                  <a:cubicBezTo>
                    <a:pt x="433" y="109"/>
                    <a:pt x="426" y="117"/>
                    <a:pt x="416" y="117"/>
                  </a:cubicBezTo>
                  <a:close/>
                  <a:moveTo>
                    <a:pt x="183" y="117"/>
                  </a:moveTo>
                  <a:lnTo>
                    <a:pt x="166" y="117"/>
                  </a:lnTo>
                  <a:cubicBezTo>
                    <a:pt x="157" y="117"/>
                    <a:pt x="150" y="109"/>
                    <a:pt x="150" y="100"/>
                  </a:cubicBezTo>
                  <a:cubicBezTo>
                    <a:pt x="150" y="91"/>
                    <a:pt x="157" y="83"/>
                    <a:pt x="166" y="83"/>
                  </a:cubicBezTo>
                  <a:lnTo>
                    <a:pt x="183" y="83"/>
                  </a:lnTo>
                  <a:cubicBezTo>
                    <a:pt x="192" y="83"/>
                    <a:pt x="200" y="91"/>
                    <a:pt x="200" y="100"/>
                  </a:cubicBezTo>
                  <a:cubicBezTo>
                    <a:pt x="200" y="109"/>
                    <a:pt x="192" y="117"/>
                    <a:pt x="183" y="117"/>
                  </a:cubicBezTo>
                  <a:close/>
                  <a:moveTo>
                    <a:pt x="200" y="200"/>
                  </a:moveTo>
                  <a:lnTo>
                    <a:pt x="0" y="100"/>
                  </a:lnTo>
                  <a:lnTo>
                    <a:pt x="200" y="0"/>
                  </a:lnTo>
                  <a:lnTo>
                    <a:pt x="200" y="200"/>
                  </a:lnTo>
                  <a:close/>
                </a:path>
              </a:pathLst>
            </a:custGeom>
            <a:solidFill>
              <a:srgbClr val="000000"/>
            </a:solidFill>
            <a:ln w="1588">
              <a:solidFill>
                <a:srgbClr val="000000"/>
              </a:solidFill>
              <a:bevel/>
              <a:headEnd/>
              <a:tailEnd/>
            </a:ln>
          </p:spPr>
          <p:txBody>
            <a:bodyPr/>
            <a:lstStyle/>
            <a:p>
              <a:endParaRPr lang="en-US" dirty="0"/>
            </a:p>
          </p:txBody>
        </p:sp>
        <p:grpSp>
          <p:nvGrpSpPr>
            <p:cNvPr id="3" name="Group 45"/>
            <p:cNvGrpSpPr>
              <a:grpSpLocks/>
            </p:cNvGrpSpPr>
            <p:nvPr/>
          </p:nvGrpSpPr>
          <p:grpSpPr bwMode="auto">
            <a:xfrm>
              <a:off x="1139825" y="5626100"/>
              <a:ext cx="8370888" cy="252413"/>
              <a:chOff x="663" y="3674"/>
              <a:chExt cx="4867" cy="168"/>
            </a:xfrm>
          </p:grpSpPr>
          <p:sp>
            <p:nvSpPr>
              <p:cNvPr id="13581" name="Rectangle 43"/>
              <p:cNvSpPr>
                <a:spLocks noChangeArrowheads="1"/>
              </p:cNvSpPr>
              <p:nvPr/>
            </p:nvSpPr>
            <p:spPr bwMode="auto">
              <a:xfrm>
                <a:off x="663" y="3674"/>
                <a:ext cx="4867" cy="168"/>
              </a:xfrm>
              <a:prstGeom prst="rect">
                <a:avLst/>
              </a:prstGeom>
              <a:solidFill>
                <a:srgbClr val="FFFFFF"/>
              </a:solidFill>
              <a:ln w="9525">
                <a:noFill/>
                <a:miter lim="800000"/>
                <a:headEnd/>
                <a:tailEnd/>
              </a:ln>
            </p:spPr>
            <p:txBody>
              <a:bodyPr/>
              <a:lstStyle/>
              <a:p>
                <a:pPr algn="ctr">
                  <a:spcBef>
                    <a:spcPct val="50000"/>
                  </a:spcBef>
                </a:pPr>
                <a:endParaRPr lang="en-US" dirty="0"/>
              </a:p>
            </p:txBody>
          </p:sp>
          <p:sp>
            <p:nvSpPr>
              <p:cNvPr id="13582" name="Rectangle 44"/>
              <p:cNvSpPr>
                <a:spLocks noChangeArrowheads="1"/>
              </p:cNvSpPr>
              <p:nvPr/>
            </p:nvSpPr>
            <p:spPr bwMode="auto">
              <a:xfrm>
                <a:off x="663" y="3674"/>
                <a:ext cx="4867" cy="168"/>
              </a:xfrm>
              <a:prstGeom prst="rect">
                <a:avLst/>
              </a:prstGeom>
              <a:noFill/>
              <a:ln w="7938" cap="rnd">
                <a:solidFill>
                  <a:srgbClr val="000000"/>
                </a:solidFill>
                <a:miter lim="800000"/>
                <a:headEnd/>
                <a:tailEnd/>
              </a:ln>
            </p:spPr>
            <p:txBody>
              <a:bodyPr/>
              <a:lstStyle/>
              <a:p>
                <a:pPr algn="ctr">
                  <a:spcBef>
                    <a:spcPct val="50000"/>
                  </a:spcBef>
                </a:pPr>
                <a:endParaRPr lang="en-US" dirty="0"/>
              </a:p>
            </p:txBody>
          </p:sp>
        </p:grpSp>
        <p:sp>
          <p:nvSpPr>
            <p:cNvPr id="13358" name="Rectangle 46"/>
            <p:cNvSpPr>
              <a:spLocks noChangeArrowheads="1"/>
            </p:cNvSpPr>
            <p:nvPr/>
          </p:nvSpPr>
          <p:spPr bwMode="auto">
            <a:xfrm>
              <a:off x="4248150" y="5700713"/>
              <a:ext cx="2133600"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Supervisory Oversight and Actions by BNM</a:t>
              </a:r>
              <a:endParaRPr lang="en-US" dirty="0"/>
            </a:p>
          </p:txBody>
        </p:sp>
        <p:sp>
          <p:nvSpPr>
            <p:cNvPr id="13359" name="Freeform 51"/>
            <p:cNvSpPr>
              <a:spLocks noEditPoints="1"/>
            </p:cNvSpPr>
            <p:nvPr/>
          </p:nvSpPr>
          <p:spPr bwMode="auto">
            <a:xfrm>
              <a:off x="1130300" y="1628775"/>
              <a:ext cx="12700" cy="4346575"/>
            </a:xfrm>
            <a:custGeom>
              <a:avLst/>
              <a:gdLst>
                <a:gd name="T0" fmla="*/ 2147483647 w 67"/>
                <a:gd name="T1" fmla="*/ 2147483647 h 28134"/>
                <a:gd name="T2" fmla="*/ 2147483647 w 67"/>
                <a:gd name="T3" fmla="*/ 2147483647 h 28134"/>
                <a:gd name="T4" fmla="*/ 2147483647 w 67"/>
                <a:gd name="T5" fmla="*/ 2147483647 h 28134"/>
                <a:gd name="T6" fmla="*/ 2147483647 w 67"/>
                <a:gd name="T7" fmla="*/ 2147483647 h 28134"/>
                <a:gd name="T8" fmla="*/ 2147483647 w 67"/>
                <a:gd name="T9" fmla="*/ 2147483647 h 28134"/>
                <a:gd name="T10" fmla="*/ 2147483647 w 67"/>
                <a:gd name="T11" fmla="*/ 2147483647 h 28134"/>
                <a:gd name="T12" fmla="*/ 2147483647 w 67"/>
                <a:gd name="T13" fmla="*/ 2147483647 h 28134"/>
                <a:gd name="T14" fmla="*/ 2147483647 w 67"/>
                <a:gd name="T15" fmla="*/ 2147483647 h 28134"/>
                <a:gd name="T16" fmla="*/ 2147483647 w 67"/>
                <a:gd name="T17" fmla="*/ 2147483647 h 28134"/>
                <a:gd name="T18" fmla="*/ 2147483647 w 67"/>
                <a:gd name="T19" fmla="*/ 2147483647 h 28134"/>
                <a:gd name="T20" fmla="*/ 2147483647 w 67"/>
                <a:gd name="T21" fmla="*/ 2147483647 h 28134"/>
                <a:gd name="T22" fmla="*/ 2147483647 w 67"/>
                <a:gd name="T23" fmla="*/ 2147483647 h 28134"/>
                <a:gd name="T24" fmla="*/ 2147483647 w 67"/>
                <a:gd name="T25" fmla="*/ 2147483647 h 28134"/>
                <a:gd name="T26" fmla="*/ 2147483647 w 67"/>
                <a:gd name="T27" fmla="*/ 2147483647 h 28134"/>
                <a:gd name="T28" fmla="*/ 2147483647 w 67"/>
                <a:gd name="T29" fmla="*/ 2147483647 h 28134"/>
                <a:gd name="T30" fmla="*/ 2147483647 w 67"/>
                <a:gd name="T31" fmla="*/ 2147483647 h 28134"/>
                <a:gd name="T32" fmla="*/ 2147483647 w 67"/>
                <a:gd name="T33" fmla="*/ 2147483647 h 28134"/>
                <a:gd name="T34" fmla="*/ 2147483647 w 67"/>
                <a:gd name="T35" fmla="*/ 2147483647 h 28134"/>
                <a:gd name="T36" fmla="*/ 2147483647 w 67"/>
                <a:gd name="T37" fmla="*/ 2147483647 h 28134"/>
                <a:gd name="T38" fmla="*/ 2147483647 w 67"/>
                <a:gd name="T39" fmla="*/ 2147483647 h 28134"/>
                <a:gd name="T40" fmla="*/ 2147483647 w 67"/>
                <a:gd name="T41" fmla="*/ 2147483647 h 28134"/>
                <a:gd name="T42" fmla="*/ 2147483647 w 67"/>
                <a:gd name="T43" fmla="*/ 2147483647 h 28134"/>
                <a:gd name="T44" fmla="*/ 2147483647 w 67"/>
                <a:gd name="T45" fmla="*/ 2147483647 h 28134"/>
                <a:gd name="T46" fmla="*/ 2147483647 w 67"/>
                <a:gd name="T47" fmla="*/ 2147483647 h 28134"/>
                <a:gd name="T48" fmla="*/ 2147483647 w 67"/>
                <a:gd name="T49" fmla="*/ 2147483647 h 28134"/>
                <a:gd name="T50" fmla="*/ 2147483647 w 67"/>
                <a:gd name="T51" fmla="*/ 2147483647 h 28134"/>
                <a:gd name="T52" fmla="*/ 2147483647 w 67"/>
                <a:gd name="T53" fmla="*/ 2147483647 h 28134"/>
                <a:gd name="T54" fmla="*/ 2147483647 w 67"/>
                <a:gd name="T55" fmla="*/ 2147483647 h 28134"/>
                <a:gd name="T56" fmla="*/ 2147483647 w 67"/>
                <a:gd name="T57" fmla="*/ 2147483647 h 28134"/>
                <a:gd name="T58" fmla="*/ 2147483647 w 67"/>
                <a:gd name="T59" fmla="*/ 2147483647 h 28134"/>
                <a:gd name="T60" fmla="*/ 2147483647 w 67"/>
                <a:gd name="T61" fmla="*/ 2147483647 h 28134"/>
                <a:gd name="T62" fmla="*/ 2147483647 w 67"/>
                <a:gd name="T63" fmla="*/ 2147483647 h 28134"/>
                <a:gd name="T64" fmla="*/ 2147483647 w 67"/>
                <a:gd name="T65" fmla="*/ 2147483647 h 28134"/>
                <a:gd name="T66" fmla="*/ 2147483647 w 67"/>
                <a:gd name="T67" fmla="*/ 2147483647 h 28134"/>
                <a:gd name="T68" fmla="*/ 2147483647 w 67"/>
                <a:gd name="T69" fmla="*/ 2147483647 h 28134"/>
                <a:gd name="T70" fmla="*/ 2147483647 w 67"/>
                <a:gd name="T71" fmla="*/ 2147483647 h 28134"/>
                <a:gd name="T72" fmla="*/ 2147483647 w 67"/>
                <a:gd name="T73" fmla="*/ 2147483647 h 28134"/>
                <a:gd name="T74" fmla="*/ 2147483647 w 67"/>
                <a:gd name="T75" fmla="*/ 2147483647 h 28134"/>
                <a:gd name="T76" fmla="*/ 2147483647 w 67"/>
                <a:gd name="T77" fmla="*/ 2147483647 h 28134"/>
                <a:gd name="T78" fmla="*/ 2147483647 w 67"/>
                <a:gd name="T79" fmla="*/ 2147483647 h 28134"/>
                <a:gd name="T80" fmla="*/ 2147483647 w 67"/>
                <a:gd name="T81" fmla="*/ 2147483647 h 28134"/>
                <a:gd name="T82" fmla="*/ 2147483647 w 67"/>
                <a:gd name="T83" fmla="*/ 2147483647 h 28134"/>
                <a:gd name="T84" fmla="*/ 2147483647 w 67"/>
                <a:gd name="T85" fmla="*/ 2147483647 h 28134"/>
                <a:gd name="T86" fmla="*/ 2147483647 w 67"/>
                <a:gd name="T87" fmla="*/ 2147483647 h 28134"/>
                <a:gd name="T88" fmla="*/ 2147483647 w 67"/>
                <a:gd name="T89" fmla="*/ 2147483647 h 28134"/>
                <a:gd name="T90" fmla="*/ 2147483647 w 67"/>
                <a:gd name="T91" fmla="*/ 2147483647 h 28134"/>
                <a:gd name="T92" fmla="*/ 2147483647 w 67"/>
                <a:gd name="T93" fmla="*/ 2147483647 h 28134"/>
                <a:gd name="T94" fmla="*/ 2147483647 w 67"/>
                <a:gd name="T95" fmla="*/ 2147483647 h 28134"/>
                <a:gd name="T96" fmla="*/ 2147483647 w 67"/>
                <a:gd name="T97" fmla="*/ 2147483647 h 28134"/>
                <a:gd name="T98" fmla="*/ 2147483647 w 67"/>
                <a:gd name="T99" fmla="*/ 2147483647 h 28134"/>
                <a:gd name="T100" fmla="*/ 2147483647 w 67"/>
                <a:gd name="T101" fmla="*/ 2147483647 h 28134"/>
                <a:gd name="T102" fmla="*/ 2147483647 w 67"/>
                <a:gd name="T103" fmla="*/ 2147483647 h 28134"/>
                <a:gd name="T104" fmla="*/ 2147483647 w 67"/>
                <a:gd name="T105" fmla="*/ 2147483647 h 28134"/>
                <a:gd name="T106" fmla="*/ 2147483647 w 67"/>
                <a:gd name="T107" fmla="*/ 2147483647 h 28134"/>
                <a:gd name="T108" fmla="*/ 2147483647 w 67"/>
                <a:gd name="T109" fmla="*/ 2147483647 h 28134"/>
                <a:gd name="T110" fmla="*/ 2147483647 w 67"/>
                <a:gd name="T111" fmla="*/ 2147483647 h 28134"/>
                <a:gd name="T112" fmla="*/ 2147483647 w 67"/>
                <a:gd name="T113" fmla="*/ 2147483647 h 28134"/>
                <a:gd name="T114" fmla="*/ 2147483647 w 67"/>
                <a:gd name="T115" fmla="*/ 2147483647 h 28134"/>
                <a:gd name="T116" fmla="*/ 2147483647 w 67"/>
                <a:gd name="T117" fmla="*/ 2147483647 h 28134"/>
                <a:gd name="T118" fmla="*/ 2147483647 w 67"/>
                <a:gd name="T119" fmla="*/ 2147483647 h 28134"/>
                <a:gd name="T120" fmla="*/ 2147483647 w 67"/>
                <a:gd name="T121" fmla="*/ 2147483647 h 28134"/>
                <a:gd name="T122" fmla="*/ 0 w 67"/>
                <a:gd name="T123" fmla="*/ 2147483647 h 28134"/>
                <a:gd name="T124" fmla="*/ 2147483647 w 67"/>
                <a:gd name="T125" fmla="*/ 2147483647 h 2813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67"/>
                <a:gd name="T190" fmla="*/ 0 h 28134"/>
                <a:gd name="T191" fmla="*/ 67 w 67"/>
                <a:gd name="T192" fmla="*/ 28134 h 2813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67" h="28134">
                  <a:moveTo>
                    <a:pt x="67" y="25"/>
                  </a:moveTo>
                  <a:lnTo>
                    <a:pt x="67" y="175"/>
                  </a:lnTo>
                  <a:cubicBezTo>
                    <a:pt x="67" y="189"/>
                    <a:pt x="56" y="200"/>
                    <a:pt x="42" y="200"/>
                  </a:cubicBezTo>
                  <a:cubicBezTo>
                    <a:pt x="28" y="200"/>
                    <a:pt x="17" y="189"/>
                    <a:pt x="17" y="175"/>
                  </a:cubicBezTo>
                  <a:lnTo>
                    <a:pt x="17" y="25"/>
                  </a:lnTo>
                  <a:cubicBezTo>
                    <a:pt x="17" y="12"/>
                    <a:pt x="28" y="0"/>
                    <a:pt x="42" y="0"/>
                  </a:cubicBezTo>
                  <a:cubicBezTo>
                    <a:pt x="56" y="0"/>
                    <a:pt x="67" y="12"/>
                    <a:pt x="67" y="25"/>
                  </a:cubicBezTo>
                  <a:close/>
                  <a:moveTo>
                    <a:pt x="67" y="375"/>
                  </a:moveTo>
                  <a:lnTo>
                    <a:pt x="67" y="525"/>
                  </a:lnTo>
                  <a:cubicBezTo>
                    <a:pt x="66" y="539"/>
                    <a:pt x="55" y="550"/>
                    <a:pt x="41" y="550"/>
                  </a:cubicBezTo>
                  <a:cubicBezTo>
                    <a:pt x="28" y="550"/>
                    <a:pt x="16" y="539"/>
                    <a:pt x="17" y="525"/>
                  </a:cubicBezTo>
                  <a:lnTo>
                    <a:pt x="17" y="375"/>
                  </a:lnTo>
                  <a:cubicBezTo>
                    <a:pt x="17" y="362"/>
                    <a:pt x="28" y="350"/>
                    <a:pt x="42" y="350"/>
                  </a:cubicBezTo>
                  <a:cubicBezTo>
                    <a:pt x="55" y="350"/>
                    <a:pt x="67" y="362"/>
                    <a:pt x="67" y="375"/>
                  </a:cubicBezTo>
                  <a:close/>
                  <a:moveTo>
                    <a:pt x="66" y="725"/>
                  </a:moveTo>
                  <a:lnTo>
                    <a:pt x="66" y="875"/>
                  </a:lnTo>
                  <a:cubicBezTo>
                    <a:pt x="66" y="889"/>
                    <a:pt x="55" y="900"/>
                    <a:pt x="41" y="900"/>
                  </a:cubicBezTo>
                  <a:cubicBezTo>
                    <a:pt x="27" y="900"/>
                    <a:pt x="16" y="889"/>
                    <a:pt x="16" y="875"/>
                  </a:cubicBezTo>
                  <a:lnTo>
                    <a:pt x="16" y="725"/>
                  </a:lnTo>
                  <a:cubicBezTo>
                    <a:pt x="16" y="712"/>
                    <a:pt x="28" y="700"/>
                    <a:pt x="41" y="700"/>
                  </a:cubicBezTo>
                  <a:cubicBezTo>
                    <a:pt x="55" y="700"/>
                    <a:pt x="66" y="712"/>
                    <a:pt x="66" y="725"/>
                  </a:cubicBezTo>
                  <a:close/>
                  <a:moveTo>
                    <a:pt x="66" y="1075"/>
                  </a:moveTo>
                  <a:lnTo>
                    <a:pt x="66" y="1225"/>
                  </a:lnTo>
                  <a:cubicBezTo>
                    <a:pt x="66" y="1239"/>
                    <a:pt x="55" y="1250"/>
                    <a:pt x="41" y="1250"/>
                  </a:cubicBezTo>
                  <a:cubicBezTo>
                    <a:pt x="27" y="1250"/>
                    <a:pt x="16" y="1239"/>
                    <a:pt x="16" y="1225"/>
                  </a:cubicBezTo>
                  <a:lnTo>
                    <a:pt x="16" y="1075"/>
                  </a:lnTo>
                  <a:cubicBezTo>
                    <a:pt x="16" y="1062"/>
                    <a:pt x="27" y="1050"/>
                    <a:pt x="41" y="1050"/>
                  </a:cubicBezTo>
                  <a:cubicBezTo>
                    <a:pt x="55" y="1050"/>
                    <a:pt x="66" y="1062"/>
                    <a:pt x="66" y="1075"/>
                  </a:cubicBezTo>
                  <a:close/>
                  <a:moveTo>
                    <a:pt x="66" y="1425"/>
                  </a:moveTo>
                  <a:lnTo>
                    <a:pt x="66" y="1575"/>
                  </a:lnTo>
                  <a:cubicBezTo>
                    <a:pt x="66" y="1589"/>
                    <a:pt x="55" y="1600"/>
                    <a:pt x="41" y="1600"/>
                  </a:cubicBezTo>
                  <a:cubicBezTo>
                    <a:pt x="27" y="1600"/>
                    <a:pt x="16" y="1589"/>
                    <a:pt x="16" y="1575"/>
                  </a:cubicBezTo>
                  <a:lnTo>
                    <a:pt x="16" y="1425"/>
                  </a:lnTo>
                  <a:cubicBezTo>
                    <a:pt x="16" y="1412"/>
                    <a:pt x="27" y="1400"/>
                    <a:pt x="41" y="1400"/>
                  </a:cubicBezTo>
                  <a:cubicBezTo>
                    <a:pt x="55" y="1400"/>
                    <a:pt x="66" y="1412"/>
                    <a:pt x="66" y="1425"/>
                  </a:cubicBezTo>
                  <a:close/>
                  <a:moveTo>
                    <a:pt x="66" y="1775"/>
                  </a:moveTo>
                  <a:lnTo>
                    <a:pt x="66" y="1925"/>
                  </a:lnTo>
                  <a:cubicBezTo>
                    <a:pt x="66" y="1939"/>
                    <a:pt x="54" y="1950"/>
                    <a:pt x="41" y="1950"/>
                  </a:cubicBezTo>
                  <a:cubicBezTo>
                    <a:pt x="27" y="1950"/>
                    <a:pt x="16" y="1939"/>
                    <a:pt x="16" y="1925"/>
                  </a:cubicBezTo>
                  <a:lnTo>
                    <a:pt x="16" y="1775"/>
                  </a:lnTo>
                  <a:cubicBezTo>
                    <a:pt x="16" y="1762"/>
                    <a:pt x="27" y="1750"/>
                    <a:pt x="41" y="1750"/>
                  </a:cubicBezTo>
                  <a:cubicBezTo>
                    <a:pt x="55" y="1750"/>
                    <a:pt x="66" y="1762"/>
                    <a:pt x="66" y="1775"/>
                  </a:cubicBezTo>
                  <a:close/>
                  <a:moveTo>
                    <a:pt x="66" y="2125"/>
                  </a:moveTo>
                  <a:lnTo>
                    <a:pt x="65" y="2275"/>
                  </a:lnTo>
                  <a:cubicBezTo>
                    <a:pt x="65" y="2289"/>
                    <a:pt x="54" y="2300"/>
                    <a:pt x="40" y="2300"/>
                  </a:cubicBezTo>
                  <a:cubicBezTo>
                    <a:pt x="27" y="2300"/>
                    <a:pt x="15" y="2289"/>
                    <a:pt x="15" y="2275"/>
                  </a:cubicBezTo>
                  <a:lnTo>
                    <a:pt x="16" y="2125"/>
                  </a:lnTo>
                  <a:cubicBezTo>
                    <a:pt x="16" y="2112"/>
                    <a:pt x="27" y="2100"/>
                    <a:pt x="41" y="2100"/>
                  </a:cubicBezTo>
                  <a:cubicBezTo>
                    <a:pt x="54" y="2100"/>
                    <a:pt x="66" y="2112"/>
                    <a:pt x="66" y="2125"/>
                  </a:cubicBezTo>
                  <a:close/>
                  <a:moveTo>
                    <a:pt x="65" y="2475"/>
                  </a:moveTo>
                  <a:lnTo>
                    <a:pt x="65" y="2625"/>
                  </a:lnTo>
                  <a:cubicBezTo>
                    <a:pt x="65" y="2639"/>
                    <a:pt x="54" y="2650"/>
                    <a:pt x="40" y="2650"/>
                  </a:cubicBezTo>
                  <a:cubicBezTo>
                    <a:pt x="26" y="2650"/>
                    <a:pt x="15" y="2639"/>
                    <a:pt x="15" y="2625"/>
                  </a:cubicBezTo>
                  <a:lnTo>
                    <a:pt x="15" y="2475"/>
                  </a:lnTo>
                  <a:cubicBezTo>
                    <a:pt x="15" y="2462"/>
                    <a:pt x="27" y="2450"/>
                    <a:pt x="40" y="2450"/>
                  </a:cubicBezTo>
                  <a:cubicBezTo>
                    <a:pt x="54" y="2450"/>
                    <a:pt x="65" y="2462"/>
                    <a:pt x="65" y="2475"/>
                  </a:cubicBezTo>
                  <a:close/>
                  <a:moveTo>
                    <a:pt x="65" y="2825"/>
                  </a:moveTo>
                  <a:lnTo>
                    <a:pt x="65" y="2975"/>
                  </a:lnTo>
                  <a:cubicBezTo>
                    <a:pt x="65" y="2989"/>
                    <a:pt x="54" y="3000"/>
                    <a:pt x="40" y="3000"/>
                  </a:cubicBezTo>
                  <a:cubicBezTo>
                    <a:pt x="26" y="3000"/>
                    <a:pt x="15" y="2989"/>
                    <a:pt x="15" y="2975"/>
                  </a:cubicBezTo>
                  <a:lnTo>
                    <a:pt x="15" y="2825"/>
                  </a:lnTo>
                  <a:cubicBezTo>
                    <a:pt x="15" y="2812"/>
                    <a:pt x="26" y="2800"/>
                    <a:pt x="40" y="2800"/>
                  </a:cubicBezTo>
                  <a:cubicBezTo>
                    <a:pt x="54" y="2800"/>
                    <a:pt x="65" y="2812"/>
                    <a:pt x="65" y="2825"/>
                  </a:cubicBezTo>
                  <a:close/>
                  <a:moveTo>
                    <a:pt x="65" y="3175"/>
                  </a:moveTo>
                  <a:lnTo>
                    <a:pt x="65" y="3325"/>
                  </a:lnTo>
                  <a:cubicBezTo>
                    <a:pt x="65" y="3339"/>
                    <a:pt x="54" y="3350"/>
                    <a:pt x="40" y="3350"/>
                  </a:cubicBezTo>
                  <a:cubicBezTo>
                    <a:pt x="26" y="3350"/>
                    <a:pt x="15" y="3339"/>
                    <a:pt x="15" y="3325"/>
                  </a:cubicBezTo>
                  <a:lnTo>
                    <a:pt x="15" y="3175"/>
                  </a:lnTo>
                  <a:cubicBezTo>
                    <a:pt x="15" y="3162"/>
                    <a:pt x="26" y="3150"/>
                    <a:pt x="40" y="3150"/>
                  </a:cubicBezTo>
                  <a:cubicBezTo>
                    <a:pt x="54" y="3150"/>
                    <a:pt x="65" y="3162"/>
                    <a:pt x="65" y="3175"/>
                  </a:cubicBezTo>
                  <a:close/>
                  <a:moveTo>
                    <a:pt x="65" y="3525"/>
                  </a:moveTo>
                  <a:lnTo>
                    <a:pt x="65" y="3675"/>
                  </a:lnTo>
                  <a:cubicBezTo>
                    <a:pt x="65" y="3689"/>
                    <a:pt x="53" y="3700"/>
                    <a:pt x="40" y="3700"/>
                  </a:cubicBezTo>
                  <a:cubicBezTo>
                    <a:pt x="26" y="3700"/>
                    <a:pt x="15" y="3689"/>
                    <a:pt x="15" y="3675"/>
                  </a:cubicBezTo>
                  <a:lnTo>
                    <a:pt x="15" y="3525"/>
                  </a:lnTo>
                  <a:cubicBezTo>
                    <a:pt x="15" y="3512"/>
                    <a:pt x="26" y="3500"/>
                    <a:pt x="40" y="3500"/>
                  </a:cubicBezTo>
                  <a:cubicBezTo>
                    <a:pt x="54" y="3500"/>
                    <a:pt x="65" y="3512"/>
                    <a:pt x="65" y="3525"/>
                  </a:cubicBezTo>
                  <a:close/>
                  <a:moveTo>
                    <a:pt x="65" y="3875"/>
                  </a:moveTo>
                  <a:lnTo>
                    <a:pt x="64" y="4025"/>
                  </a:lnTo>
                  <a:cubicBezTo>
                    <a:pt x="64" y="4039"/>
                    <a:pt x="53" y="4050"/>
                    <a:pt x="39" y="4050"/>
                  </a:cubicBezTo>
                  <a:cubicBezTo>
                    <a:pt x="26" y="4050"/>
                    <a:pt x="14" y="4039"/>
                    <a:pt x="14" y="4025"/>
                  </a:cubicBezTo>
                  <a:lnTo>
                    <a:pt x="15" y="3875"/>
                  </a:lnTo>
                  <a:cubicBezTo>
                    <a:pt x="15" y="3862"/>
                    <a:pt x="26" y="3850"/>
                    <a:pt x="40" y="3850"/>
                  </a:cubicBezTo>
                  <a:cubicBezTo>
                    <a:pt x="53" y="3850"/>
                    <a:pt x="65" y="3862"/>
                    <a:pt x="65" y="3875"/>
                  </a:cubicBezTo>
                  <a:close/>
                  <a:moveTo>
                    <a:pt x="64" y="4225"/>
                  </a:moveTo>
                  <a:lnTo>
                    <a:pt x="64" y="4375"/>
                  </a:lnTo>
                  <a:cubicBezTo>
                    <a:pt x="64" y="4389"/>
                    <a:pt x="53" y="4400"/>
                    <a:pt x="39" y="4400"/>
                  </a:cubicBezTo>
                  <a:cubicBezTo>
                    <a:pt x="25" y="4400"/>
                    <a:pt x="14" y="4389"/>
                    <a:pt x="14" y="4375"/>
                  </a:cubicBezTo>
                  <a:lnTo>
                    <a:pt x="14" y="4225"/>
                  </a:lnTo>
                  <a:cubicBezTo>
                    <a:pt x="14" y="4212"/>
                    <a:pt x="26" y="4200"/>
                    <a:pt x="39" y="4200"/>
                  </a:cubicBezTo>
                  <a:cubicBezTo>
                    <a:pt x="53" y="4200"/>
                    <a:pt x="64" y="4212"/>
                    <a:pt x="64" y="4225"/>
                  </a:cubicBezTo>
                  <a:close/>
                  <a:moveTo>
                    <a:pt x="64" y="4575"/>
                  </a:moveTo>
                  <a:lnTo>
                    <a:pt x="64" y="4725"/>
                  </a:lnTo>
                  <a:cubicBezTo>
                    <a:pt x="64" y="4739"/>
                    <a:pt x="53" y="4750"/>
                    <a:pt x="39" y="4750"/>
                  </a:cubicBezTo>
                  <a:cubicBezTo>
                    <a:pt x="25" y="4750"/>
                    <a:pt x="14" y="4739"/>
                    <a:pt x="14" y="4725"/>
                  </a:cubicBezTo>
                  <a:lnTo>
                    <a:pt x="14" y="4575"/>
                  </a:lnTo>
                  <a:cubicBezTo>
                    <a:pt x="14" y="4562"/>
                    <a:pt x="25" y="4550"/>
                    <a:pt x="39" y="4550"/>
                  </a:cubicBezTo>
                  <a:cubicBezTo>
                    <a:pt x="53" y="4550"/>
                    <a:pt x="64" y="4562"/>
                    <a:pt x="64" y="4575"/>
                  </a:cubicBezTo>
                  <a:close/>
                  <a:moveTo>
                    <a:pt x="64" y="4925"/>
                  </a:moveTo>
                  <a:lnTo>
                    <a:pt x="64" y="5075"/>
                  </a:lnTo>
                  <a:cubicBezTo>
                    <a:pt x="64" y="5089"/>
                    <a:pt x="53" y="5100"/>
                    <a:pt x="39" y="5100"/>
                  </a:cubicBezTo>
                  <a:cubicBezTo>
                    <a:pt x="25" y="5100"/>
                    <a:pt x="14" y="5089"/>
                    <a:pt x="14" y="5075"/>
                  </a:cubicBezTo>
                  <a:lnTo>
                    <a:pt x="14" y="4925"/>
                  </a:lnTo>
                  <a:cubicBezTo>
                    <a:pt x="14" y="4912"/>
                    <a:pt x="25" y="4900"/>
                    <a:pt x="39" y="4900"/>
                  </a:cubicBezTo>
                  <a:cubicBezTo>
                    <a:pt x="53" y="4900"/>
                    <a:pt x="64" y="4912"/>
                    <a:pt x="64" y="4925"/>
                  </a:cubicBezTo>
                  <a:close/>
                  <a:moveTo>
                    <a:pt x="64" y="5275"/>
                  </a:moveTo>
                  <a:lnTo>
                    <a:pt x="64" y="5425"/>
                  </a:lnTo>
                  <a:cubicBezTo>
                    <a:pt x="64" y="5439"/>
                    <a:pt x="52" y="5450"/>
                    <a:pt x="39" y="5450"/>
                  </a:cubicBezTo>
                  <a:cubicBezTo>
                    <a:pt x="25" y="5450"/>
                    <a:pt x="14" y="5439"/>
                    <a:pt x="14" y="5425"/>
                  </a:cubicBezTo>
                  <a:lnTo>
                    <a:pt x="14" y="5275"/>
                  </a:lnTo>
                  <a:cubicBezTo>
                    <a:pt x="14" y="5262"/>
                    <a:pt x="25" y="5250"/>
                    <a:pt x="39" y="5250"/>
                  </a:cubicBezTo>
                  <a:cubicBezTo>
                    <a:pt x="53" y="5250"/>
                    <a:pt x="64" y="5262"/>
                    <a:pt x="64" y="5275"/>
                  </a:cubicBezTo>
                  <a:close/>
                  <a:moveTo>
                    <a:pt x="63" y="5625"/>
                  </a:moveTo>
                  <a:lnTo>
                    <a:pt x="63" y="5775"/>
                  </a:lnTo>
                  <a:cubicBezTo>
                    <a:pt x="63" y="5789"/>
                    <a:pt x="52" y="5800"/>
                    <a:pt x="38" y="5800"/>
                  </a:cubicBezTo>
                  <a:cubicBezTo>
                    <a:pt x="25" y="5800"/>
                    <a:pt x="13" y="5789"/>
                    <a:pt x="13" y="5775"/>
                  </a:cubicBezTo>
                  <a:lnTo>
                    <a:pt x="13" y="5625"/>
                  </a:lnTo>
                  <a:cubicBezTo>
                    <a:pt x="13" y="5612"/>
                    <a:pt x="25" y="5600"/>
                    <a:pt x="38" y="5600"/>
                  </a:cubicBezTo>
                  <a:cubicBezTo>
                    <a:pt x="52" y="5600"/>
                    <a:pt x="63" y="5612"/>
                    <a:pt x="63" y="5625"/>
                  </a:cubicBezTo>
                  <a:close/>
                  <a:moveTo>
                    <a:pt x="63" y="5975"/>
                  </a:moveTo>
                  <a:lnTo>
                    <a:pt x="63" y="6125"/>
                  </a:lnTo>
                  <a:cubicBezTo>
                    <a:pt x="63" y="6139"/>
                    <a:pt x="52" y="6150"/>
                    <a:pt x="38" y="6150"/>
                  </a:cubicBezTo>
                  <a:cubicBezTo>
                    <a:pt x="24" y="6150"/>
                    <a:pt x="13" y="6139"/>
                    <a:pt x="13" y="6125"/>
                  </a:cubicBezTo>
                  <a:lnTo>
                    <a:pt x="13" y="5975"/>
                  </a:lnTo>
                  <a:cubicBezTo>
                    <a:pt x="13" y="5962"/>
                    <a:pt x="24" y="5950"/>
                    <a:pt x="38" y="5950"/>
                  </a:cubicBezTo>
                  <a:cubicBezTo>
                    <a:pt x="52" y="5950"/>
                    <a:pt x="63" y="5962"/>
                    <a:pt x="63" y="5975"/>
                  </a:cubicBezTo>
                  <a:close/>
                  <a:moveTo>
                    <a:pt x="63" y="6325"/>
                  </a:moveTo>
                  <a:lnTo>
                    <a:pt x="63" y="6475"/>
                  </a:lnTo>
                  <a:cubicBezTo>
                    <a:pt x="63" y="6489"/>
                    <a:pt x="52" y="6500"/>
                    <a:pt x="38" y="6500"/>
                  </a:cubicBezTo>
                  <a:cubicBezTo>
                    <a:pt x="24" y="6500"/>
                    <a:pt x="13" y="6489"/>
                    <a:pt x="13" y="6475"/>
                  </a:cubicBezTo>
                  <a:lnTo>
                    <a:pt x="13" y="6325"/>
                  </a:lnTo>
                  <a:cubicBezTo>
                    <a:pt x="13" y="6312"/>
                    <a:pt x="24" y="6300"/>
                    <a:pt x="38" y="6300"/>
                  </a:cubicBezTo>
                  <a:cubicBezTo>
                    <a:pt x="52" y="6300"/>
                    <a:pt x="63" y="6312"/>
                    <a:pt x="63" y="6325"/>
                  </a:cubicBezTo>
                  <a:close/>
                  <a:moveTo>
                    <a:pt x="63" y="6675"/>
                  </a:moveTo>
                  <a:lnTo>
                    <a:pt x="63" y="6825"/>
                  </a:lnTo>
                  <a:cubicBezTo>
                    <a:pt x="63" y="6839"/>
                    <a:pt x="52" y="6850"/>
                    <a:pt x="38" y="6850"/>
                  </a:cubicBezTo>
                  <a:cubicBezTo>
                    <a:pt x="24" y="6850"/>
                    <a:pt x="13" y="6839"/>
                    <a:pt x="13" y="6825"/>
                  </a:cubicBezTo>
                  <a:lnTo>
                    <a:pt x="13" y="6675"/>
                  </a:lnTo>
                  <a:cubicBezTo>
                    <a:pt x="13" y="6662"/>
                    <a:pt x="24" y="6650"/>
                    <a:pt x="38" y="6650"/>
                  </a:cubicBezTo>
                  <a:cubicBezTo>
                    <a:pt x="52" y="6650"/>
                    <a:pt x="63" y="6662"/>
                    <a:pt x="63" y="6675"/>
                  </a:cubicBezTo>
                  <a:close/>
                  <a:moveTo>
                    <a:pt x="63" y="7025"/>
                  </a:moveTo>
                  <a:lnTo>
                    <a:pt x="63" y="7175"/>
                  </a:lnTo>
                  <a:cubicBezTo>
                    <a:pt x="63" y="7189"/>
                    <a:pt x="51" y="7200"/>
                    <a:pt x="38" y="7200"/>
                  </a:cubicBezTo>
                  <a:cubicBezTo>
                    <a:pt x="24" y="7200"/>
                    <a:pt x="13" y="7189"/>
                    <a:pt x="13" y="7175"/>
                  </a:cubicBezTo>
                  <a:lnTo>
                    <a:pt x="13" y="7025"/>
                  </a:lnTo>
                  <a:cubicBezTo>
                    <a:pt x="13" y="7012"/>
                    <a:pt x="24" y="7000"/>
                    <a:pt x="38" y="7000"/>
                  </a:cubicBezTo>
                  <a:cubicBezTo>
                    <a:pt x="51" y="7000"/>
                    <a:pt x="63" y="7012"/>
                    <a:pt x="63" y="7025"/>
                  </a:cubicBezTo>
                  <a:close/>
                  <a:moveTo>
                    <a:pt x="62" y="7375"/>
                  </a:moveTo>
                  <a:lnTo>
                    <a:pt x="62" y="7525"/>
                  </a:lnTo>
                  <a:cubicBezTo>
                    <a:pt x="62" y="7539"/>
                    <a:pt x="51" y="7550"/>
                    <a:pt x="37" y="7550"/>
                  </a:cubicBezTo>
                  <a:cubicBezTo>
                    <a:pt x="24" y="7550"/>
                    <a:pt x="12" y="7539"/>
                    <a:pt x="12" y="7525"/>
                  </a:cubicBezTo>
                  <a:lnTo>
                    <a:pt x="12" y="7375"/>
                  </a:lnTo>
                  <a:cubicBezTo>
                    <a:pt x="12" y="7362"/>
                    <a:pt x="24" y="7350"/>
                    <a:pt x="37" y="7350"/>
                  </a:cubicBezTo>
                  <a:cubicBezTo>
                    <a:pt x="51" y="7350"/>
                    <a:pt x="62" y="7362"/>
                    <a:pt x="62" y="7375"/>
                  </a:cubicBezTo>
                  <a:close/>
                  <a:moveTo>
                    <a:pt x="62" y="7725"/>
                  </a:moveTo>
                  <a:lnTo>
                    <a:pt x="62" y="7875"/>
                  </a:lnTo>
                  <a:cubicBezTo>
                    <a:pt x="62" y="7889"/>
                    <a:pt x="51" y="7900"/>
                    <a:pt x="37" y="7900"/>
                  </a:cubicBezTo>
                  <a:cubicBezTo>
                    <a:pt x="23" y="7900"/>
                    <a:pt x="12" y="7889"/>
                    <a:pt x="12" y="7875"/>
                  </a:cubicBezTo>
                  <a:lnTo>
                    <a:pt x="12" y="7725"/>
                  </a:lnTo>
                  <a:cubicBezTo>
                    <a:pt x="12" y="7712"/>
                    <a:pt x="23" y="7700"/>
                    <a:pt x="37" y="7700"/>
                  </a:cubicBezTo>
                  <a:cubicBezTo>
                    <a:pt x="51" y="7700"/>
                    <a:pt x="62" y="7712"/>
                    <a:pt x="62" y="7725"/>
                  </a:cubicBezTo>
                  <a:close/>
                  <a:moveTo>
                    <a:pt x="62" y="8075"/>
                  </a:moveTo>
                  <a:lnTo>
                    <a:pt x="62" y="8225"/>
                  </a:lnTo>
                  <a:cubicBezTo>
                    <a:pt x="62" y="8239"/>
                    <a:pt x="51" y="8250"/>
                    <a:pt x="37" y="8250"/>
                  </a:cubicBezTo>
                  <a:cubicBezTo>
                    <a:pt x="23" y="8250"/>
                    <a:pt x="12" y="8239"/>
                    <a:pt x="12" y="8225"/>
                  </a:cubicBezTo>
                  <a:lnTo>
                    <a:pt x="12" y="8075"/>
                  </a:lnTo>
                  <a:cubicBezTo>
                    <a:pt x="12" y="8062"/>
                    <a:pt x="23" y="8050"/>
                    <a:pt x="37" y="8050"/>
                  </a:cubicBezTo>
                  <a:cubicBezTo>
                    <a:pt x="51" y="8050"/>
                    <a:pt x="62" y="8062"/>
                    <a:pt x="62" y="8075"/>
                  </a:cubicBezTo>
                  <a:close/>
                  <a:moveTo>
                    <a:pt x="62" y="8425"/>
                  </a:moveTo>
                  <a:lnTo>
                    <a:pt x="62" y="8575"/>
                  </a:lnTo>
                  <a:cubicBezTo>
                    <a:pt x="62" y="8589"/>
                    <a:pt x="51" y="8600"/>
                    <a:pt x="37" y="8600"/>
                  </a:cubicBezTo>
                  <a:cubicBezTo>
                    <a:pt x="23" y="8600"/>
                    <a:pt x="12" y="8589"/>
                    <a:pt x="12" y="8575"/>
                  </a:cubicBezTo>
                  <a:lnTo>
                    <a:pt x="12" y="8425"/>
                  </a:lnTo>
                  <a:cubicBezTo>
                    <a:pt x="12" y="8412"/>
                    <a:pt x="23" y="8400"/>
                    <a:pt x="37" y="8400"/>
                  </a:cubicBezTo>
                  <a:cubicBezTo>
                    <a:pt x="51" y="8400"/>
                    <a:pt x="62" y="8412"/>
                    <a:pt x="62" y="8425"/>
                  </a:cubicBezTo>
                  <a:close/>
                  <a:moveTo>
                    <a:pt x="62" y="8775"/>
                  </a:moveTo>
                  <a:lnTo>
                    <a:pt x="62" y="8925"/>
                  </a:lnTo>
                  <a:cubicBezTo>
                    <a:pt x="62" y="8939"/>
                    <a:pt x="50" y="8950"/>
                    <a:pt x="36" y="8950"/>
                  </a:cubicBezTo>
                  <a:cubicBezTo>
                    <a:pt x="23" y="8950"/>
                    <a:pt x="12" y="8939"/>
                    <a:pt x="12" y="8925"/>
                  </a:cubicBezTo>
                  <a:lnTo>
                    <a:pt x="12" y="8775"/>
                  </a:lnTo>
                  <a:cubicBezTo>
                    <a:pt x="12" y="8762"/>
                    <a:pt x="23" y="8750"/>
                    <a:pt x="37" y="8750"/>
                  </a:cubicBezTo>
                  <a:cubicBezTo>
                    <a:pt x="50" y="8750"/>
                    <a:pt x="62" y="8762"/>
                    <a:pt x="62" y="8775"/>
                  </a:cubicBezTo>
                  <a:close/>
                  <a:moveTo>
                    <a:pt x="61" y="9125"/>
                  </a:moveTo>
                  <a:lnTo>
                    <a:pt x="61" y="9275"/>
                  </a:lnTo>
                  <a:cubicBezTo>
                    <a:pt x="61" y="9289"/>
                    <a:pt x="50" y="9300"/>
                    <a:pt x="36" y="9300"/>
                  </a:cubicBezTo>
                  <a:cubicBezTo>
                    <a:pt x="22" y="9300"/>
                    <a:pt x="11" y="9289"/>
                    <a:pt x="11" y="9275"/>
                  </a:cubicBezTo>
                  <a:lnTo>
                    <a:pt x="11" y="9125"/>
                  </a:lnTo>
                  <a:cubicBezTo>
                    <a:pt x="11" y="9112"/>
                    <a:pt x="23" y="9100"/>
                    <a:pt x="36" y="9100"/>
                  </a:cubicBezTo>
                  <a:cubicBezTo>
                    <a:pt x="50" y="9100"/>
                    <a:pt x="61" y="9112"/>
                    <a:pt x="61" y="9125"/>
                  </a:cubicBezTo>
                  <a:close/>
                  <a:moveTo>
                    <a:pt x="61" y="9475"/>
                  </a:moveTo>
                  <a:lnTo>
                    <a:pt x="61" y="9625"/>
                  </a:lnTo>
                  <a:cubicBezTo>
                    <a:pt x="61" y="9639"/>
                    <a:pt x="50" y="9650"/>
                    <a:pt x="36" y="9650"/>
                  </a:cubicBezTo>
                  <a:cubicBezTo>
                    <a:pt x="22" y="9650"/>
                    <a:pt x="11" y="9639"/>
                    <a:pt x="11" y="9625"/>
                  </a:cubicBezTo>
                  <a:lnTo>
                    <a:pt x="11" y="9475"/>
                  </a:lnTo>
                  <a:cubicBezTo>
                    <a:pt x="11" y="9462"/>
                    <a:pt x="22" y="9450"/>
                    <a:pt x="36" y="9450"/>
                  </a:cubicBezTo>
                  <a:cubicBezTo>
                    <a:pt x="50" y="9450"/>
                    <a:pt x="61" y="9462"/>
                    <a:pt x="61" y="9475"/>
                  </a:cubicBezTo>
                  <a:close/>
                  <a:moveTo>
                    <a:pt x="61" y="9825"/>
                  </a:moveTo>
                  <a:lnTo>
                    <a:pt x="61" y="9975"/>
                  </a:lnTo>
                  <a:cubicBezTo>
                    <a:pt x="61" y="9989"/>
                    <a:pt x="50" y="10000"/>
                    <a:pt x="36" y="10000"/>
                  </a:cubicBezTo>
                  <a:cubicBezTo>
                    <a:pt x="22" y="10000"/>
                    <a:pt x="11" y="9989"/>
                    <a:pt x="11" y="9975"/>
                  </a:cubicBezTo>
                  <a:lnTo>
                    <a:pt x="11" y="9825"/>
                  </a:lnTo>
                  <a:cubicBezTo>
                    <a:pt x="11" y="9812"/>
                    <a:pt x="22" y="9800"/>
                    <a:pt x="36" y="9800"/>
                  </a:cubicBezTo>
                  <a:cubicBezTo>
                    <a:pt x="50" y="9800"/>
                    <a:pt x="61" y="9812"/>
                    <a:pt x="61" y="9825"/>
                  </a:cubicBezTo>
                  <a:close/>
                  <a:moveTo>
                    <a:pt x="61" y="10175"/>
                  </a:moveTo>
                  <a:lnTo>
                    <a:pt x="61" y="10325"/>
                  </a:lnTo>
                  <a:cubicBezTo>
                    <a:pt x="61" y="10339"/>
                    <a:pt x="49" y="10350"/>
                    <a:pt x="36" y="10350"/>
                  </a:cubicBezTo>
                  <a:cubicBezTo>
                    <a:pt x="22" y="10350"/>
                    <a:pt x="11" y="10339"/>
                    <a:pt x="11" y="10325"/>
                  </a:cubicBezTo>
                  <a:lnTo>
                    <a:pt x="11" y="10175"/>
                  </a:lnTo>
                  <a:cubicBezTo>
                    <a:pt x="11" y="10162"/>
                    <a:pt x="22" y="10150"/>
                    <a:pt x="36" y="10150"/>
                  </a:cubicBezTo>
                  <a:cubicBezTo>
                    <a:pt x="50" y="10150"/>
                    <a:pt x="61" y="10162"/>
                    <a:pt x="61" y="10175"/>
                  </a:cubicBezTo>
                  <a:close/>
                  <a:moveTo>
                    <a:pt x="61" y="10525"/>
                  </a:moveTo>
                  <a:lnTo>
                    <a:pt x="60" y="10675"/>
                  </a:lnTo>
                  <a:cubicBezTo>
                    <a:pt x="60" y="10689"/>
                    <a:pt x="49" y="10700"/>
                    <a:pt x="35" y="10700"/>
                  </a:cubicBezTo>
                  <a:cubicBezTo>
                    <a:pt x="22" y="10700"/>
                    <a:pt x="10" y="10689"/>
                    <a:pt x="10" y="10675"/>
                  </a:cubicBezTo>
                  <a:lnTo>
                    <a:pt x="11" y="10525"/>
                  </a:lnTo>
                  <a:cubicBezTo>
                    <a:pt x="11" y="10512"/>
                    <a:pt x="22" y="10500"/>
                    <a:pt x="36" y="10500"/>
                  </a:cubicBezTo>
                  <a:cubicBezTo>
                    <a:pt x="49" y="10500"/>
                    <a:pt x="61" y="10512"/>
                    <a:pt x="61" y="10525"/>
                  </a:cubicBezTo>
                  <a:close/>
                  <a:moveTo>
                    <a:pt x="60" y="10875"/>
                  </a:moveTo>
                  <a:lnTo>
                    <a:pt x="60" y="11025"/>
                  </a:lnTo>
                  <a:cubicBezTo>
                    <a:pt x="60" y="11039"/>
                    <a:pt x="49" y="11050"/>
                    <a:pt x="35" y="11050"/>
                  </a:cubicBezTo>
                  <a:cubicBezTo>
                    <a:pt x="21" y="11050"/>
                    <a:pt x="10" y="11039"/>
                    <a:pt x="10" y="11025"/>
                  </a:cubicBezTo>
                  <a:lnTo>
                    <a:pt x="10" y="10875"/>
                  </a:lnTo>
                  <a:cubicBezTo>
                    <a:pt x="10" y="10862"/>
                    <a:pt x="22" y="10850"/>
                    <a:pt x="35" y="10850"/>
                  </a:cubicBezTo>
                  <a:cubicBezTo>
                    <a:pt x="49" y="10850"/>
                    <a:pt x="60" y="10862"/>
                    <a:pt x="60" y="10875"/>
                  </a:cubicBezTo>
                  <a:close/>
                  <a:moveTo>
                    <a:pt x="60" y="11225"/>
                  </a:moveTo>
                  <a:lnTo>
                    <a:pt x="60" y="11375"/>
                  </a:lnTo>
                  <a:cubicBezTo>
                    <a:pt x="60" y="11389"/>
                    <a:pt x="49" y="11400"/>
                    <a:pt x="35" y="11400"/>
                  </a:cubicBezTo>
                  <a:cubicBezTo>
                    <a:pt x="21" y="11400"/>
                    <a:pt x="10" y="11389"/>
                    <a:pt x="10" y="11375"/>
                  </a:cubicBezTo>
                  <a:lnTo>
                    <a:pt x="10" y="11225"/>
                  </a:lnTo>
                  <a:cubicBezTo>
                    <a:pt x="10" y="11212"/>
                    <a:pt x="21" y="11200"/>
                    <a:pt x="35" y="11200"/>
                  </a:cubicBezTo>
                  <a:cubicBezTo>
                    <a:pt x="49" y="11200"/>
                    <a:pt x="60" y="11212"/>
                    <a:pt x="60" y="11225"/>
                  </a:cubicBezTo>
                  <a:close/>
                  <a:moveTo>
                    <a:pt x="60" y="11575"/>
                  </a:moveTo>
                  <a:lnTo>
                    <a:pt x="60" y="11725"/>
                  </a:lnTo>
                  <a:cubicBezTo>
                    <a:pt x="60" y="11739"/>
                    <a:pt x="49" y="11750"/>
                    <a:pt x="35" y="11750"/>
                  </a:cubicBezTo>
                  <a:cubicBezTo>
                    <a:pt x="21" y="11750"/>
                    <a:pt x="10" y="11739"/>
                    <a:pt x="10" y="11725"/>
                  </a:cubicBezTo>
                  <a:lnTo>
                    <a:pt x="10" y="11575"/>
                  </a:lnTo>
                  <a:cubicBezTo>
                    <a:pt x="10" y="11562"/>
                    <a:pt x="21" y="11550"/>
                    <a:pt x="35" y="11550"/>
                  </a:cubicBezTo>
                  <a:cubicBezTo>
                    <a:pt x="49" y="11550"/>
                    <a:pt x="60" y="11562"/>
                    <a:pt x="60" y="11575"/>
                  </a:cubicBezTo>
                  <a:close/>
                  <a:moveTo>
                    <a:pt x="60" y="11925"/>
                  </a:moveTo>
                  <a:lnTo>
                    <a:pt x="60" y="12075"/>
                  </a:lnTo>
                  <a:cubicBezTo>
                    <a:pt x="60" y="12089"/>
                    <a:pt x="48" y="12100"/>
                    <a:pt x="35" y="12100"/>
                  </a:cubicBezTo>
                  <a:cubicBezTo>
                    <a:pt x="21" y="12100"/>
                    <a:pt x="10" y="12089"/>
                    <a:pt x="10" y="12075"/>
                  </a:cubicBezTo>
                  <a:lnTo>
                    <a:pt x="10" y="11925"/>
                  </a:lnTo>
                  <a:cubicBezTo>
                    <a:pt x="10" y="11912"/>
                    <a:pt x="21" y="11900"/>
                    <a:pt x="35" y="11900"/>
                  </a:cubicBezTo>
                  <a:cubicBezTo>
                    <a:pt x="49" y="11900"/>
                    <a:pt x="60" y="11912"/>
                    <a:pt x="60" y="11925"/>
                  </a:cubicBezTo>
                  <a:close/>
                  <a:moveTo>
                    <a:pt x="60" y="12275"/>
                  </a:moveTo>
                  <a:lnTo>
                    <a:pt x="59" y="12425"/>
                  </a:lnTo>
                  <a:cubicBezTo>
                    <a:pt x="59" y="12439"/>
                    <a:pt x="48" y="12450"/>
                    <a:pt x="34" y="12450"/>
                  </a:cubicBezTo>
                  <a:cubicBezTo>
                    <a:pt x="21" y="12450"/>
                    <a:pt x="9" y="12439"/>
                    <a:pt x="9" y="12425"/>
                  </a:cubicBezTo>
                  <a:lnTo>
                    <a:pt x="10" y="12275"/>
                  </a:lnTo>
                  <a:cubicBezTo>
                    <a:pt x="10" y="12262"/>
                    <a:pt x="21" y="12250"/>
                    <a:pt x="35" y="12250"/>
                  </a:cubicBezTo>
                  <a:cubicBezTo>
                    <a:pt x="48" y="12250"/>
                    <a:pt x="60" y="12262"/>
                    <a:pt x="60" y="12275"/>
                  </a:cubicBezTo>
                  <a:close/>
                  <a:moveTo>
                    <a:pt x="59" y="12625"/>
                  </a:moveTo>
                  <a:lnTo>
                    <a:pt x="59" y="12775"/>
                  </a:lnTo>
                  <a:cubicBezTo>
                    <a:pt x="59" y="12789"/>
                    <a:pt x="48" y="12800"/>
                    <a:pt x="34" y="12800"/>
                  </a:cubicBezTo>
                  <a:cubicBezTo>
                    <a:pt x="20" y="12800"/>
                    <a:pt x="9" y="12789"/>
                    <a:pt x="9" y="12775"/>
                  </a:cubicBezTo>
                  <a:lnTo>
                    <a:pt x="9" y="12625"/>
                  </a:lnTo>
                  <a:cubicBezTo>
                    <a:pt x="9" y="12612"/>
                    <a:pt x="21" y="12600"/>
                    <a:pt x="34" y="12600"/>
                  </a:cubicBezTo>
                  <a:cubicBezTo>
                    <a:pt x="48" y="12600"/>
                    <a:pt x="59" y="12612"/>
                    <a:pt x="59" y="12625"/>
                  </a:cubicBezTo>
                  <a:close/>
                  <a:moveTo>
                    <a:pt x="59" y="12975"/>
                  </a:moveTo>
                  <a:lnTo>
                    <a:pt x="59" y="13125"/>
                  </a:lnTo>
                  <a:cubicBezTo>
                    <a:pt x="59" y="13139"/>
                    <a:pt x="48" y="13150"/>
                    <a:pt x="34" y="13150"/>
                  </a:cubicBezTo>
                  <a:cubicBezTo>
                    <a:pt x="20" y="13150"/>
                    <a:pt x="9" y="13139"/>
                    <a:pt x="9" y="13125"/>
                  </a:cubicBezTo>
                  <a:lnTo>
                    <a:pt x="9" y="12975"/>
                  </a:lnTo>
                  <a:cubicBezTo>
                    <a:pt x="9" y="12962"/>
                    <a:pt x="20" y="12950"/>
                    <a:pt x="34" y="12950"/>
                  </a:cubicBezTo>
                  <a:cubicBezTo>
                    <a:pt x="48" y="12950"/>
                    <a:pt x="59" y="12962"/>
                    <a:pt x="59" y="12975"/>
                  </a:cubicBezTo>
                  <a:close/>
                  <a:moveTo>
                    <a:pt x="59" y="13325"/>
                  </a:moveTo>
                  <a:lnTo>
                    <a:pt x="59" y="13475"/>
                  </a:lnTo>
                  <a:cubicBezTo>
                    <a:pt x="59" y="13489"/>
                    <a:pt x="48" y="13500"/>
                    <a:pt x="34" y="13500"/>
                  </a:cubicBezTo>
                  <a:cubicBezTo>
                    <a:pt x="20" y="13500"/>
                    <a:pt x="9" y="13489"/>
                    <a:pt x="9" y="13475"/>
                  </a:cubicBezTo>
                  <a:lnTo>
                    <a:pt x="9" y="13325"/>
                  </a:lnTo>
                  <a:cubicBezTo>
                    <a:pt x="9" y="13312"/>
                    <a:pt x="20" y="13300"/>
                    <a:pt x="34" y="13300"/>
                  </a:cubicBezTo>
                  <a:cubicBezTo>
                    <a:pt x="48" y="13300"/>
                    <a:pt x="59" y="13312"/>
                    <a:pt x="59" y="13325"/>
                  </a:cubicBezTo>
                  <a:close/>
                  <a:moveTo>
                    <a:pt x="59" y="13675"/>
                  </a:moveTo>
                  <a:lnTo>
                    <a:pt x="59" y="13825"/>
                  </a:lnTo>
                  <a:cubicBezTo>
                    <a:pt x="59" y="13839"/>
                    <a:pt x="47" y="13850"/>
                    <a:pt x="34" y="13850"/>
                  </a:cubicBezTo>
                  <a:cubicBezTo>
                    <a:pt x="20" y="13850"/>
                    <a:pt x="9" y="13839"/>
                    <a:pt x="9" y="13825"/>
                  </a:cubicBezTo>
                  <a:lnTo>
                    <a:pt x="9" y="13675"/>
                  </a:lnTo>
                  <a:cubicBezTo>
                    <a:pt x="9" y="13662"/>
                    <a:pt x="20" y="13650"/>
                    <a:pt x="34" y="13650"/>
                  </a:cubicBezTo>
                  <a:cubicBezTo>
                    <a:pt x="48" y="13650"/>
                    <a:pt x="59" y="13662"/>
                    <a:pt x="59" y="13675"/>
                  </a:cubicBezTo>
                  <a:close/>
                  <a:moveTo>
                    <a:pt x="58" y="14025"/>
                  </a:moveTo>
                  <a:lnTo>
                    <a:pt x="58" y="14175"/>
                  </a:lnTo>
                  <a:cubicBezTo>
                    <a:pt x="58" y="14189"/>
                    <a:pt x="47" y="14200"/>
                    <a:pt x="33" y="14200"/>
                  </a:cubicBezTo>
                  <a:cubicBezTo>
                    <a:pt x="20" y="14200"/>
                    <a:pt x="8" y="14189"/>
                    <a:pt x="8" y="14175"/>
                  </a:cubicBezTo>
                  <a:lnTo>
                    <a:pt x="8" y="14025"/>
                  </a:lnTo>
                  <a:cubicBezTo>
                    <a:pt x="8" y="14012"/>
                    <a:pt x="20" y="14000"/>
                    <a:pt x="33" y="14000"/>
                  </a:cubicBezTo>
                  <a:cubicBezTo>
                    <a:pt x="47" y="14000"/>
                    <a:pt x="58" y="14012"/>
                    <a:pt x="58" y="14025"/>
                  </a:cubicBezTo>
                  <a:close/>
                  <a:moveTo>
                    <a:pt x="58" y="14375"/>
                  </a:moveTo>
                  <a:lnTo>
                    <a:pt x="58" y="14525"/>
                  </a:lnTo>
                  <a:cubicBezTo>
                    <a:pt x="58" y="14539"/>
                    <a:pt x="47" y="14550"/>
                    <a:pt x="33" y="14550"/>
                  </a:cubicBezTo>
                  <a:cubicBezTo>
                    <a:pt x="19" y="14550"/>
                    <a:pt x="8" y="14539"/>
                    <a:pt x="8" y="14525"/>
                  </a:cubicBezTo>
                  <a:lnTo>
                    <a:pt x="8" y="14375"/>
                  </a:lnTo>
                  <a:cubicBezTo>
                    <a:pt x="8" y="14362"/>
                    <a:pt x="19" y="14350"/>
                    <a:pt x="33" y="14350"/>
                  </a:cubicBezTo>
                  <a:cubicBezTo>
                    <a:pt x="47" y="14350"/>
                    <a:pt x="58" y="14362"/>
                    <a:pt x="58" y="14375"/>
                  </a:cubicBezTo>
                  <a:close/>
                  <a:moveTo>
                    <a:pt x="58" y="14725"/>
                  </a:moveTo>
                  <a:lnTo>
                    <a:pt x="58" y="14875"/>
                  </a:lnTo>
                  <a:cubicBezTo>
                    <a:pt x="58" y="14889"/>
                    <a:pt x="47" y="14900"/>
                    <a:pt x="33" y="14900"/>
                  </a:cubicBezTo>
                  <a:cubicBezTo>
                    <a:pt x="19" y="14900"/>
                    <a:pt x="8" y="14889"/>
                    <a:pt x="8" y="14875"/>
                  </a:cubicBezTo>
                  <a:lnTo>
                    <a:pt x="8" y="14725"/>
                  </a:lnTo>
                  <a:cubicBezTo>
                    <a:pt x="8" y="14712"/>
                    <a:pt x="19" y="14700"/>
                    <a:pt x="33" y="14700"/>
                  </a:cubicBezTo>
                  <a:cubicBezTo>
                    <a:pt x="47" y="14700"/>
                    <a:pt x="58" y="14712"/>
                    <a:pt x="58" y="14725"/>
                  </a:cubicBezTo>
                  <a:close/>
                  <a:moveTo>
                    <a:pt x="58" y="15075"/>
                  </a:moveTo>
                  <a:lnTo>
                    <a:pt x="58" y="15225"/>
                  </a:lnTo>
                  <a:cubicBezTo>
                    <a:pt x="58" y="15239"/>
                    <a:pt x="47" y="15250"/>
                    <a:pt x="33" y="15250"/>
                  </a:cubicBezTo>
                  <a:cubicBezTo>
                    <a:pt x="19" y="15250"/>
                    <a:pt x="8" y="15239"/>
                    <a:pt x="8" y="15225"/>
                  </a:cubicBezTo>
                  <a:lnTo>
                    <a:pt x="8" y="15075"/>
                  </a:lnTo>
                  <a:cubicBezTo>
                    <a:pt x="8" y="15062"/>
                    <a:pt x="19" y="15050"/>
                    <a:pt x="33" y="15050"/>
                  </a:cubicBezTo>
                  <a:cubicBezTo>
                    <a:pt x="47" y="15050"/>
                    <a:pt x="58" y="15062"/>
                    <a:pt x="58" y="15075"/>
                  </a:cubicBezTo>
                  <a:close/>
                  <a:moveTo>
                    <a:pt x="58" y="15425"/>
                  </a:moveTo>
                  <a:lnTo>
                    <a:pt x="58" y="15575"/>
                  </a:lnTo>
                  <a:cubicBezTo>
                    <a:pt x="58" y="15589"/>
                    <a:pt x="46" y="15600"/>
                    <a:pt x="33" y="15600"/>
                  </a:cubicBezTo>
                  <a:cubicBezTo>
                    <a:pt x="19" y="15600"/>
                    <a:pt x="8" y="15589"/>
                    <a:pt x="8" y="15575"/>
                  </a:cubicBezTo>
                  <a:lnTo>
                    <a:pt x="8" y="15425"/>
                  </a:lnTo>
                  <a:cubicBezTo>
                    <a:pt x="8" y="15412"/>
                    <a:pt x="19" y="15400"/>
                    <a:pt x="33" y="15400"/>
                  </a:cubicBezTo>
                  <a:cubicBezTo>
                    <a:pt x="46" y="15400"/>
                    <a:pt x="58" y="15412"/>
                    <a:pt x="58" y="15425"/>
                  </a:cubicBezTo>
                  <a:close/>
                  <a:moveTo>
                    <a:pt x="57" y="15775"/>
                  </a:moveTo>
                  <a:lnTo>
                    <a:pt x="57" y="15925"/>
                  </a:lnTo>
                  <a:cubicBezTo>
                    <a:pt x="57" y="15939"/>
                    <a:pt x="46" y="15950"/>
                    <a:pt x="32" y="15950"/>
                  </a:cubicBezTo>
                  <a:cubicBezTo>
                    <a:pt x="19" y="15950"/>
                    <a:pt x="7" y="15939"/>
                    <a:pt x="7" y="15925"/>
                  </a:cubicBezTo>
                  <a:lnTo>
                    <a:pt x="7" y="15775"/>
                  </a:lnTo>
                  <a:cubicBezTo>
                    <a:pt x="7" y="15762"/>
                    <a:pt x="19" y="15750"/>
                    <a:pt x="32" y="15750"/>
                  </a:cubicBezTo>
                  <a:cubicBezTo>
                    <a:pt x="46" y="15750"/>
                    <a:pt x="57" y="15762"/>
                    <a:pt x="57" y="15775"/>
                  </a:cubicBezTo>
                  <a:close/>
                  <a:moveTo>
                    <a:pt x="57" y="16125"/>
                  </a:moveTo>
                  <a:lnTo>
                    <a:pt x="57" y="16275"/>
                  </a:lnTo>
                  <a:cubicBezTo>
                    <a:pt x="57" y="16289"/>
                    <a:pt x="46" y="16300"/>
                    <a:pt x="32" y="16300"/>
                  </a:cubicBezTo>
                  <a:cubicBezTo>
                    <a:pt x="18" y="16300"/>
                    <a:pt x="7" y="16289"/>
                    <a:pt x="7" y="16275"/>
                  </a:cubicBezTo>
                  <a:lnTo>
                    <a:pt x="7" y="16125"/>
                  </a:lnTo>
                  <a:cubicBezTo>
                    <a:pt x="7" y="16112"/>
                    <a:pt x="18" y="16100"/>
                    <a:pt x="32" y="16100"/>
                  </a:cubicBezTo>
                  <a:cubicBezTo>
                    <a:pt x="46" y="16100"/>
                    <a:pt x="57" y="16112"/>
                    <a:pt x="57" y="16125"/>
                  </a:cubicBezTo>
                  <a:close/>
                  <a:moveTo>
                    <a:pt x="57" y="16475"/>
                  </a:moveTo>
                  <a:lnTo>
                    <a:pt x="57" y="16625"/>
                  </a:lnTo>
                  <a:cubicBezTo>
                    <a:pt x="57" y="16639"/>
                    <a:pt x="46" y="16650"/>
                    <a:pt x="32" y="16650"/>
                  </a:cubicBezTo>
                  <a:cubicBezTo>
                    <a:pt x="18" y="16650"/>
                    <a:pt x="7" y="16639"/>
                    <a:pt x="7" y="16625"/>
                  </a:cubicBezTo>
                  <a:lnTo>
                    <a:pt x="7" y="16475"/>
                  </a:lnTo>
                  <a:cubicBezTo>
                    <a:pt x="7" y="16462"/>
                    <a:pt x="18" y="16450"/>
                    <a:pt x="32" y="16450"/>
                  </a:cubicBezTo>
                  <a:cubicBezTo>
                    <a:pt x="46" y="16450"/>
                    <a:pt x="57" y="16462"/>
                    <a:pt x="57" y="16475"/>
                  </a:cubicBezTo>
                  <a:close/>
                  <a:moveTo>
                    <a:pt x="57" y="16825"/>
                  </a:moveTo>
                  <a:lnTo>
                    <a:pt x="57" y="16975"/>
                  </a:lnTo>
                  <a:cubicBezTo>
                    <a:pt x="57" y="16989"/>
                    <a:pt x="46" y="17000"/>
                    <a:pt x="32" y="17000"/>
                  </a:cubicBezTo>
                  <a:cubicBezTo>
                    <a:pt x="18" y="17000"/>
                    <a:pt x="7" y="16989"/>
                    <a:pt x="7" y="16975"/>
                  </a:cubicBezTo>
                  <a:lnTo>
                    <a:pt x="7" y="16825"/>
                  </a:lnTo>
                  <a:cubicBezTo>
                    <a:pt x="7" y="16812"/>
                    <a:pt x="18" y="16800"/>
                    <a:pt x="32" y="16800"/>
                  </a:cubicBezTo>
                  <a:cubicBezTo>
                    <a:pt x="46" y="16800"/>
                    <a:pt x="57" y="16812"/>
                    <a:pt x="57" y="16825"/>
                  </a:cubicBezTo>
                  <a:close/>
                  <a:moveTo>
                    <a:pt x="57" y="17175"/>
                  </a:moveTo>
                  <a:lnTo>
                    <a:pt x="57" y="17325"/>
                  </a:lnTo>
                  <a:cubicBezTo>
                    <a:pt x="57" y="17339"/>
                    <a:pt x="45" y="17350"/>
                    <a:pt x="32" y="17350"/>
                  </a:cubicBezTo>
                  <a:cubicBezTo>
                    <a:pt x="18" y="17350"/>
                    <a:pt x="7" y="17339"/>
                    <a:pt x="7" y="17325"/>
                  </a:cubicBezTo>
                  <a:lnTo>
                    <a:pt x="7" y="17175"/>
                  </a:lnTo>
                  <a:cubicBezTo>
                    <a:pt x="7" y="17162"/>
                    <a:pt x="18" y="17150"/>
                    <a:pt x="32" y="17150"/>
                  </a:cubicBezTo>
                  <a:cubicBezTo>
                    <a:pt x="45" y="17150"/>
                    <a:pt x="57" y="17162"/>
                    <a:pt x="57" y="17175"/>
                  </a:cubicBezTo>
                  <a:close/>
                  <a:moveTo>
                    <a:pt x="56" y="17525"/>
                  </a:moveTo>
                  <a:lnTo>
                    <a:pt x="56" y="17675"/>
                  </a:lnTo>
                  <a:cubicBezTo>
                    <a:pt x="56" y="17689"/>
                    <a:pt x="45" y="17700"/>
                    <a:pt x="31" y="17700"/>
                  </a:cubicBezTo>
                  <a:cubicBezTo>
                    <a:pt x="17" y="17700"/>
                    <a:pt x="6" y="17689"/>
                    <a:pt x="6" y="17675"/>
                  </a:cubicBezTo>
                  <a:lnTo>
                    <a:pt x="6" y="17525"/>
                  </a:lnTo>
                  <a:cubicBezTo>
                    <a:pt x="6" y="17512"/>
                    <a:pt x="18" y="17500"/>
                    <a:pt x="31" y="17500"/>
                  </a:cubicBezTo>
                  <a:cubicBezTo>
                    <a:pt x="45" y="17500"/>
                    <a:pt x="56" y="17512"/>
                    <a:pt x="56" y="17525"/>
                  </a:cubicBezTo>
                  <a:close/>
                  <a:moveTo>
                    <a:pt x="56" y="17875"/>
                  </a:moveTo>
                  <a:lnTo>
                    <a:pt x="56" y="18025"/>
                  </a:lnTo>
                  <a:cubicBezTo>
                    <a:pt x="56" y="18039"/>
                    <a:pt x="45" y="18050"/>
                    <a:pt x="31" y="18050"/>
                  </a:cubicBezTo>
                  <a:cubicBezTo>
                    <a:pt x="17" y="18050"/>
                    <a:pt x="6" y="18039"/>
                    <a:pt x="6" y="18025"/>
                  </a:cubicBezTo>
                  <a:lnTo>
                    <a:pt x="6" y="17875"/>
                  </a:lnTo>
                  <a:cubicBezTo>
                    <a:pt x="6" y="17862"/>
                    <a:pt x="17" y="17850"/>
                    <a:pt x="31" y="17850"/>
                  </a:cubicBezTo>
                  <a:cubicBezTo>
                    <a:pt x="45" y="17850"/>
                    <a:pt x="56" y="17862"/>
                    <a:pt x="56" y="17875"/>
                  </a:cubicBezTo>
                  <a:close/>
                  <a:moveTo>
                    <a:pt x="56" y="18225"/>
                  </a:moveTo>
                  <a:lnTo>
                    <a:pt x="56" y="18375"/>
                  </a:lnTo>
                  <a:cubicBezTo>
                    <a:pt x="56" y="18389"/>
                    <a:pt x="45" y="18400"/>
                    <a:pt x="31" y="18400"/>
                  </a:cubicBezTo>
                  <a:cubicBezTo>
                    <a:pt x="17" y="18400"/>
                    <a:pt x="6" y="18389"/>
                    <a:pt x="6" y="18375"/>
                  </a:cubicBezTo>
                  <a:lnTo>
                    <a:pt x="6" y="18225"/>
                  </a:lnTo>
                  <a:cubicBezTo>
                    <a:pt x="6" y="18212"/>
                    <a:pt x="17" y="18200"/>
                    <a:pt x="31" y="18200"/>
                  </a:cubicBezTo>
                  <a:cubicBezTo>
                    <a:pt x="45" y="18200"/>
                    <a:pt x="56" y="18212"/>
                    <a:pt x="56" y="18225"/>
                  </a:cubicBezTo>
                  <a:close/>
                  <a:moveTo>
                    <a:pt x="56" y="18575"/>
                  </a:moveTo>
                  <a:lnTo>
                    <a:pt x="56" y="18725"/>
                  </a:lnTo>
                  <a:cubicBezTo>
                    <a:pt x="56" y="18739"/>
                    <a:pt x="44" y="18750"/>
                    <a:pt x="31" y="18750"/>
                  </a:cubicBezTo>
                  <a:cubicBezTo>
                    <a:pt x="17" y="18750"/>
                    <a:pt x="6" y="18739"/>
                    <a:pt x="6" y="18725"/>
                  </a:cubicBezTo>
                  <a:lnTo>
                    <a:pt x="6" y="18575"/>
                  </a:lnTo>
                  <a:cubicBezTo>
                    <a:pt x="6" y="18562"/>
                    <a:pt x="17" y="18550"/>
                    <a:pt x="31" y="18550"/>
                  </a:cubicBezTo>
                  <a:cubicBezTo>
                    <a:pt x="45" y="18550"/>
                    <a:pt x="56" y="18562"/>
                    <a:pt x="56" y="18575"/>
                  </a:cubicBezTo>
                  <a:close/>
                  <a:moveTo>
                    <a:pt x="56" y="18925"/>
                  </a:moveTo>
                  <a:lnTo>
                    <a:pt x="55" y="19075"/>
                  </a:lnTo>
                  <a:cubicBezTo>
                    <a:pt x="55" y="19089"/>
                    <a:pt x="44" y="19100"/>
                    <a:pt x="30" y="19100"/>
                  </a:cubicBezTo>
                  <a:cubicBezTo>
                    <a:pt x="17" y="19100"/>
                    <a:pt x="5" y="19089"/>
                    <a:pt x="5" y="19075"/>
                  </a:cubicBezTo>
                  <a:lnTo>
                    <a:pt x="6" y="18925"/>
                  </a:lnTo>
                  <a:cubicBezTo>
                    <a:pt x="6" y="18912"/>
                    <a:pt x="17" y="18900"/>
                    <a:pt x="31" y="18900"/>
                  </a:cubicBezTo>
                  <a:cubicBezTo>
                    <a:pt x="44" y="18900"/>
                    <a:pt x="56" y="18912"/>
                    <a:pt x="56" y="18925"/>
                  </a:cubicBezTo>
                  <a:close/>
                  <a:moveTo>
                    <a:pt x="55" y="19275"/>
                  </a:moveTo>
                  <a:lnTo>
                    <a:pt x="55" y="19425"/>
                  </a:lnTo>
                  <a:cubicBezTo>
                    <a:pt x="55" y="19439"/>
                    <a:pt x="44" y="19450"/>
                    <a:pt x="30" y="19450"/>
                  </a:cubicBezTo>
                  <a:cubicBezTo>
                    <a:pt x="16" y="19450"/>
                    <a:pt x="5" y="19439"/>
                    <a:pt x="5" y="19425"/>
                  </a:cubicBezTo>
                  <a:lnTo>
                    <a:pt x="5" y="19275"/>
                  </a:lnTo>
                  <a:cubicBezTo>
                    <a:pt x="5" y="19262"/>
                    <a:pt x="17" y="19250"/>
                    <a:pt x="30" y="19250"/>
                  </a:cubicBezTo>
                  <a:cubicBezTo>
                    <a:pt x="44" y="19250"/>
                    <a:pt x="55" y="19262"/>
                    <a:pt x="55" y="19275"/>
                  </a:cubicBezTo>
                  <a:close/>
                  <a:moveTo>
                    <a:pt x="55" y="19625"/>
                  </a:moveTo>
                  <a:lnTo>
                    <a:pt x="55" y="19775"/>
                  </a:lnTo>
                  <a:cubicBezTo>
                    <a:pt x="55" y="19789"/>
                    <a:pt x="44" y="19800"/>
                    <a:pt x="30" y="19800"/>
                  </a:cubicBezTo>
                  <a:cubicBezTo>
                    <a:pt x="16" y="19800"/>
                    <a:pt x="5" y="19789"/>
                    <a:pt x="5" y="19775"/>
                  </a:cubicBezTo>
                  <a:lnTo>
                    <a:pt x="5" y="19625"/>
                  </a:lnTo>
                  <a:cubicBezTo>
                    <a:pt x="5" y="19612"/>
                    <a:pt x="16" y="19600"/>
                    <a:pt x="30" y="19600"/>
                  </a:cubicBezTo>
                  <a:cubicBezTo>
                    <a:pt x="44" y="19600"/>
                    <a:pt x="55" y="19612"/>
                    <a:pt x="55" y="19625"/>
                  </a:cubicBezTo>
                  <a:close/>
                  <a:moveTo>
                    <a:pt x="55" y="19975"/>
                  </a:moveTo>
                  <a:lnTo>
                    <a:pt x="55" y="20125"/>
                  </a:lnTo>
                  <a:cubicBezTo>
                    <a:pt x="55" y="20139"/>
                    <a:pt x="44" y="20150"/>
                    <a:pt x="30" y="20150"/>
                  </a:cubicBezTo>
                  <a:cubicBezTo>
                    <a:pt x="16" y="20150"/>
                    <a:pt x="5" y="20139"/>
                    <a:pt x="5" y="20125"/>
                  </a:cubicBezTo>
                  <a:lnTo>
                    <a:pt x="5" y="19975"/>
                  </a:lnTo>
                  <a:cubicBezTo>
                    <a:pt x="5" y="19962"/>
                    <a:pt x="16" y="19950"/>
                    <a:pt x="30" y="19950"/>
                  </a:cubicBezTo>
                  <a:cubicBezTo>
                    <a:pt x="44" y="19950"/>
                    <a:pt x="55" y="19962"/>
                    <a:pt x="55" y="19975"/>
                  </a:cubicBezTo>
                  <a:close/>
                  <a:moveTo>
                    <a:pt x="55" y="20325"/>
                  </a:moveTo>
                  <a:lnTo>
                    <a:pt x="55" y="20475"/>
                  </a:lnTo>
                  <a:cubicBezTo>
                    <a:pt x="55" y="20489"/>
                    <a:pt x="43" y="20500"/>
                    <a:pt x="30" y="20500"/>
                  </a:cubicBezTo>
                  <a:cubicBezTo>
                    <a:pt x="16" y="20500"/>
                    <a:pt x="5" y="20489"/>
                    <a:pt x="5" y="20475"/>
                  </a:cubicBezTo>
                  <a:lnTo>
                    <a:pt x="5" y="20325"/>
                  </a:lnTo>
                  <a:cubicBezTo>
                    <a:pt x="5" y="20312"/>
                    <a:pt x="16" y="20300"/>
                    <a:pt x="30" y="20300"/>
                  </a:cubicBezTo>
                  <a:cubicBezTo>
                    <a:pt x="44" y="20300"/>
                    <a:pt x="55" y="20312"/>
                    <a:pt x="55" y="20325"/>
                  </a:cubicBezTo>
                  <a:close/>
                  <a:moveTo>
                    <a:pt x="55" y="20675"/>
                  </a:moveTo>
                  <a:lnTo>
                    <a:pt x="54" y="20825"/>
                  </a:lnTo>
                  <a:cubicBezTo>
                    <a:pt x="54" y="20839"/>
                    <a:pt x="43" y="20850"/>
                    <a:pt x="29" y="20850"/>
                  </a:cubicBezTo>
                  <a:cubicBezTo>
                    <a:pt x="16" y="20850"/>
                    <a:pt x="4" y="20839"/>
                    <a:pt x="4" y="20825"/>
                  </a:cubicBezTo>
                  <a:lnTo>
                    <a:pt x="5" y="20675"/>
                  </a:lnTo>
                  <a:cubicBezTo>
                    <a:pt x="5" y="20662"/>
                    <a:pt x="16" y="20650"/>
                    <a:pt x="30" y="20650"/>
                  </a:cubicBezTo>
                  <a:cubicBezTo>
                    <a:pt x="43" y="20650"/>
                    <a:pt x="55" y="20662"/>
                    <a:pt x="55" y="20675"/>
                  </a:cubicBezTo>
                  <a:close/>
                  <a:moveTo>
                    <a:pt x="54" y="21025"/>
                  </a:moveTo>
                  <a:lnTo>
                    <a:pt x="54" y="21175"/>
                  </a:lnTo>
                  <a:cubicBezTo>
                    <a:pt x="54" y="21189"/>
                    <a:pt x="43" y="21200"/>
                    <a:pt x="29" y="21200"/>
                  </a:cubicBezTo>
                  <a:cubicBezTo>
                    <a:pt x="15" y="21200"/>
                    <a:pt x="4" y="21189"/>
                    <a:pt x="4" y="21175"/>
                  </a:cubicBezTo>
                  <a:lnTo>
                    <a:pt x="4" y="21025"/>
                  </a:lnTo>
                  <a:cubicBezTo>
                    <a:pt x="4" y="21012"/>
                    <a:pt x="16" y="21000"/>
                    <a:pt x="29" y="21000"/>
                  </a:cubicBezTo>
                  <a:cubicBezTo>
                    <a:pt x="43" y="21000"/>
                    <a:pt x="54" y="21012"/>
                    <a:pt x="54" y="21025"/>
                  </a:cubicBezTo>
                  <a:close/>
                  <a:moveTo>
                    <a:pt x="54" y="21375"/>
                  </a:moveTo>
                  <a:lnTo>
                    <a:pt x="54" y="21525"/>
                  </a:lnTo>
                  <a:cubicBezTo>
                    <a:pt x="54" y="21539"/>
                    <a:pt x="43" y="21550"/>
                    <a:pt x="29" y="21550"/>
                  </a:cubicBezTo>
                  <a:cubicBezTo>
                    <a:pt x="15" y="21550"/>
                    <a:pt x="4" y="21539"/>
                    <a:pt x="4" y="21525"/>
                  </a:cubicBezTo>
                  <a:lnTo>
                    <a:pt x="4" y="21375"/>
                  </a:lnTo>
                  <a:cubicBezTo>
                    <a:pt x="4" y="21362"/>
                    <a:pt x="15" y="21350"/>
                    <a:pt x="29" y="21350"/>
                  </a:cubicBezTo>
                  <a:cubicBezTo>
                    <a:pt x="43" y="21350"/>
                    <a:pt x="54" y="21362"/>
                    <a:pt x="54" y="21375"/>
                  </a:cubicBezTo>
                  <a:close/>
                  <a:moveTo>
                    <a:pt x="54" y="21725"/>
                  </a:moveTo>
                  <a:lnTo>
                    <a:pt x="54" y="21875"/>
                  </a:lnTo>
                  <a:cubicBezTo>
                    <a:pt x="54" y="21889"/>
                    <a:pt x="43" y="21900"/>
                    <a:pt x="29" y="21900"/>
                  </a:cubicBezTo>
                  <a:cubicBezTo>
                    <a:pt x="15" y="21900"/>
                    <a:pt x="4" y="21889"/>
                    <a:pt x="4" y="21875"/>
                  </a:cubicBezTo>
                  <a:lnTo>
                    <a:pt x="4" y="21725"/>
                  </a:lnTo>
                  <a:cubicBezTo>
                    <a:pt x="4" y="21712"/>
                    <a:pt x="15" y="21700"/>
                    <a:pt x="29" y="21700"/>
                  </a:cubicBezTo>
                  <a:cubicBezTo>
                    <a:pt x="43" y="21700"/>
                    <a:pt x="54" y="21712"/>
                    <a:pt x="54" y="21725"/>
                  </a:cubicBezTo>
                  <a:close/>
                  <a:moveTo>
                    <a:pt x="54" y="22075"/>
                  </a:moveTo>
                  <a:lnTo>
                    <a:pt x="54" y="22225"/>
                  </a:lnTo>
                  <a:cubicBezTo>
                    <a:pt x="54" y="22239"/>
                    <a:pt x="42" y="22250"/>
                    <a:pt x="29" y="22250"/>
                  </a:cubicBezTo>
                  <a:cubicBezTo>
                    <a:pt x="15" y="22250"/>
                    <a:pt x="4" y="22239"/>
                    <a:pt x="4" y="22225"/>
                  </a:cubicBezTo>
                  <a:lnTo>
                    <a:pt x="4" y="22075"/>
                  </a:lnTo>
                  <a:cubicBezTo>
                    <a:pt x="4" y="22062"/>
                    <a:pt x="15" y="22050"/>
                    <a:pt x="29" y="22050"/>
                  </a:cubicBezTo>
                  <a:cubicBezTo>
                    <a:pt x="43" y="22050"/>
                    <a:pt x="54" y="22062"/>
                    <a:pt x="54" y="22075"/>
                  </a:cubicBezTo>
                  <a:close/>
                  <a:moveTo>
                    <a:pt x="53" y="22425"/>
                  </a:moveTo>
                  <a:lnTo>
                    <a:pt x="53" y="22575"/>
                  </a:lnTo>
                  <a:cubicBezTo>
                    <a:pt x="53" y="22589"/>
                    <a:pt x="42" y="22600"/>
                    <a:pt x="28" y="22600"/>
                  </a:cubicBezTo>
                  <a:cubicBezTo>
                    <a:pt x="15" y="22600"/>
                    <a:pt x="3" y="22589"/>
                    <a:pt x="3" y="22575"/>
                  </a:cubicBezTo>
                  <a:lnTo>
                    <a:pt x="3" y="22425"/>
                  </a:lnTo>
                  <a:cubicBezTo>
                    <a:pt x="4" y="22412"/>
                    <a:pt x="15" y="22400"/>
                    <a:pt x="29" y="22400"/>
                  </a:cubicBezTo>
                  <a:cubicBezTo>
                    <a:pt x="42" y="22400"/>
                    <a:pt x="54" y="22412"/>
                    <a:pt x="53" y="22425"/>
                  </a:cubicBezTo>
                  <a:close/>
                  <a:moveTo>
                    <a:pt x="53" y="22775"/>
                  </a:moveTo>
                  <a:lnTo>
                    <a:pt x="53" y="22925"/>
                  </a:lnTo>
                  <a:cubicBezTo>
                    <a:pt x="53" y="22939"/>
                    <a:pt x="42" y="22950"/>
                    <a:pt x="28" y="22950"/>
                  </a:cubicBezTo>
                  <a:cubicBezTo>
                    <a:pt x="14" y="22950"/>
                    <a:pt x="3" y="22939"/>
                    <a:pt x="3" y="22925"/>
                  </a:cubicBezTo>
                  <a:lnTo>
                    <a:pt x="3" y="22775"/>
                  </a:lnTo>
                  <a:cubicBezTo>
                    <a:pt x="3" y="22762"/>
                    <a:pt x="14" y="22750"/>
                    <a:pt x="28" y="22750"/>
                  </a:cubicBezTo>
                  <a:cubicBezTo>
                    <a:pt x="42" y="22750"/>
                    <a:pt x="53" y="22762"/>
                    <a:pt x="53" y="22775"/>
                  </a:cubicBezTo>
                  <a:close/>
                  <a:moveTo>
                    <a:pt x="53" y="23125"/>
                  </a:moveTo>
                  <a:lnTo>
                    <a:pt x="53" y="23275"/>
                  </a:lnTo>
                  <a:cubicBezTo>
                    <a:pt x="53" y="23289"/>
                    <a:pt x="42" y="23300"/>
                    <a:pt x="28" y="23300"/>
                  </a:cubicBezTo>
                  <a:cubicBezTo>
                    <a:pt x="14" y="23300"/>
                    <a:pt x="3" y="23289"/>
                    <a:pt x="3" y="23275"/>
                  </a:cubicBezTo>
                  <a:lnTo>
                    <a:pt x="3" y="23125"/>
                  </a:lnTo>
                  <a:cubicBezTo>
                    <a:pt x="3" y="23112"/>
                    <a:pt x="14" y="23100"/>
                    <a:pt x="28" y="23100"/>
                  </a:cubicBezTo>
                  <a:cubicBezTo>
                    <a:pt x="42" y="23100"/>
                    <a:pt x="53" y="23112"/>
                    <a:pt x="53" y="23125"/>
                  </a:cubicBezTo>
                  <a:close/>
                  <a:moveTo>
                    <a:pt x="53" y="23475"/>
                  </a:moveTo>
                  <a:lnTo>
                    <a:pt x="53" y="23625"/>
                  </a:lnTo>
                  <a:cubicBezTo>
                    <a:pt x="53" y="23639"/>
                    <a:pt x="42" y="23650"/>
                    <a:pt x="28" y="23650"/>
                  </a:cubicBezTo>
                  <a:cubicBezTo>
                    <a:pt x="14" y="23650"/>
                    <a:pt x="3" y="23639"/>
                    <a:pt x="3" y="23625"/>
                  </a:cubicBezTo>
                  <a:lnTo>
                    <a:pt x="3" y="23475"/>
                  </a:lnTo>
                  <a:cubicBezTo>
                    <a:pt x="3" y="23462"/>
                    <a:pt x="14" y="23450"/>
                    <a:pt x="28" y="23450"/>
                  </a:cubicBezTo>
                  <a:cubicBezTo>
                    <a:pt x="42" y="23450"/>
                    <a:pt x="53" y="23462"/>
                    <a:pt x="53" y="23475"/>
                  </a:cubicBezTo>
                  <a:close/>
                  <a:moveTo>
                    <a:pt x="53" y="23825"/>
                  </a:moveTo>
                  <a:lnTo>
                    <a:pt x="53" y="23975"/>
                  </a:lnTo>
                  <a:cubicBezTo>
                    <a:pt x="53" y="23989"/>
                    <a:pt x="41" y="24000"/>
                    <a:pt x="28" y="24000"/>
                  </a:cubicBezTo>
                  <a:cubicBezTo>
                    <a:pt x="14" y="24000"/>
                    <a:pt x="3" y="23989"/>
                    <a:pt x="3" y="23975"/>
                  </a:cubicBezTo>
                  <a:lnTo>
                    <a:pt x="3" y="23825"/>
                  </a:lnTo>
                  <a:cubicBezTo>
                    <a:pt x="3" y="23812"/>
                    <a:pt x="14" y="23800"/>
                    <a:pt x="28" y="23800"/>
                  </a:cubicBezTo>
                  <a:cubicBezTo>
                    <a:pt x="41" y="23800"/>
                    <a:pt x="53" y="23812"/>
                    <a:pt x="53" y="23825"/>
                  </a:cubicBezTo>
                  <a:close/>
                  <a:moveTo>
                    <a:pt x="52" y="24175"/>
                  </a:moveTo>
                  <a:lnTo>
                    <a:pt x="52" y="24325"/>
                  </a:lnTo>
                  <a:cubicBezTo>
                    <a:pt x="52" y="24339"/>
                    <a:pt x="41" y="24350"/>
                    <a:pt x="27" y="24350"/>
                  </a:cubicBezTo>
                  <a:cubicBezTo>
                    <a:pt x="14" y="24350"/>
                    <a:pt x="2" y="24339"/>
                    <a:pt x="2" y="24325"/>
                  </a:cubicBezTo>
                  <a:lnTo>
                    <a:pt x="2" y="24175"/>
                  </a:lnTo>
                  <a:cubicBezTo>
                    <a:pt x="2" y="24162"/>
                    <a:pt x="14" y="24150"/>
                    <a:pt x="27" y="24150"/>
                  </a:cubicBezTo>
                  <a:cubicBezTo>
                    <a:pt x="41" y="24150"/>
                    <a:pt x="52" y="24162"/>
                    <a:pt x="52" y="24175"/>
                  </a:cubicBezTo>
                  <a:close/>
                  <a:moveTo>
                    <a:pt x="52" y="24525"/>
                  </a:moveTo>
                  <a:lnTo>
                    <a:pt x="52" y="24675"/>
                  </a:lnTo>
                  <a:cubicBezTo>
                    <a:pt x="52" y="24689"/>
                    <a:pt x="41" y="24700"/>
                    <a:pt x="27" y="24700"/>
                  </a:cubicBezTo>
                  <a:cubicBezTo>
                    <a:pt x="13" y="24700"/>
                    <a:pt x="2" y="24689"/>
                    <a:pt x="2" y="24675"/>
                  </a:cubicBezTo>
                  <a:lnTo>
                    <a:pt x="2" y="24525"/>
                  </a:lnTo>
                  <a:cubicBezTo>
                    <a:pt x="2" y="24512"/>
                    <a:pt x="13" y="24500"/>
                    <a:pt x="27" y="24500"/>
                  </a:cubicBezTo>
                  <a:cubicBezTo>
                    <a:pt x="41" y="24500"/>
                    <a:pt x="52" y="24512"/>
                    <a:pt x="52" y="24525"/>
                  </a:cubicBezTo>
                  <a:close/>
                  <a:moveTo>
                    <a:pt x="52" y="24875"/>
                  </a:moveTo>
                  <a:lnTo>
                    <a:pt x="52" y="25025"/>
                  </a:lnTo>
                  <a:cubicBezTo>
                    <a:pt x="52" y="25039"/>
                    <a:pt x="41" y="25050"/>
                    <a:pt x="27" y="25050"/>
                  </a:cubicBezTo>
                  <a:cubicBezTo>
                    <a:pt x="13" y="25050"/>
                    <a:pt x="2" y="25039"/>
                    <a:pt x="2" y="25025"/>
                  </a:cubicBezTo>
                  <a:lnTo>
                    <a:pt x="2" y="24875"/>
                  </a:lnTo>
                  <a:cubicBezTo>
                    <a:pt x="2" y="24862"/>
                    <a:pt x="13" y="24850"/>
                    <a:pt x="27" y="24850"/>
                  </a:cubicBezTo>
                  <a:cubicBezTo>
                    <a:pt x="41" y="24850"/>
                    <a:pt x="52" y="24862"/>
                    <a:pt x="52" y="24875"/>
                  </a:cubicBezTo>
                  <a:close/>
                  <a:moveTo>
                    <a:pt x="52" y="25225"/>
                  </a:moveTo>
                  <a:lnTo>
                    <a:pt x="52" y="25375"/>
                  </a:lnTo>
                  <a:cubicBezTo>
                    <a:pt x="52" y="25389"/>
                    <a:pt x="41" y="25400"/>
                    <a:pt x="27" y="25400"/>
                  </a:cubicBezTo>
                  <a:cubicBezTo>
                    <a:pt x="13" y="25400"/>
                    <a:pt x="2" y="25389"/>
                    <a:pt x="2" y="25375"/>
                  </a:cubicBezTo>
                  <a:lnTo>
                    <a:pt x="2" y="25225"/>
                  </a:lnTo>
                  <a:cubicBezTo>
                    <a:pt x="2" y="25212"/>
                    <a:pt x="13" y="25200"/>
                    <a:pt x="27" y="25200"/>
                  </a:cubicBezTo>
                  <a:cubicBezTo>
                    <a:pt x="41" y="25200"/>
                    <a:pt x="52" y="25212"/>
                    <a:pt x="52" y="25225"/>
                  </a:cubicBezTo>
                  <a:close/>
                  <a:moveTo>
                    <a:pt x="52" y="25575"/>
                  </a:moveTo>
                  <a:lnTo>
                    <a:pt x="52" y="25725"/>
                  </a:lnTo>
                  <a:cubicBezTo>
                    <a:pt x="52" y="25739"/>
                    <a:pt x="40" y="25750"/>
                    <a:pt x="27" y="25750"/>
                  </a:cubicBezTo>
                  <a:cubicBezTo>
                    <a:pt x="13" y="25750"/>
                    <a:pt x="2" y="25739"/>
                    <a:pt x="2" y="25725"/>
                  </a:cubicBezTo>
                  <a:lnTo>
                    <a:pt x="2" y="25575"/>
                  </a:lnTo>
                  <a:cubicBezTo>
                    <a:pt x="2" y="25562"/>
                    <a:pt x="13" y="25550"/>
                    <a:pt x="27" y="25550"/>
                  </a:cubicBezTo>
                  <a:cubicBezTo>
                    <a:pt x="40" y="25550"/>
                    <a:pt x="52" y="25562"/>
                    <a:pt x="52" y="25575"/>
                  </a:cubicBezTo>
                  <a:close/>
                  <a:moveTo>
                    <a:pt x="51" y="25925"/>
                  </a:moveTo>
                  <a:lnTo>
                    <a:pt x="51" y="26075"/>
                  </a:lnTo>
                  <a:cubicBezTo>
                    <a:pt x="51" y="26089"/>
                    <a:pt x="40" y="26100"/>
                    <a:pt x="26" y="26100"/>
                  </a:cubicBezTo>
                  <a:cubicBezTo>
                    <a:pt x="13" y="26100"/>
                    <a:pt x="1" y="26089"/>
                    <a:pt x="1" y="26075"/>
                  </a:cubicBezTo>
                  <a:lnTo>
                    <a:pt x="1" y="25925"/>
                  </a:lnTo>
                  <a:cubicBezTo>
                    <a:pt x="1" y="25912"/>
                    <a:pt x="13" y="25900"/>
                    <a:pt x="26" y="25900"/>
                  </a:cubicBezTo>
                  <a:cubicBezTo>
                    <a:pt x="40" y="25900"/>
                    <a:pt x="51" y="25912"/>
                    <a:pt x="51" y="25925"/>
                  </a:cubicBezTo>
                  <a:close/>
                  <a:moveTo>
                    <a:pt x="51" y="26275"/>
                  </a:moveTo>
                  <a:lnTo>
                    <a:pt x="51" y="26425"/>
                  </a:lnTo>
                  <a:cubicBezTo>
                    <a:pt x="51" y="26439"/>
                    <a:pt x="40" y="26450"/>
                    <a:pt x="26" y="26450"/>
                  </a:cubicBezTo>
                  <a:cubicBezTo>
                    <a:pt x="12" y="26450"/>
                    <a:pt x="1" y="26439"/>
                    <a:pt x="1" y="26425"/>
                  </a:cubicBezTo>
                  <a:lnTo>
                    <a:pt x="1" y="26275"/>
                  </a:lnTo>
                  <a:cubicBezTo>
                    <a:pt x="1" y="26262"/>
                    <a:pt x="12" y="26250"/>
                    <a:pt x="26" y="26250"/>
                  </a:cubicBezTo>
                  <a:cubicBezTo>
                    <a:pt x="40" y="26250"/>
                    <a:pt x="51" y="26262"/>
                    <a:pt x="51" y="26275"/>
                  </a:cubicBezTo>
                  <a:close/>
                  <a:moveTo>
                    <a:pt x="51" y="26625"/>
                  </a:moveTo>
                  <a:lnTo>
                    <a:pt x="51" y="26775"/>
                  </a:lnTo>
                  <a:cubicBezTo>
                    <a:pt x="51" y="26789"/>
                    <a:pt x="40" y="26800"/>
                    <a:pt x="26" y="26800"/>
                  </a:cubicBezTo>
                  <a:cubicBezTo>
                    <a:pt x="12" y="26800"/>
                    <a:pt x="1" y="26789"/>
                    <a:pt x="1" y="26775"/>
                  </a:cubicBezTo>
                  <a:lnTo>
                    <a:pt x="1" y="26625"/>
                  </a:lnTo>
                  <a:cubicBezTo>
                    <a:pt x="1" y="26612"/>
                    <a:pt x="12" y="26600"/>
                    <a:pt x="26" y="26600"/>
                  </a:cubicBezTo>
                  <a:cubicBezTo>
                    <a:pt x="40" y="26600"/>
                    <a:pt x="51" y="26612"/>
                    <a:pt x="51" y="26625"/>
                  </a:cubicBezTo>
                  <a:close/>
                  <a:moveTo>
                    <a:pt x="51" y="26975"/>
                  </a:moveTo>
                  <a:lnTo>
                    <a:pt x="51" y="27125"/>
                  </a:lnTo>
                  <a:cubicBezTo>
                    <a:pt x="51" y="27139"/>
                    <a:pt x="40" y="27150"/>
                    <a:pt x="26" y="27150"/>
                  </a:cubicBezTo>
                  <a:cubicBezTo>
                    <a:pt x="12" y="27150"/>
                    <a:pt x="1" y="27139"/>
                    <a:pt x="1" y="27125"/>
                  </a:cubicBezTo>
                  <a:lnTo>
                    <a:pt x="1" y="26975"/>
                  </a:lnTo>
                  <a:cubicBezTo>
                    <a:pt x="1" y="26962"/>
                    <a:pt x="12" y="26950"/>
                    <a:pt x="26" y="26950"/>
                  </a:cubicBezTo>
                  <a:cubicBezTo>
                    <a:pt x="40" y="26950"/>
                    <a:pt x="51" y="26962"/>
                    <a:pt x="51" y="26975"/>
                  </a:cubicBezTo>
                  <a:close/>
                  <a:moveTo>
                    <a:pt x="51" y="27325"/>
                  </a:moveTo>
                  <a:lnTo>
                    <a:pt x="51" y="27475"/>
                  </a:lnTo>
                  <a:cubicBezTo>
                    <a:pt x="51" y="27489"/>
                    <a:pt x="39" y="27500"/>
                    <a:pt x="25" y="27500"/>
                  </a:cubicBezTo>
                  <a:cubicBezTo>
                    <a:pt x="12" y="27500"/>
                    <a:pt x="1" y="27489"/>
                    <a:pt x="1" y="27475"/>
                  </a:cubicBezTo>
                  <a:lnTo>
                    <a:pt x="1" y="27325"/>
                  </a:lnTo>
                  <a:cubicBezTo>
                    <a:pt x="1" y="27312"/>
                    <a:pt x="12" y="27300"/>
                    <a:pt x="26" y="27300"/>
                  </a:cubicBezTo>
                  <a:cubicBezTo>
                    <a:pt x="39" y="27300"/>
                    <a:pt x="51" y="27312"/>
                    <a:pt x="51" y="27325"/>
                  </a:cubicBezTo>
                  <a:close/>
                  <a:moveTo>
                    <a:pt x="50" y="27675"/>
                  </a:moveTo>
                  <a:lnTo>
                    <a:pt x="50" y="27825"/>
                  </a:lnTo>
                  <a:cubicBezTo>
                    <a:pt x="50" y="27839"/>
                    <a:pt x="39" y="27850"/>
                    <a:pt x="25" y="27850"/>
                  </a:cubicBezTo>
                  <a:cubicBezTo>
                    <a:pt x="11" y="27850"/>
                    <a:pt x="0" y="27839"/>
                    <a:pt x="0" y="27825"/>
                  </a:cubicBezTo>
                  <a:lnTo>
                    <a:pt x="0" y="27675"/>
                  </a:lnTo>
                  <a:cubicBezTo>
                    <a:pt x="0" y="27662"/>
                    <a:pt x="12" y="27650"/>
                    <a:pt x="25" y="27650"/>
                  </a:cubicBezTo>
                  <a:cubicBezTo>
                    <a:pt x="39" y="27650"/>
                    <a:pt x="50" y="27662"/>
                    <a:pt x="50" y="27675"/>
                  </a:cubicBezTo>
                  <a:close/>
                  <a:moveTo>
                    <a:pt x="50" y="28025"/>
                  </a:moveTo>
                  <a:lnTo>
                    <a:pt x="50" y="28109"/>
                  </a:lnTo>
                  <a:cubicBezTo>
                    <a:pt x="50" y="28123"/>
                    <a:pt x="39" y="28134"/>
                    <a:pt x="25" y="28134"/>
                  </a:cubicBezTo>
                  <a:cubicBezTo>
                    <a:pt x="11" y="28134"/>
                    <a:pt x="0" y="28123"/>
                    <a:pt x="0" y="28109"/>
                  </a:cubicBezTo>
                  <a:lnTo>
                    <a:pt x="0" y="28025"/>
                  </a:lnTo>
                  <a:cubicBezTo>
                    <a:pt x="0" y="28012"/>
                    <a:pt x="11" y="28000"/>
                    <a:pt x="25" y="28000"/>
                  </a:cubicBezTo>
                  <a:cubicBezTo>
                    <a:pt x="39" y="28000"/>
                    <a:pt x="50" y="28012"/>
                    <a:pt x="50" y="28025"/>
                  </a:cubicBezTo>
                  <a:close/>
                </a:path>
              </a:pathLst>
            </a:custGeom>
            <a:solidFill>
              <a:srgbClr val="808080"/>
            </a:solidFill>
            <a:ln w="1588">
              <a:solidFill>
                <a:srgbClr val="808080"/>
              </a:solidFill>
              <a:bevel/>
              <a:headEnd/>
              <a:tailEnd/>
            </a:ln>
          </p:spPr>
          <p:txBody>
            <a:bodyPr/>
            <a:lstStyle/>
            <a:p>
              <a:endParaRPr lang="en-US" dirty="0"/>
            </a:p>
          </p:txBody>
        </p:sp>
        <p:sp>
          <p:nvSpPr>
            <p:cNvPr id="13360" name="Freeform 52"/>
            <p:cNvSpPr>
              <a:spLocks noEditPoints="1"/>
            </p:cNvSpPr>
            <p:nvPr/>
          </p:nvSpPr>
          <p:spPr bwMode="auto">
            <a:xfrm>
              <a:off x="2397125" y="1636713"/>
              <a:ext cx="22225" cy="4346575"/>
            </a:xfrm>
            <a:custGeom>
              <a:avLst/>
              <a:gdLst>
                <a:gd name="T0" fmla="*/ 2147483647 w 117"/>
                <a:gd name="T1" fmla="*/ 2147483647 h 28134"/>
                <a:gd name="T2" fmla="*/ 2147483647 w 117"/>
                <a:gd name="T3" fmla="*/ 2147483647 h 28134"/>
                <a:gd name="T4" fmla="*/ 2147483647 w 117"/>
                <a:gd name="T5" fmla="*/ 2147483647 h 28134"/>
                <a:gd name="T6" fmla="*/ 2147483647 w 117"/>
                <a:gd name="T7" fmla="*/ 2147483647 h 28134"/>
                <a:gd name="T8" fmla="*/ 2147483647 w 117"/>
                <a:gd name="T9" fmla="*/ 2147483647 h 28134"/>
                <a:gd name="T10" fmla="*/ 2147483647 w 117"/>
                <a:gd name="T11" fmla="*/ 2147483647 h 28134"/>
                <a:gd name="T12" fmla="*/ 2147483647 w 117"/>
                <a:gd name="T13" fmla="*/ 2147483647 h 28134"/>
                <a:gd name="T14" fmla="*/ 2147483647 w 117"/>
                <a:gd name="T15" fmla="*/ 2147483647 h 28134"/>
                <a:gd name="T16" fmla="*/ 2147483647 w 117"/>
                <a:gd name="T17" fmla="*/ 2147483647 h 28134"/>
                <a:gd name="T18" fmla="*/ 2147483647 w 117"/>
                <a:gd name="T19" fmla="*/ 2147483647 h 28134"/>
                <a:gd name="T20" fmla="*/ 2147483647 w 117"/>
                <a:gd name="T21" fmla="*/ 2147483647 h 28134"/>
                <a:gd name="T22" fmla="*/ 2147483647 w 117"/>
                <a:gd name="T23" fmla="*/ 2147483647 h 28134"/>
                <a:gd name="T24" fmla="*/ 2147483647 w 117"/>
                <a:gd name="T25" fmla="*/ 2147483647 h 28134"/>
                <a:gd name="T26" fmla="*/ 2147483647 w 117"/>
                <a:gd name="T27" fmla="*/ 2147483647 h 28134"/>
                <a:gd name="T28" fmla="*/ 2147483647 w 117"/>
                <a:gd name="T29" fmla="*/ 2147483647 h 28134"/>
                <a:gd name="T30" fmla="*/ 2147483647 w 117"/>
                <a:gd name="T31" fmla="*/ 2147483647 h 28134"/>
                <a:gd name="T32" fmla="*/ 2147483647 w 117"/>
                <a:gd name="T33" fmla="*/ 2147483647 h 28134"/>
                <a:gd name="T34" fmla="*/ 2147483647 w 117"/>
                <a:gd name="T35" fmla="*/ 2147483647 h 28134"/>
                <a:gd name="T36" fmla="*/ 2147483647 w 117"/>
                <a:gd name="T37" fmla="*/ 2147483647 h 28134"/>
                <a:gd name="T38" fmla="*/ 2147483647 w 117"/>
                <a:gd name="T39" fmla="*/ 2147483647 h 28134"/>
                <a:gd name="T40" fmla="*/ 2147483647 w 117"/>
                <a:gd name="T41" fmla="*/ 2147483647 h 28134"/>
                <a:gd name="T42" fmla="*/ 2147483647 w 117"/>
                <a:gd name="T43" fmla="*/ 2147483647 h 28134"/>
                <a:gd name="T44" fmla="*/ 2147483647 w 117"/>
                <a:gd name="T45" fmla="*/ 2147483647 h 28134"/>
                <a:gd name="T46" fmla="*/ 2147483647 w 117"/>
                <a:gd name="T47" fmla="*/ 2147483647 h 28134"/>
                <a:gd name="T48" fmla="*/ 2147483647 w 117"/>
                <a:gd name="T49" fmla="*/ 2147483647 h 28134"/>
                <a:gd name="T50" fmla="*/ 2147483647 w 117"/>
                <a:gd name="T51" fmla="*/ 2147483647 h 28134"/>
                <a:gd name="T52" fmla="*/ 2147483647 w 117"/>
                <a:gd name="T53" fmla="*/ 2147483647 h 28134"/>
                <a:gd name="T54" fmla="*/ 2147483647 w 117"/>
                <a:gd name="T55" fmla="*/ 2147483647 h 28134"/>
                <a:gd name="T56" fmla="*/ 2147483647 w 117"/>
                <a:gd name="T57" fmla="*/ 2147483647 h 28134"/>
                <a:gd name="T58" fmla="*/ 2147483647 w 117"/>
                <a:gd name="T59" fmla="*/ 2147483647 h 28134"/>
                <a:gd name="T60" fmla="*/ 2147483647 w 117"/>
                <a:gd name="T61" fmla="*/ 2147483647 h 28134"/>
                <a:gd name="T62" fmla="*/ 2147483647 w 117"/>
                <a:gd name="T63" fmla="*/ 2147483647 h 28134"/>
                <a:gd name="T64" fmla="*/ 2147483647 w 117"/>
                <a:gd name="T65" fmla="*/ 2147483647 h 28134"/>
                <a:gd name="T66" fmla="*/ 2147483647 w 117"/>
                <a:gd name="T67" fmla="*/ 2147483647 h 28134"/>
                <a:gd name="T68" fmla="*/ 2147483647 w 117"/>
                <a:gd name="T69" fmla="*/ 2147483647 h 28134"/>
                <a:gd name="T70" fmla="*/ 2147483647 w 117"/>
                <a:gd name="T71" fmla="*/ 2147483647 h 28134"/>
                <a:gd name="T72" fmla="*/ 2147483647 w 117"/>
                <a:gd name="T73" fmla="*/ 2147483647 h 28134"/>
                <a:gd name="T74" fmla="*/ 2147483647 w 117"/>
                <a:gd name="T75" fmla="*/ 2147483647 h 28134"/>
                <a:gd name="T76" fmla="*/ 2147483647 w 117"/>
                <a:gd name="T77" fmla="*/ 2147483647 h 28134"/>
                <a:gd name="T78" fmla="*/ 2147483647 w 117"/>
                <a:gd name="T79" fmla="*/ 2147483647 h 28134"/>
                <a:gd name="T80" fmla="*/ 2147483647 w 117"/>
                <a:gd name="T81" fmla="*/ 2147483647 h 28134"/>
                <a:gd name="T82" fmla="*/ 2147483647 w 117"/>
                <a:gd name="T83" fmla="*/ 2147483647 h 28134"/>
                <a:gd name="T84" fmla="*/ 2147483647 w 117"/>
                <a:gd name="T85" fmla="*/ 2147483647 h 28134"/>
                <a:gd name="T86" fmla="*/ 2147483647 w 117"/>
                <a:gd name="T87" fmla="*/ 2147483647 h 28134"/>
                <a:gd name="T88" fmla="*/ 2147483647 w 117"/>
                <a:gd name="T89" fmla="*/ 2147483647 h 28134"/>
                <a:gd name="T90" fmla="*/ 2147483647 w 117"/>
                <a:gd name="T91" fmla="*/ 2147483647 h 28134"/>
                <a:gd name="T92" fmla="*/ 2147483647 w 117"/>
                <a:gd name="T93" fmla="*/ 2147483647 h 28134"/>
                <a:gd name="T94" fmla="*/ 2147483647 w 117"/>
                <a:gd name="T95" fmla="*/ 2147483647 h 28134"/>
                <a:gd name="T96" fmla="*/ 2147483647 w 117"/>
                <a:gd name="T97" fmla="*/ 2147483647 h 28134"/>
                <a:gd name="T98" fmla="*/ 2147483647 w 117"/>
                <a:gd name="T99" fmla="*/ 2147483647 h 28134"/>
                <a:gd name="T100" fmla="*/ 2147483647 w 117"/>
                <a:gd name="T101" fmla="*/ 2147483647 h 28134"/>
                <a:gd name="T102" fmla="*/ 2147483647 w 117"/>
                <a:gd name="T103" fmla="*/ 2147483647 h 28134"/>
                <a:gd name="T104" fmla="*/ 2147483647 w 117"/>
                <a:gd name="T105" fmla="*/ 2147483647 h 28134"/>
                <a:gd name="T106" fmla="*/ 2147483647 w 117"/>
                <a:gd name="T107" fmla="*/ 2147483647 h 28134"/>
                <a:gd name="T108" fmla="*/ 2147483647 w 117"/>
                <a:gd name="T109" fmla="*/ 2147483647 h 28134"/>
                <a:gd name="T110" fmla="*/ 2147483647 w 117"/>
                <a:gd name="T111" fmla="*/ 2147483647 h 28134"/>
                <a:gd name="T112" fmla="*/ 2147483647 w 117"/>
                <a:gd name="T113" fmla="*/ 2147483647 h 28134"/>
                <a:gd name="T114" fmla="*/ 2147483647 w 117"/>
                <a:gd name="T115" fmla="*/ 2147483647 h 28134"/>
                <a:gd name="T116" fmla="*/ 2147483647 w 117"/>
                <a:gd name="T117" fmla="*/ 2147483647 h 28134"/>
                <a:gd name="T118" fmla="*/ 2147483647 w 117"/>
                <a:gd name="T119" fmla="*/ 2147483647 h 28134"/>
                <a:gd name="T120" fmla="*/ 2147483647 w 117"/>
                <a:gd name="T121" fmla="*/ 2147483647 h 28134"/>
                <a:gd name="T122" fmla="*/ 2147483647 w 117"/>
                <a:gd name="T123" fmla="*/ 2147483647 h 28134"/>
                <a:gd name="T124" fmla="*/ 2147483647 w 117"/>
                <a:gd name="T125" fmla="*/ 2147483647 h 2813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7"/>
                <a:gd name="T190" fmla="*/ 0 h 28134"/>
                <a:gd name="T191" fmla="*/ 117 w 117"/>
                <a:gd name="T192" fmla="*/ 28134 h 2813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7" h="28134">
                  <a:moveTo>
                    <a:pt x="117" y="26"/>
                  </a:moveTo>
                  <a:lnTo>
                    <a:pt x="117" y="176"/>
                  </a:lnTo>
                  <a:cubicBezTo>
                    <a:pt x="117" y="189"/>
                    <a:pt x="106" y="201"/>
                    <a:pt x="92" y="200"/>
                  </a:cubicBezTo>
                  <a:cubicBezTo>
                    <a:pt x="78" y="200"/>
                    <a:pt x="67" y="189"/>
                    <a:pt x="67" y="175"/>
                  </a:cubicBezTo>
                  <a:lnTo>
                    <a:pt x="67" y="25"/>
                  </a:lnTo>
                  <a:cubicBezTo>
                    <a:pt x="67" y="12"/>
                    <a:pt x="78" y="0"/>
                    <a:pt x="92" y="0"/>
                  </a:cubicBezTo>
                  <a:cubicBezTo>
                    <a:pt x="106" y="1"/>
                    <a:pt x="117" y="12"/>
                    <a:pt x="117" y="26"/>
                  </a:cubicBezTo>
                  <a:close/>
                  <a:moveTo>
                    <a:pt x="116" y="376"/>
                  </a:moveTo>
                  <a:lnTo>
                    <a:pt x="116" y="526"/>
                  </a:lnTo>
                  <a:cubicBezTo>
                    <a:pt x="116" y="539"/>
                    <a:pt x="105" y="550"/>
                    <a:pt x="91" y="550"/>
                  </a:cubicBezTo>
                  <a:cubicBezTo>
                    <a:pt x="77" y="550"/>
                    <a:pt x="66" y="539"/>
                    <a:pt x="66" y="525"/>
                  </a:cubicBezTo>
                  <a:lnTo>
                    <a:pt x="66" y="375"/>
                  </a:lnTo>
                  <a:cubicBezTo>
                    <a:pt x="66" y="362"/>
                    <a:pt x="78" y="350"/>
                    <a:pt x="91" y="350"/>
                  </a:cubicBezTo>
                  <a:cubicBezTo>
                    <a:pt x="105" y="351"/>
                    <a:pt x="116" y="362"/>
                    <a:pt x="116" y="376"/>
                  </a:cubicBezTo>
                  <a:close/>
                  <a:moveTo>
                    <a:pt x="115" y="726"/>
                  </a:moveTo>
                  <a:lnTo>
                    <a:pt x="115" y="876"/>
                  </a:lnTo>
                  <a:cubicBezTo>
                    <a:pt x="115" y="889"/>
                    <a:pt x="104" y="900"/>
                    <a:pt x="90" y="900"/>
                  </a:cubicBezTo>
                  <a:cubicBezTo>
                    <a:pt x="76" y="900"/>
                    <a:pt x="65" y="889"/>
                    <a:pt x="65" y="875"/>
                  </a:cubicBezTo>
                  <a:lnTo>
                    <a:pt x="65" y="725"/>
                  </a:lnTo>
                  <a:cubicBezTo>
                    <a:pt x="66" y="712"/>
                    <a:pt x="77" y="700"/>
                    <a:pt x="91" y="700"/>
                  </a:cubicBezTo>
                  <a:cubicBezTo>
                    <a:pt x="104" y="700"/>
                    <a:pt x="116" y="712"/>
                    <a:pt x="115" y="726"/>
                  </a:cubicBezTo>
                  <a:close/>
                  <a:moveTo>
                    <a:pt x="115" y="1076"/>
                  </a:moveTo>
                  <a:lnTo>
                    <a:pt x="114" y="1226"/>
                  </a:lnTo>
                  <a:cubicBezTo>
                    <a:pt x="114" y="1239"/>
                    <a:pt x="103" y="1250"/>
                    <a:pt x="89" y="1250"/>
                  </a:cubicBezTo>
                  <a:cubicBezTo>
                    <a:pt x="75" y="1250"/>
                    <a:pt x="64" y="1239"/>
                    <a:pt x="64" y="1225"/>
                  </a:cubicBezTo>
                  <a:lnTo>
                    <a:pt x="65" y="1075"/>
                  </a:lnTo>
                  <a:cubicBezTo>
                    <a:pt x="65" y="1062"/>
                    <a:pt x="76" y="1050"/>
                    <a:pt x="90" y="1050"/>
                  </a:cubicBezTo>
                  <a:cubicBezTo>
                    <a:pt x="104" y="1050"/>
                    <a:pt x="115" y="1062"/>
                    <a:pt x="115" y="1076"/>
                  </a:cubicBezTo>
                  <a:close/>
                  <a:moveTo>
                    <a:pt x="114" y="1426"/>
                  </a:moveTo>
                  <a:lnTo>
                    <a:pt x="113" y="1576"/>
                  </a:lnTo>
                  <a:cubicBezTo>
                    <a:pt x="113" y="1589"/>
                    <a:pt x="102" y="1600"/>
                    <a:pt x="88" y="1600"/>
                  </a:cubicBezTo>
                  <a:cubicBezTo>
                    <a:pt x="75" y="1600"/>
                    <a:pt x="63" y="1589"/>
                    <a:pt x="63" y="1575"/>
                  </a:cubicBezTo>
                  <a:lnTo>
                    <a:pt x="64" y="1425"/>
                  </a:lnTo>
                  <a:cubicBezTo>
                    <a:pt x="64" y="1412"/>
                    <a:pt x="75" y="1400"/>
                    <a:pt x="89" y="1400"/>
                  </a:cubicBezTo>
                  <a:cubicBezTo>
                    <a:pt x="103" y="1400"/>
                    <a:pt x="114" y="1412"/>
                    <a:pt x="114" y="1426"/>
                  </a:cubicBezTo>
                  <a:close/>
                  <a:moveTo>
                    <a:pt x="113" y="1776"/>
                  </a:moveTo>
                  <a:lnTo>
                    <a:pt x="113" y="1926"/>
                  </a:lnTo>
                  <a:cubicBezTo>
                    <a:pt x="113" y="1939"/>
                    <a:pt x="101" y="1950"/>
                    <a:pt x="88" y="1950"/>
                  </a:cubicBezTo>
                  <a:cubicBezTo>
                    <a:pt x="74" y="1950"/>
                    <a:pt x="63" y="1939"/>
                    <a:pt x="63" y="1925"/>
                  </a:cubicBezTo>
                  <a:lnTo>
                    <a:pt x="63" y="1775"/>
                  </a:lnTo>
                  <a:cubicBezTo>
                    <a:pt x="63" y="1762"/>
                    <a:pt x="74" y="1750"/>
                    <a:pt x="88" y="1750"/>
                  </a:cubicBezTo>
                  <a:cubicBezTo>
                    <a:pt x="102" y="1750"/>
                    <a:pt x="113" y="1762"/>
                    <a:pt x="113" y="1776"/>
                  </a:cubicBezTo>
                  <a:close/>
                  <a:moveTo>
                    <a:pt x="112" y="2126"/>
                  </a:moveTo>
                  <a:lnTo>
                    <a:pt x="112" y="2276"/>
                  </a:lnTo>
                  <a:cubicBezTo>
                    <a:pt x="112" y="2289"/>
                    <a:pt x="101" y="2300"/>
                    <a:pt x="87" y="2300"/>
                  </a:cubicBezTo>
                  <a:cubicBezTo>
                    <a:pt x="73" y="2300"/>
                    <a:pt x="62" y="2289"/>
                    <a:pt x="62" y="2275"/>
                  </a:cubicBezTo>
                  <a:lnTo>
                    <a:pt x="62" y="2125"/>
                  </a:lnTo>
                  <a:cubicBezTo>
                    <a:pt x="62" y="2112"/>
                    <a:pt x="73" y="2100"/>
                    <a:pt x="87" y="2100"/>
                  </a:cubicBezTo>
                  <a:cubicBezTo>
                    <a:pt x="101" y="2100"/>
                    <a:pt x="112" y="2112"/>
                    <a:pt x="112" y="2126"/>
                  </a:cubicBezTo>
                  <a:close/>
                  <a:moveTo>
                    <a:pt x="111" y="2476"/>
                  </a:moveTo>
                  <a:lnTo>
                    <a:pt x="111" y="2626"/>
                  </a:lnTo>
                  <a:cubicBezTo>
                    <a:pt x="111" y="2639"/>
                    <a:pt x="100" y="2650"/>
                    <a:pt x="86" y="2650"/>
                  </a:cubicBezTo>
                  <a:cubicBezTo>
                    <a:pt x="72" y="2650"/>
                    <a:pt x="61" y="2639"/>
                    <a:pt x="61" y="2625"/>
                  </a:cubicBezTo>
                  <a:lnTo>
                    <a:pt x="61" y="2475"/>
                  </a:lnTo>
                  <a:cubicBezTo>
                    <a:pt x="61" y="2462"/>
                    <a:pt x="73" y="2450"/>
                    <a:pt x="86" y="2450"/>
                  </a:cubicBezTo>
                  <a:cubicBezTo>
                    <a:pt x="100" y="2450"/>
                    <a:pt x="111" y="2462"/>
                    <a:pt x="111" y="2476"/>
                  </a:cubicBezTo>
                  <a:close/>
                  <a:moveTo>
                    <a:pt x="110" y="2826"/>
                  </a:moveTo>
                  <a:lnTo>
                    <a:pt x="110" y="2976"/>
                  </a:lnTo>
                  <a:cubicBezTo>
                    <a:pt x="110" y="2989"/>
                    <a:pt x="99" y="3000"/>
                    <a:pt x="85" y="3000"/>
                  </a:cubicBezTo>
                  <a:cubicBezTo>
                    <a:pt x="71" y="3000"/>
                    <a:pt x="60" y="2989"/>
                    <a:pt x="60" y="2975"/>
                  </a:cubicBezTo>
                  <a:lnTo>
                    <a:pt x="60" y="2825"/>
                  </a:lnTo>
                  <a:cubicBezTo>
                    <a:pt x="61" y="2812"/>
                    <a:pt x="72" y="2800"/>
                    <a:pt x="86" y="2800"/>
                  </a:cubicBezTo>
                  <a:cubicBezTo>
                    <a:pt x="99" y="2800"/>
                    <a:pt x="111" y="2812"/>
                    <a:pt x="110" y="2826"/>
                  </a:cubicBezTo>
                  <a:close/>
                  <a:moveTo>
                    <a:pt x="110" y="3176"/>
                  </a:moveTo>
                  <a:lnTo>
                    <a:pt x="109" y="3326"/>
                  </a:lnTo>
                  <a:cubicBezTo>
                    <a:pt x="109" y="3339"/>
                    <a:pt x="98" y="3350"/>
                    <a:pt x="84" y="3350"/>
                  </a:cubicBezTo>
                  <a:cubicBezTo>
                    <a:pt x="70" y="3350"/>
                    <a:pt x="59" y="3339"/>
                    <a:pt x="59" y="3325"/>
                  </a:cubicBezTo>
                  <a:lnTo>
                    <a:pt x="60" y="3175"/>
                  </a:lnTo>
                  <a:cubicBezTo>
                    <a:pt x="60" y="3162"/>
                    <a:pt x="71" y="3150"/>
                    <a:pt x="85" y="3150"/>
                  </a:cubicBezTo>
                  <a:cubicBezTo>
                    <a:pt x="99" y="3150"/>
                    <a:pt x="110" y="3162"/>
                    <a:pt x="110" y="3176"/>
                  </a:cubicBezTo>
                  <a:close/>
                  <a:moveTo>
                    <a:pt x="109" y="3526"/>
                  </a:moveTo>
                  <a:lnTo>
                    <a:pt x="108" y="3676"/>
                  </a:lnTo>
                  <a:cubicBezTo>
                    <a:pt x="108" y="3689"/>
                    <a:pt x="97" y="3700"/>
                    <a:pt x="83" y="3700"/>
                  </a:cubicBezTo>
                  <a:cubicBezTo>
                    <a:pt x="70" y="3700"/>
                    <a:pt x="58" y="3689"/>
                    <a:pt x="58" y="3675"/>
                  </a:cubicBezTo>
                  <a:lnTo>
                    <a:pt x="59" y="3525"/>
                  </a:lnTo>
                  <a:cubicBezTo>
                    <a:pt x="59" y="3512"/>
                    <a:pt x="70" y="3500"/>
                    <a:pt x="84" y="3500"/>
                  </a:cubicBezTo>
                  <a:cubicBezTo>
                    <a:pt x="98" y="3500"/>
                    <a:pt x="109" y="3512"/>
                    <a:pt x="109" y="3526"/>
                  </a:cubicBezTo>
                  <a:close/>
                  <a:moveTo>
                    <a:pt x="108" y="3876"/>
                  </a:moveTo>
                  <a:lnTo>
                    <a:pt x="108" y="4026"/>
                  </a:lnTo>
                  <a:cubicBezTo>
                    <a:pt x="108" y="4039"/>
                    <a:pt x="96" y="4050"/>
                    <a:pt x="83" y="4050"/>
                  </a:cubicBezTo>
                  <a:cubicBezTo>
                    <a:pt x="69" y="4050"/>
                    <a:pt x="58" y="4039"/>
                    <a:pt x="58" y="4025"/>
                  </a:cubicBezTo>
                  <a:lnTo>
                    <a:pt x="58" y="3875"/>
                  </a:lnTo>
                  <a:cubicBezTo>
                    <a:pt x="58" y="3862"/>
                    <a:pt x="69" y="3850"/>
                    <a:pt x="83" y="3850"/>
                  </a:cubicBezTo>
                  <a:cubicBezTo>
                    <a:pt x="97" y="3850"/>
                    <a:pt x="108" y="3862"/>
                    <a:pt x="108" y="3876"/>
                  </a:cubicBezTo>
                  <a:close/>
                  <a:moveTo>
                    <a:pt x="107" y="4226"/>
                  </a:moveTo>
                  <a:lnTo>
                    <a:pt x="107" y="4376"/>
                  </a:lnTo>
                  <a:cubicBezTo>
                    <a:pt x="107" y="4389"/>
                    <a:pt x="96" y="4400"/>
                    <a:pt x="82" y="4400"/>
                  </a:cubicBezTo>
                  <a:cubicBezTo>
                    <a:pt x="68" y="4400"/>
                    <a:pt x="57" y="4389"/>
                    <a:pt x="57" y="4375"/>
                  </a:cubicBezTo>
                  <a:lnTo>
                    <a:pt x="57" y="4225"/>
                  </a:lnTo>
                  <a:cubicBezTo>
                    <a:pt x="57" y="4212"/>
                    <a:pt x="68" y="4200"/>
                    <a:pt x="82" y="4200"/>
                  </a:cubicBezTo>
                  <a:cubicBezTo>
                    <a:pt x="96" y="4200"/>
                    <a:pt x="107" y="4212"/>
                    <a:pt x="107" y="4226"/>
                  </a:cubicBezTo>
                  <a:close/>
                  <a:moveTo>
                    <a:pt x="106" y="4576"/>
                  </a:moveTo>
                  <a:lnTo>
                    <a:pt x="106" y="4726"/>
                  </a:lnTo>
                  <a:cubicBezTo>
                    <a:pt x="106" y="4739"/>
                    <a:pt x="95" y="4750"/>
                    <a:pt x="81" y="4750"/>
                  </a:cubicBezTo>
                  <a:cubicBezTo>
                    <a:pt x="67" y="4750"/>
                    <a:pt x="56" y="4739"/>
                    <a:pt x="56" y="4725"/>
                  </a:cubicBezTo>
                  <a:lnTo>
                    <a:pt x="56" y="4575"/>
                  </a:lnTo>
                  <a:cubicBezTo>
                    <a:pt x="56" y="4562"/>
                    <a:pt x="68" y="4550"/>
                    <a:pt x="81" y="4550"/>
                  </a:cubicBezTo>
                  <a:cubicBezTo>
                    <a:pt x="95" y="4550"/>
                    <a:pt x="106" y="4562"/>
                    <a:pt x="106" y="4576"/>
                  </a:cubicBezTo>
                  <a:close/>
                  <a:moveTo>
                    <a:pt x="105" y="4926"/>
                  </a:moveTo>
                  <a:lnTo>
                    <a:pt x="105" y="5076"/>
                  </a:lnTo>
                  <a:cubicBezTo>
                    <a:pt x="105" y="5089"/>
                    <a:pt x="94" y="5100"/>
                    <a:pt x="80" y="5100"/>
                  </a:cubicBezTo>
                  <a:cubicBezTo>
                    <a:pt x="66" y="5100"/>
                    <a:pt x="55" y="5089"/>
                    <a:pt x="55" y="5075"/>
                  </a:cubicBezTo>
                  <a:lnTo>
                    <a:pt x="55" y="4925"/>
                  </a:lnTo>
                  <a:cubicBezTo>
                    <a:pt x="56" y="4912"/>
                    <a:pt x="67" y="4900"/>
                    <a:pt x="81" y="4900"/>
                  </a:cubicBezTo>
                  <a:cubicBezTo>
                    <a:pt x="94" y="4900"/>
                    <a:pt x="106" y="4912"/>
                    <a:pt x="105" y="4926"/>
                  </a:cubicBezTo>
                  <a:close/>
                  <a:moveTo>
                    <a:pt x="105" y="5276"/>
                  </a:moveTo>
                  <a:lnTo>
                    <a:pt x="104" y="5426"/>
                  </a:lnTo>
                  <a:cubicBezTo>
                    <a:pt x="104" y="5439"/>
                    <a:pt x="93" y="5450"/>
                    <a:pt x="79" y="5450"/>
                  </a:cubicBezTo>
                  <a:cubicBezTo>
                    <a:pt x="65" y="5450"/>
                    <a:pt x="54" y="5439"/>
                    <a:pt x="54" y="5425"/>
                  </a:cubicBezTo>
                  <a:lnTo>
                    <a:pt x="55" y="5275"/>
                  </a:lnTo>
                  <a:cubicBezTo>
                    <a:pt x="55" y="5262"/>
                    <a:pt x="66" y="5250"/>
                    <a:pt x="80" y="5250"/>
                  </a:cubicBezTo>
                  <a:cubicBezTo>
                    <a:pt x="94" y="5250"/>
                    <a:pt x="105" y="5262"/>
                    <a:pt x="105" y="5276"/>
                  </a:cubicBezTo>
                  <a:close/>
                  <a:moveTo>
                    <a:pt x="104" y="5626"/>
                  </a:moveTo>
                  <a:lnTo>
                    <a:pt x="103" y="5776"/>
                  </a:lnTo>
                  <a:cubicBezTo>
                    <a:pt x="103" y="5789"/>
                    <a:pt x="92" y="5800"/>
                    <a:pt x="78" y="5800"/>
                  </a:cubicBezTo>
                  <a:cubicBezTo>
                    <a:pt x="65" y="5800"/>
                    <a:pt x="53" y="5789"/>
                    <a:pt x="53" y="5775"/>
                  </a:cubicBezTo>
                  <a:lnTo>
                    <a:pt x="54" y="5625"/>
                  </a:lnTo>
                  <a:cubicBezTo>
                    <a:pt x="54" y="5612"/>
                    <a:pt x="65" y="5600"/>
                    <a:pt x="79" y="5600"/>
                  </a:cubicBezTo>
                  <a:cubicBezTo>
                    <a:pt x="93" y="5600"/>
                    <a:pt x="104" y="5612"/>
                    <a:pt x="104" y="5626"/>
                  </a:cubicBezTo>
                  <a:close/>
                  <a:moveTo>
                    <a:pt x="103" y="5976"/>
                  </a:moveTo>
                  <a:lnTo>
                    <a:pt x="103" y="6125"/>
                  </a:lnTo>
                  <a:cubicBezTo>
                    <a:pt x="103" y="6139"/>
                    <a:pt x="91" y="6150"/>
                    <a:pt x="78" y="6150"/>
                  </a:cubicBezTo>
                  <a:cubicBezTo>
                    <a:pt x="64" y="6150"/>
                    <a:pt x="53" y="6139"/>
                    <a:pt x="53" y="6125"/>
                  </a:cubicBezTo>
                  <a:lnTo>
                    <a:pt x="53" y="5975"/>
                  </a:lnTo>
                  <a:cubicBezTo>
                    <a:pt x="53" y="5962"/>
                    <a:pt x="64" y="5950"/>
                    <a:pt x="78" y="5950"/>
                  </a:cubicBezTo>
                  <a:cubicBezTo>
                    <a:pt x="92" y="5950"/>
                    <a:pt x="103" y="5962"/>
                    <a:pt x="103" y="5976"/>
                  </a:cubicBezTo>
                  <a:close/>
                  <a:moveTo>
                    <a:pt x="102" y="6325"/>
                  </a:moveTo>
                  <a:lnTo>
                    <a:pt x="102" y="6475"/>
                  </a:lnTo>
                  <a:cubicBezTo>
                    <a:pt x="102" y="6489"/>
                    <a:pt x="91" y="6500"/>
                    <a:pt x="77" y="6500"/>
                  </a:cubicBezTo>
                  <a:cubicBezTo>
                    <a:pt x="63" y="6500"/>
                    <a:pt x="52" y="6489"/>
                    <a:pt x="52" y="6475"/>
                  </a:cubicBezTo>
                  <a:lnTo>
                    <a:pt x="52" y="6325"/>
                  </a:lnTo>
                  <a:cubicBezTo>
                    <a:pt x="52" y="6312"/>
                    <a:pt x="63" y="6300"/>
                    <a:pt x="77" y="6300"/>
                  </a:cubicBezTo>
                  <a:cubicBezTo>
                    <a:pt x="91" y="6300"/>
                    <a:pt x="102" y="6312"/>
                    <a:pt x="102" y="6325"/>
                  </a:cubicBezTo>
                  <a:close/>
                  <a:moveTo>
                    <a:pt x="101" y="6675"/>
                  </a:moveTo>
                  <a:lnTo>
                    <a:pt x="101" y="6825"/>
                  </a:lnTo>
                  <a:cubicBezTo>
                    <a:pt x="101" y="6839"/>
                    <a:pt x="90" y="6850"/>
                    <a:pt x="76" y="6850"/>
                  </a:cubicBezTo>
                  <a:cubicBezTo>
                    <a:pt x="62" y="6850"/>
                    <a:pt x="51" y="6839"/>
                    <a:pt x="51" y="6825"/>
                  </a:cubicBezTo>
                  <a:lnTo>
                    <a:pt x="51" y="6675"/>
                  </a:lnTo>
                  <a:cubicBezTo>
                    <a:pt x="51" y="6662"/>
                    <a:pt x="63" y="6650"/>
                    <a:pt x="76" y="6650"/>
                  </a:cubicBezTo>
                  <a:cubicBezTo>
                    <a:pt x="90" y="6650"/>
                    <a:pt x="101" y="6662"/>
                    <a:pt x="101" y="6675"/>
                  </a:cubicBezTo>
                  <a:close/>
                  <a:moveTo>
                    <a:pt x="100" y="7025"/>
                  </a:moveTo>
                  <a:lnTo>
                    <a:pt x="100" y="7175"/>
                  </a:lnTo>
                  <a:cubicBezTo>
                    <a:pt x="100" y="7189"/>
                    <a:pt x="89" y="7200"/>
                    <a:pt x="75" y="7200"/>
                  </a:cubicBezTo>
                  <a:cubicBezTo>
                    <a:pt x="61" y="7200"/>
                    <a:pt x="50" y="7189"/>
                    <a:pt x="50" y="7175"/>
                  </a:cubicBezTo>
                  <a:lnTo>
                    <a:pt x="50" y="7025"/>
                  </a:lnTo>
                  <a:cubicBezTo>
                    <a:pt x="51" y="7012"/>
                    <a:pt x="62" y="7000"/>
                    <a:pt x="76" y="7000"/>
                  </a:cubicBezTo>
                  <a:cubicBezTo>
                    <a:pt x="89" y="7000"/>
                    <a:pt x="101" y="7012"/>
                    <a:pt x="100" y="7025"/>
                  </a:cubicBezTo>
                  <a:close/>
                  <a:moveTo>
                    <a:pt x="100" y="7375"/>
                  </a:moveTo>
                  <a:lnTo>
                    <a:pt x="99" y="7525"/>
                  </a:lnTo>
                  <a:cubicBezTo>
                    <a:pt x="99" y="7539"/>
                    <a:pt x="88" y="7550"/>
                    <a:pt x="74" y="7550"/>
                  </a:cubicBezTo>
                  <a:cubicBezTo>
                    <a:pt x="60" y="7550"/>
                    <a:pt x="49" y="7539"/>
                    <a:pt x="49" y="7525"/>
                  </a:cubicBezTo>
                  <a:lnTo>
                    <a:pt x="50" y="7375"/>
                  </a:lnTo>
                  <a:cubicBezTo>
                    <a:pt x="50" y="7362"/>
                    <a:pt x="61" y="7350"/>
                    <a:pt x="75" y="7350"/>
                  </a:cubicBezTo>
                  <a:cubicBezTo>
                    <a:pt x="89" y="7350"/>
                    <a:pt x="100" y="7362"/>
                    <a:pt x="100" y="7375"/>
                  </a:cubicBezTo>
                  <a:close/>
                  <a:moveTo>
                    <a:pt x="99" y="7725"/>
                  </a:moveTo>
                  <a:lnTo>
                    <a:pt x="98" y="7875"/>
                  </a:lnTo>
                  <a:cubicBezTo>
                    <a:pt x="98" y="7889"/>
                    <a:pt x="87" y="7900"/>
                    <a:pt x="73" y="7900"/>
                  </a:cubicBezTo>
                  <a:cubicBezTo>
                    <a:pt x="60" y="7900"/>
                    <a:pt x="48" y="7889"/>
                    <a:pt x="48" y="7875"/>
                  </a:cubicBezTo>
                  <a:lnTo>
                    <a:pt x="49" y="7725"/>
                  </a:lnTo>
                  <a:cubicBezTo>
                    <a:pt x="49" y="7712"/>
                    <a:pt x="60" y="7700"/>
                    <a:pt x="74" y="7700"/>
                  </a:cubicBezTo>
                  <a:cubicBezTo>
                    <a:pt x="88" y="7700"/>
                    <a:pt x="99" y="7712"/>
                    <a:pt x="99" y="7725"/>
                  </a:cubicBezTo>
                  <a:close/>
                  <a:moveTo>
                    <a:pt x="98" y="8075"/>
                  </a:moveTo>
                  <a:lnTo>
                    <a:pt x="98" y="8225"/>
                  </a:lnTo>
                  <a:cubicBezTo>
                    <a:pt x="98" y="8239"/>
                    <a:pt x="86" y="8250"/>
                    <a:pt x="73" y="8250"/>
                  </a:cubicBezTo>
                  <a:cubicBezTo>
                    <a:pt x="59" y="8250"/>
                    <a:pt x="48" y="8239"/>
                    <a:pt x="48" y="8225"/>
                  </a:cubicBezTo>
                  <a:lnTo>
                    <a:pt x="48" y="8075"/>
                  </a:lnTo>
                  <a:cubicBezTo>
                    <a:pt x="48" y="8062"/>
                    <a:pt x="59" y="8050"/>
                    <a:pt x="73" y="8050"/>
                  </a:cubicBezTo>
                  <a:cubicBezTo>
                    <a:pt x="87" y="8050"/>
                    <a:pt x="98" y="8062"/>
                    <a:pt x="98" y="8075"/>
                  </a:cubicBezTo>
                  <a:close/>
                  <a:moveTo>
                    <a:pt x="97" y="8425"/>
                  </a:moveTo>
                  <a:lnTo>
                    <a:pt x="97" y="8575"/>
                  </a:lnTo>
                  <a:cubicBezTo>
                    <a:pt x="97" y="8589"/>
                    <a:pt x="86" y="8600"/>
                    <a:pt x="72" y="8600"/>
                  </a:cubicBezTo>
                  <a:cubicBezTo>
                    <a:pt x="58" y="8600"/>
                    <a:pt x="47" y="8589"/>
                    <a:pt x="47" y="8575"/>
                  </a:cubicBezTo>
                  <a:lnTo>
                    <a:pt x="47" y="8425"/>
                  </a:lnTo>
                  <a:cubicBezTo>
                    <a:pt x="47" y="8412"/>
                    <a:pt x="58" y="8400"/>
                    <a:pt x="72" y="8400"/>
                  </a:cubicBezTo>
                  <a:cubicBezTo>
                    <a:pt x="86" y="8400"/>
                    <a:pt x="97" y="8412"/>
                    <a:pt x="97" y="8425"/>
                  </a:cubicBezTo>
                  <a:close/>
                  <a:moveTo>
                    <a:pt x="96" y="8775"/>
                  </a:moveTo>
                  <a:lnTo>
                    <a:pt x="96" y="8925"/>
                  </a:lnTo>
                  <a:cubicBezTo>
                    <a:pt x="96" y="8939"/>
                    <a:pt x="85" y="8950"/>
                    <a:pt x="71" y="8950"/>
                  </a:cubicBezTo>
                  <a:cubicBezTo>
                    <a:pt x="57" y="8950"/>
                    <a:pt x="46" y="8939"/>
                    <a:pt x="46" y="8925"/>
                  </a:cubicBezTo>
                  <a:lnTo>
                    <a:pt x="46" y="8775"/>
                  </a:lnTo>
                  <a:cubicBezTo>
                    <a:pt x="46" y="8762"/>
                    <a:pt x="58" y="8750"/>
                    <a:pt x="71" y="8750"/>
                  </a:cubicBezTo>
                  <a:cubicBezTo>
                    <a:pt x="85" y="8750"/>
                    <a:pt x="96" y="8762"/>
                    <a:pt x="96" y="8775"/>
                  </a:cubicBezTo>
                  <a:close/>
                  <a:moveTo>
                    <a:pt x="96" y="9125"/>
                  </a:moveTo>
                  <a:lnTo>
                    <a:pt x="95" y="9275"/>
                  </a:lnTo>
                  <a:cubicBezTo>
                    <a:pt x="95" y="9289"/>
                    <a:pt x="84" y="9300"/>
                    <a:pt x="70" y="9300"/>
                  </a:cubicBezTo>
                  <a:cubicBezTo>
                    <a:pt x="56" y="9300"/>
                    <a:pt x="45" y="9289"/>
                    <a:pt x="45" y="9275"/>
                  </a:cubicBezTo>
                  <a:lnTo>
                    <a:pt x="46" y="9125"/>
                  </a:lnTo>
                  <a:cubicBezTo>
                    <a:pt x="46" y="9112"/>
                    <a:pt x="57" y="9100"/>
                    <a:pt x="71" y="9100"/>
                  </a:cubicBezTo>
                  <a:cubicBezTo>
                    <a:pt x="84" y="9100"/>
                    <a:pt x="96" y="9112"/>
                    <a:pt x="96" y="9125"/>
                  </a:cubicBezTo>
                  <a:close/>
                  <a:moveTo>
                    <a:pt x="95" y="9475"/>
                  </a:moveTo>
                  <a:lnTo>
                    <a:pt x="94" y="9625"/>
                  </a:lnTo>
                  <a:cubicBezTo>
                    <a:pt x="94" y="9639"/>
                    <a:pt x="83" y="9650"/>
                    <a:pt x="69" y="9650"/>
                  </a:cubicBezTo>
                  <a:cubicBezTo>
                    <a:pt x="55" y="9650"/>
                    <a:pt x="44" y="9639"/>
                    <a:pt x="44" y="9625"/>
                  </a:cubicBezTo>
                  <a:lnTo>
                    <a:pt x="45" y="9475"/>
                  </a:lnTo>
                  <a:cubicBezTo>
                    <a:pt x="45" y="9462"/>
                    <a:pt x="56" y="9450"/>
                    <a:pt x="70" y="9450"/>
                  </a:cubicBezTo>
                  <a:cubicBezTo>
                    <a:pt x="84" y="9450"/>
                    <a:pt x="95" y="9462"/>
                    <a:pt x="95" y="9475"/>
                  </a:cubicBezTo>
                  <a:close/>
                  <a:moveTo>
                    <a:pt x="94" y="9825"/>
                  </a:moveTo>
                  <a:lnTo>
                    <a:pt x="93" y="9975"/>
                  </a:lnTo>
                  <a:cubicBezTo>
                    <a:pt x="93" y="9989"/>
                    <a:pt x="82" y="10000"/>
                    <a:pt x="68" y="10000"/>
                  </a:cubicBezTo>
                  <a:cubicBezTo>
                    <a:pt x="55" y="10000"/>
                    <a:pt x="43" y="9989"/>
                    <a:pt x="43" y="9975"/>
                  </a:cubicBezTo>
                  <a:lnTo>
                    <a:pt x="44" y="9825"/>
                  </a:lnTo>
                  <a:cubicBezTo>
                    <a:pt x="44" y="9812"/>
                    <a:pt x="55" y="9800"/>
                    <a:pt x="69" y="9800"/>
                  </a:cubicBezTo>
                  <a:cubicBezTo>
                    <a:pt x="83" y="9800"/>
                    <a:pt x="94" y="9812"/>
                    <a:pt x="94" y="9825"/>
                  </a:cubicBezTo>
                  <a:close/>
                  <a:moveTo>
                    <a:pt x="93" y="10175"/>
                  </a:moveTo>
                  <a:lnTo>
                    <a:pt x="93" y="10325"/>
                  </a:lnTo>
                  <a:cubicBezTo>
                    <a:pt x="93" y="10339"/>
                    <a:pt x="81" y="10350"/>
                    <a:pt x="68" y="10350"/>
                  </a:cubicBezTo>
                  <a:cubicBezTo>
                    <a:pt x="54" y="10350"/>
                    <a:pt x="43" y="10339"/>
                    <a:pt x="43" y="10325"/>
                  </a:cubicBezTo>
                  <a:lnTo>
                    <a:pt x="43" y="10175"/>
                  </a:lnTo>
                  <a:cubicBezTo>
                    <a:pt x="43" y="10162"/>
                    <a:pt x="54" y="10150"/>
                    <a:pt x="68" y="10150"/>
                  </a:cubicBezTo>
                  <a:cubicBezTo>
                    <a:pt x="82" y="10150"/>
                    <a:pt x="93" y="10162"/>
                    <a:pt x="93" y="10175"/>
                  </a:cubicBezTo>
                  <a:close/>
                  <a:moveTo>
                    <a:pt x="92" y="10525"/>
                  </a:moveTo>
                  <a:lnTo>
                    <a:pt x="92" y="10675"/>
                  </a:lnTo>
                  <a:cubicBezTo>
                    <a:pt x="92" y="10689"/>
                    <a:pt x="81" y="10700"/>
                    <a:pt x="67" y="10700"/>
                  </a:cubicBezTo>
                  <a:cubicBezTo>
                    <a:pt x="53" y="10700"/>
                    <a:pt x="42" y="10689"/>
                    <a:pt x="42" y="10675"/>
                  </a:cubicBezTo>
                  <a:lnTo>
                    <a:pt x="42" y="10525"/>
                  </a:lnTo>
                  <a:cubicBezTo>
                    <a:pt x="42" y="10512"/>
                    <a:pt x="53" y="10500"/>
                    <a:pt x="67" y="10500"/>
                  </a:cubicBezTo>
                  <a:cubicBezTo>
                    <a:pt x="81" y="10500"/>
                    <a:pt x="92" y="10512"/>
                    <a:pt x="92" y="10525"/>
                  </a:cubicBezTo>
                  <a:close/>
                  <a:moveTo>
                    <a:pt x="91" y="10875"/>
                  </a:moveTo>
                  <a:lnTo>
                    <a:pt x="91" y="11025"/>
                  </a:lnTo>
                  <a:cubicBezTo>
                    <a:pt x="91" y="11039"/>
                    <a:pt x="80" y="11050"/>
                    <a:pt x="66" y="11050"/>
                  </a:cubicBezTo>
                  <a:cubicBezTo>
                    <a:pt x="52" y="11050"/>
                    <a:pt x="41" y="11039"/>
                    <a:pt x="41" y="11025"/>
                  </a:cubicBezTo>
                  <a:lnTo>
                    <a:pt x="41" y="10875"/>
                  </a:lnTo>
                  <a:cubicBezTo>
                    <a:pt x="41" y="10862"/>
                    <a:pt x="53" y="10850"/>
                    <a:pt x="66" y="10850"/>
                  </a:cubicBezTo>
                  <a:cubicBezTo>
                    <a:pt x="80" y="10850"/>
                    <a:pt x="91" y="10862"/>
                    <a:pt x="91" y="10875"/>
                  </a:cubicBezTo>
                  <a:close/>
                  <a:moveTo>
                    <a:pt x="91" y="11225"/>
                  </a:moveTo>
                  <a:lnTo>
                    <a:pt x="90" y="11375"/>
                  </a:lnTo>
                  <a:cubicBezTo>
                    <a:pt x="90" y="11389"/>
                    <a:pt x="79" y="11400"/>
                    <a:pt x="65" y="11400"/>
                  </a:cubicBezTo>
                  <a:cubicBezTo>
                    <a:pt x="51" y="11400"/>
                    <a:pt x="40" y="11389"/>
                    <a:pt x="40" y="11375"/>
                  </a:cubicBezTo>
                  <a:lnTo>
                    <a:pt x="41" y="11225"/>
                  </a:lnTo>
                  <a:cubicBezTo>
                    <a:pt x="41" y="11212"/>
                    <a:pt x="52" y="11200"/>
                    <a:pt x="66" y="11200"/>
                  </a:cubicBezTo>
                  <a:cubicBezTo>
                    <a:pt x="79" y="11200"/>
                    <a:pt x="91" y="11212"/>
                    <a:pt x="91" y="11225"/>
                  </a:cubicBezTo>
                  <a:close/>
                  <a:moveTo>
                    <a:pt x="90" y="11575"/>
                  </a:moveTo>
                  <a:lnTo>
                    <a:pt x="89" y="11725"/>
                  </a:lnTo>
                  <a:cubicBezTo>
                    <a:pt x="89" y="11739"/>
                    <a:pt x="78" y="11750"/>
                    <a:pt x="64" y="11750"/>
                  </a:cubicBezTo>
                  <a:cubicBezTo>
                    <a:pt x="50" y="11750"/>
                    <a:pt x="39" y="11739"/>
                    <a:pt x="39" y="11725"/>
                  </a:cubicBezTo>
                  <a:lnTo>
                    <a:pt x="40" y="11575"/>
                  </a:lnTo>
                  <a:cubicBezTo>
                    <a:pt x="40" y="11562"/>
                    <a:pt x="51" y="11550"/>
                    <a:pt x="65" y="11550"/>
                  </a:cubicBezTo>
                  <a:cubicBezTo>
                    <a:pt x="79" y="11550"/>
                    <a:pt x="90" y="11562"/>
                    <a:pt x="90" y="11575"/>
                  </a:cubicBezTo>
                  <a:close/>
                  <a:moveTo>
                    <a:pt x="89" y="11925"/>
                  </a:moveTo>
                  <a:lnTo>
                    <a:pt x="89" y="12075"/>
                  </a:lnTo>
                  <a:cubicBezTo>
                    <a:pt x="88" y="12089"/>
                    <a:pt x="77" y="12100"/>
                    <a:pt x="63" y="12100"/>
                  </a:cubicBezTo>
                  <a:cubicBezTo>
                    <a:pt x="50" y="12100"/>
                    <a:pt x="38" y="12089"/>
                    <a:pt x="39" y="12075"/>
                  </a:cubicBezTo>
                  <a:lnTo>
                    <a:pt x="39" y="11925"/>
                  </a:lnTo>
                  <a:cubicBezTo>
                    <a:pt x="39" y="11912"/>
                    <a:pt x="50" y="11900"/>
                    <a:pt x="64" y="11900"/>
                  </a:cubicBezTo>
                  <a:cubicBezTo>
                    <a:pt x="78" y="11900"/>
                    <a:pt x="89" y="11912"/>
                    <a:pt x="89" y="11925"/>
                  </a:cubicBezTo>
                  <a:close/>
                  <a:moveTo>
                    <a:pt x="88" y="12275"/>
                  </a:moveTo>
                  <a:lnTo>
                    <a:pt x="88" y="12425"/>
                  </a:lnTo>
                  <a:cubicBezTo>
                    <a:pt x="88" y="12439"/>
                    <a:pt x="76" y="12450"/>
                    <a:pt x="63" y="12450"/>
                  </a:cubicBezTo>
                  <a:cubicBezTo>
                    <a:pt x="49" y="12450"/>
                    <a:pt x="38" y="12439"/>
                    <a:pt x="38" y="12425"/>
                  </a:cubicBezTo>
                  <a:lnTo>
                    <a:pt x="38" y="12275"/>
                  </a:lnTo>
                  <a:cubicBezTo>
                    <a:pt x="38" y="12262"/>
                    <a:pt x="49" y="12250"/>
                    <a:pt x="63" y="12250"/>
                  </a:cubicBezTo>
                  <a:cubicBezTo>
                    <a:pt x="77" y="12250"/>
                    <a:pt x="88" y="12262"/>
                    <a:pt x="88" y="12275"/>
                  </a:cubicBezTo>
                  <a:close/>
                  <a:moveTo>
                    <a:pt x="87" y="12625"/>
                  </a:moveTo>
                  <a:lnTo>
                    <a:pt x="87" y="12775"/>
                  </a:lnTo>
                  <a:cubicBezTo>
                    <a:pt x="87" y="12789"/>
                    <a:pt x="76" y="12800"/>
                    <a:pt x="62" y="12800"/>
                  </a:cubicBezTo>
                  <a:cubicBezTo>
                    <a:pt x="48" y="12800"/>
                    <a:pt x="37" y="12789"/>
                    <a:pt x="37" y="12775"/>
                  </a:cubicBezTo>
                  <a:lnTo>
                    <a:pt x="37" y="12625"/>
                  </a:lnTo>
                  <a:cubicBezTo>
                    <a:pt x="37" y="12612"/>
                    <a:pt x="48" y="12600"/>
                    <a:pt x="62" y="12600"/>
                  </a:cubicBezTo>
                  <a:cubicBezTo>
                    <a:pt x="76" y="12600"/>
                    <a:pt x="87" y="12612"/>
                    <a:pt x="87" y="12625"/>
                  </a:cubicBezTo>
                  <a:close/>
                  <a:moveTo>
                    <a:pt x="86" y="12975"/>
                  </a:moveTo>
                  <a:lnTo>
                    <a:pt x="86" y="13125"/>
                  </a:lnTo>
                  <a:cubicBezTo>
                    <a:pt x="86" y="13139"/>
                    <a:pt x="75" y="13150"/>
                    <a:pt x="61" y="13150"/>
                  </a:cubicBezTo>
                  <a:cubicBezTo>
                    <a:pt x="47" y="13150"/>
                    <a:pt x="36" y="13139"/>
                    <a:pt x="36" y="13125"/>
                  </a:cubicBezTo>
                  <a:lnTo>
                    <a:pt x="36" y="12975"/>
                  </a:lnTo>
                  <a:cubicBezTo>
                    <a:pt x="36" y="12962"/>
                    <a:pt x="48" y="12950"/>
                    <a:pt x="61" y="12950"/>
                  </a:cubicBezTo>
                  <a:cubicBezTo>
                    <a:pt x="75" y="12950"/>
                    <a:pt x="86" y="12962"/>
                    <a:pt x="86" y="12975"/>
                  </a:cubicBezTo>
                  <a:close/>
                  <a:moveTo>
                    <a:pt x="86" y="13325"/>
                  </a:moveTo>
                  <a:lnTo>
                    <a:pt x="85" y="13475"/>
                  </a:lnTo>
                  <a:cubicBezTo>
                    <a:pt x="85" y="13489"/>
                    <a:pt x="74" y="13500"/>
                    <a:pt x="60" y="13500"/>
                  </a:cubicBezTo>
                  <a:cubicBezTo>
                    <a:pt x="46" y="13500"/>
                    <a:pt x="35" y="13489"/>
                    <a:pt x="35" y="13475"/>
                  </a:cubicBezTo>
                  <a:lnTo>
                    <a:pt x="36" y="13325"/>
                  </a:lnTo>
                  <a:cubicBezTo>
                    <a:pt x="36" y="13312"/>
                    <a:pt x="47" y="13300"/>
                    <a:pt x="61" y="13300"/>
                  </a:cubicBezTo>
                  <a:cubicBezTo>
                    <a:pt x="74" y="13300"/>
                    <a:pt x="86" y="13312"/>
                    <a:pt x="86" y="13325"/>
                  </a:cubicBezTo>
                  <a:close/>
                  <a:moveTo>
                    <a:pt x="85" y="13675"/>
                  </a:moveTo>
                  <a:lnTo>
                    <a:pt x="84" y="13825"/>
                  </a:lnTo>
                  <a:cubicBezTo>
                    <a:pt x="84" y="13839"/>
                    <a:pt x="73" y="13850"/>
                    <a:pt x="59" y="13850"/>
                  </a:cubicBezTo>
                  <a:cubicBezTo>
                    <a:pt x="45" y="13850"/>
                    <a:pt x="34" y="13839"/>
                    <a:pt x="34" y="13825"/>
                  </a:cubicBezTo>
                  <a:lnTo>
                    <a:pt x="35" y="13675"/>
                  </a:lnTo>
                  <a:cubicBezTo>
                    <a:pt x="35" y="13662"/>
                    <a:pt x="46" y="13650"/>
                    <a:pt x="60" y="13650"/>
                  </a:cubicBezTo>
                  <a:cubicBezTo>
                    <a:pt x="74" y="13650"/>
                    <a:pt x="85" y="13662"/>
                    <a:pt x="85" y="13675"/>
                  </a:cubicBezTo>
                  <a:close/>
                  <a:moveTo>
                    <a:pt x="84" y="14025"/>
                  </a:moveTo>
                  <a:lnTo>
                    <a:pt x="84" y="14175"/>
                  </a:lnTo>
                  <a:cubicBezTo>
                    <a:pt x="83" y="14189"/>
                    <a:pt x="72" y="14200"/>
                    <a:pt x="58" y="14200"/>
                  </a:cubicBezTo>
                  <a:cubicBezTo>
                    <a:pt x="45" y="14200"/>
                    <a:pt x="33" y="14189"/>
                    <a:pt x="34" y="14175"/>
                  </a:cubicBezTo>
                  <a:lnTo>
                    <a:pt x="34" y="14025"/>
                  </a:lnTo>
                  <a:cubicBezTo>
                    <a:pt x="34" y="14012"/>
                    <a:pt x="45" y="14000"/>
                    <a:pt x="59" y="14000"/>
                  </a:cubicBezTo>
                  <a:cubicBezTo>
                    <a:pt x="73" y="14000"/>
                    <a:pt x="84" y="14012"/>
                    <a:pt x="84" y="14025"/>
                  </a:cubicBezTo>
                  <a:close/>
                  <a:moveTo>
                    <a:pt x="83" y="14375"/>
                  </a:moveTo>
                  <a:lnTo>
                    <a:pt x="83" y="14525"/>
                  </a:lnTo>
                  <a:cubicBezTo>
                    <a:pt x="83" y="14539"/>
                    <a:pt x="71" y="14550"/>
                    <a:pt x="58" y="14550"/>
                  </a:cubicBezTo>
                  <a:cubicBezTo>
                    <a:pt x="44" y="14550"/>
                    <a:pt x="33" y="14539"/>
                    <a:pt x="33" y="14525"/>
                  </a:cubicBezTo>
                  <a:lnTo>
                    <a:pt x="33" y="14375"/>
                  </a:lnTo>
                  <a:cubicBezTo>
                    <a:pt x="33" y="14362"/>
                    <a:pt x="44" y="14350"/>
                    <a:pt x="58" y="14350"/>
                  </a:cubicBezTo>
                  <a:cubicBezTo>
                    <a:pt x="72" y="14350"/>
                    <a:pt x="83" y="14362"/>
                    <a:pt x="83" y="14375"/>
                  </a:cubicBezTo>
                  <a:close/>
                  <a:moveTo>
                    <a:pt x="82" y="14725"/>
                  </a:moveTo>
                  <a:lnTo>
                    <a:pt x="82" y="14875"/>
                  </a:lnTo>
                  <a:cubicBezTo>
                    <a:pt x="82" y="14889"/>
                    <a:pt x="71" y="14900"/>
                    <a:pt x="57" y="14900"/>
                  </a:cubicBezTo>
                  <a:cubicBezTo>
                    <a:pt x="43" y="14900"/>
                    <a:pt x="32" y="14889"/>
                    <a:pt x="32" y="14875"/>
                  </a:cubicBezTo>
                  <a:lnTo>
                    <a:pt x="32" y="14725"/>
                  </a:lnTo>
                  <a:cubicBezTo>
                    <a:pt x="32" y="14712"/>
                    <a:pt x="43" y="14700"/>
                    <a:pt x="57" y="14700"/>
                  </a:cubicBezTo>
                  <a:cubicBezTo>
                    <a:pt x="71" y="14700"/>
                    <a:pt x="82" y="14712"/>
                    <a:pt x="82" y="14725"/>
                  </a:cubicBezTo>
                  <a:close/>
                  <a:moveTo>
                    <a:pt x="81" y="15075"/>
                  </a:moveTo>
                  <a:lnTo>
                    <a:pt x="81" y="15225"/>
                  </a:lnTo>
                  <a:cubicBezTo>
                    <a:pt x="81" y="15239"/>
                    <a:pt x="70" y="15250"/>
                    <a:pt x="56" y="15250"/>
                  </a:cubicBezTo>
                  <a:cubicBezTo>
                    <a:pt x="42" y="15250"/>
                    <a:pt x="31" y="15239"/>
                    <a:pt x="31" y="15225"/>
                  </a:cubicBezTo>
                  <a:lnTo>
                    <a:pt x="31" y="15075"/>
                  </a:lnTo>
                  <a:cubicBezTo>
                    <a:pt x="31" y="15062"/>
                    <a:pt x="43" y="15050"/>
                    <a:pt x="56" y="15050"/>
                  </a:cubicBezTo>
                  <a:cubicBezTo>
                    <a:pt x="70" y="15050"/>
                    <a:pt x="81" y="15062"/>
                    <a:pt x="81" y="15075"/>
                  </a:cubicBezTo>
                  <a:close/>
                  <a:moveTo>
                    <a:pt x="81" y="15425"/>
                  </a:moveTo>
                  <a:lnTo>
                    <a:pt x="80" y="15575"/>
                  </a:lnTo>
                  <a:cubicBezTo>
                    <a:pt x="80" y="15589"/>
                    <a:pt x="69" y="15600"/>
                    <a:pt x="55" y="15600"/>
                  </a:cubicBezTo>
                  <a:cubicBezTo>
                    <a:pt x="41" y="15600"/>
                    <a:pt x="30" y="15589"/>
                    <a:pt x="30" y="15575"/>
                  </a:cubicBezTo>
                  <a:lnTo>
                    <a:pt x="31" y="15425"/>
                  </a:lnTo>
                  <a:cubicBezTo>
                    <a:pt x="31" y="15412"/>
                    <a:pt x="42" y="15400"/>
                    <a:pt x="56" y="15400"/>
                  </a:cubicBezTo>
                  <a:cubicBezTo>
                    <a:pt x="69" y="15400"/>
                    <a:pt x="81" y="15412"/>
                    <a:pt x="81" y="15425"/>
                  </a:cubicBezTo>
                  <a:close/>
                  <a:moveTo>
                    <a:pt x="80" y="15775"/>
                  </a:moveTo>
                  <a:lnTo>
                    <a:pt x="79" y="15925"/>
                  </a:lnTo>
                  <a:cubicBezTo>
                    <a:pt x="79" y="15939"/>
                    <a:pt x="68" y="15950"/>
                    <a:pt x="54" y="15950"/>
                  </a:cubicBezTo>
                  <a:cubicBezTo>
                    <a:pt x="40" y="15950"/>
                    <a:pt x="29" y="15939"/>
                    <a:pt x="29" y="15925"/>
                  </a:cubicBezTo>
                  <a:lnTo>
                    <a:pt x="30" y="15775"/>
                  </a:lnTo>
                  <a:cubicBezTo>
                    <a:pt x="30" y="15762"/>
                    <a:pt x="41" y="15750"/>
                    <a:pt x="55" y="15750"/>
                  </a:cubicBezTo>
                  <a:cubicBezTo>
                    <a:pt x="69" y="15750"/>
                    <a:pt x="80" y="15762"/>
                    <a:pt x="80" y="15775"/>
                  </a:cubicBezTo>
                  <a:close/>
                  <a:moveTo>
                    <a:pt x="79" y="16125"/>
                  </a:moveTo>
                  <a:lnTo>
                    <a:pt x="79" y="16275"/>
                  </a:lnTo>
                  <a:cubicBezTo>
                    <a:pt x="79" y="16289"/>
                    <a:pt x="67" y="16300"/>
                    <a:pt x="53" y="16300"/>
                  </a:cubicBezTo>
                  <a:cubicBezTo>
                    <a:pt x="40" y="16300"/>
                    <a:pt x="29" y="16289"/>
                    <a:pt x="29" y="16275"/>
                  </a:cubicBezTo>
                  <a:lnTo>
                    <a:pt x="29" y="16125"/>
                  </a:lnTo>
                  <a:cubicBezTo>
                    <a:pt x="29" y="16112"/>
                    <a:pt x="40" y="16100"/>
                    <a:pt x="54" y="16100"/>
                  </a:cubicBezTo>
                  <a:cubicBezTo>
                    <a:pt x="68" y="16100"/>
                    <a:pt x="79" y="16112"/>
                    <a:pt x="79" y="16125"/>
                  </a:cubicBezTo>
                  <a:close/>
                  <a:moveTo>
                    <a:pt x="78" y="16475"/>
                  </a:moveTo>
                  <a:lnTo>
                    <a:pt x="78" y="16625"/>
                  </a:lnTo>
                  <a:cubicBezTo>
                    <a:pt x="78" y="16639"/>
                    <a:pt x="66" y="16650"/>
                    <a:pt x="53" y="16650"/>
                  </a:cubicBezTo>
                  <a:cubicBezTo>
                    <a:pt x="39" y="16650"/>
                    <a:pt x="28" y="16639"/>
                    <a:pt x="28" y="16625"/>
                  </a:cubicBezTo>
                  <a:lnTo>
                    <a:pt x="28" y="16475"/>
                  </a:lnTo>
                  <a:cubicBezTo>
                    <a:pt x="28" y="16462"/>
                    <a:pt x="39" y="16450"/>
                    <a:pt x="53" y="16450"/>
                  </a:cubicBezTo>
                  <a:cubicBezTo>
                    <a:pt x="67" y="16450"/>
                    <a:pt x="78" y="16462"/>
                    <a:pt x="78" y="16475"/>
                  </a:cubicBezTo>
                  <a:close/>
                  <a:moveTo>
                    <a:pt x="77" y="16825"/>
                  </a:moveTo>
                  <a:lnTo>
                    <a:pt x="77" y="16975"/>
                  </a:lnTo>
                  <a:cubicBezTo>
                    <a:pt x="77" y="16989"/>
                    <a:pt x="66" y="17000"/>
                    <a:pt x="52" y="17000"/>
                  </a:cubicBezTo>
                  <a:cubicBezTo>
                    <a:pt x="38" y="17000"/>
                    <a:pt x="27" y="16989"/>
                    <a:pt x="27" y="16975"/>
                  </a:cubicBezTo>
                  <a:lnTo>
                    <a:pt x="27" y="16825"/>
                  </a:lnTo>
                  <a:cubicBezTo>
                    <a:pt x="27" y="16812"/>
                    <a:pt x="38" y="16800"/>
                    <a:pt x="52" y="16800"/>
                  </a:cubicBezTo>
                  <a:cubicBezTo>
                    <a:pt x="66" y="16800"/>
                    <a:pt x="77" y="16812"/>
                    <a:pt x="77" y="16825"/>
                  </a:cubicBezTo>
                  <a:close/>
                  <a:moveTo>
                    <a:pt x="76" y="17175"/>
                  </a:moveTo>
                  <a:lnTo>
                    <a:pt x="76" y="17325"/>
                  </a:lnTo>
                  <a:cubicBezTo>
                    <a:pt x="76" y="17339"/>
                    <a:pt x="65" y="17350"/>
                    <a:pt x="51" y="17350"/>
                  </a:cubicBezTo>
                  <a:cubicBezTo>
                    <a:pt x="37" y="17350"/>
                    <a:pt x="26" y="17339"/>
                    <a:pt x="26" y="17325"/>
                  </a:cubicBezTo>
                  <a:lnTo>
                    <a:pt x="26" y="17175"/>
                  </a:lnTo>
                  <a:cubicBezTo>
                    <a:pt x="26" y="17162"/>
                    <a:pt x="38" y="17150"/>
                    <a:pt x="51" y="17150"/>
                  </a:cubicBezTo>
                  <a:cubicBezTo>
                    <a:pt x="65" y="17150"/>
                    <a:pt x="76" y="17162"/>
                    <a:pt x="76" y="17175"/>
                  </a:cubicBezTo>
                  <a:close/>
                  <a:moveTo>
                    <a:pt x="76" y="17525"/>
                  </a:moveTo>
                  <a:lnTo>
                    <a:pt x="75" y="17675"/>
                  </a:lnTo>
                  <a:cubicBezTo>
                    <a:pt x="75" y="17689"/>
                    <a:pt x="64" y="17700"/>
                    <a:pt x="50" y="17700"/>
                  </a:cubicBezTo>
                  <a:cubicBezTo>
                    <a:pt x="36" y="17700"/>
                    <a:pt x="25" y="17689"/>
                    <a:pt x="25" y="17675"/>
                  </a:cubicBezTo>
                  <a:lnTo>
                    <a:pt x="26" y="17525"/>
                  </a:lnTo>
                  <a:cubicBezTo>
                    <a:pt x="26" y="17512"/>
                    <a:pt x="37" y="17500"/>
                    <a:pt x="51" y="17500"/>
                  </a:cubicBezTo>
                  <a:cubicBezTo>
                    <a:pt x="64" y="17500"/>
                    <a:pt x="76" y="17512"/>
                    <a:pt x="76" y="17525"/>
                  </a:cubicBezTo>
                  <a:close/>
                  <a:moveTo>
                    <a:pt x="75" y="17875"/>
                  </a:moveTo>
                  <a:lnTo>
                    <a:pt x="74" y="18025"/>
                  </a:lnTo>
                  <a:cubicBezTo>
                    <a:pt x="74" y="18039"/>
                    <a:pt x="63" y="18050"/>
                    <a:pt x="49" y="18050"/>
                  </a:cubicBezTo>
                  <a:cubicBezTo>
                    <a:pt x="36" y="18050"/>
                    <a:pt x="24" y="18039"/>
                    <a:pt x="24" y="18025"/>
                  </a:cubicBezTo>
                  <a:lnTo>
                    <a:pt x="25" y="17875"/>
                  </a:lnTo>
                  <a:cubicBezTo>
                    <a:pt x="25" y="17862"/>
                    <a:pt x="36" y="17850"/>
                    <a:pt x="50" y="17850"/>
                  </a:cubicBezTo>
                  <a:cubicBezTo>
                    <a:pt x="64" y="17850"/>
                    <a:pt x="75" y="17862"/>
                    <a:pt x="75" y="17875"/>
                  </a:cubicBezTo>
                  <a:close/>
                  <a:moveTo>
                    <a:pt x="74" y="18225"/>
                  </a:moveTo>
                  <a:lnTo>
                    <a:pt x="74" y="18375"/>
                  </a:lnTo>
                  <a:cubicBezTo>
                    <a:pt x="74" y="18389"/>
                    <a:pt x="62" y="18400"/>
                    <a:pt x="48" y="18400"/>
                  </a:cubicBezTo>
                  <a:cubicBezTo>
                    <a:pt x="35" y="18400"/>
                    <a:pt x="24" y="18389"/>
                    <a:pt x="24" y="18375"/>
                  </a:cubicBezTo>
                  <a:lnTo>
                    <a:pt x="24" y="18225"/>
                  </a:lnTo>
                  <a:cubicBezTo>
                    <a:pt x="24" y="18212"/>
                    <a:pt x="35" y="18200"/>
                    <a:pt x="49" y="18200"/>
                  </a:cubicBezTo>
                  <a:cubicBezTo>
                    <a:pt x="63" y="18200"/>
                    <a:pt x="74" y="18212"/>
                    <a:pt x="74" y="18225"/>
                  </a:cubicBezTo>
                  <a:close/>
                  <a:moveTo>
                    <a:pt x="73" y="18575"/>
                  </a:moveTo>
                  <a:lnTo>
                    <a:pt x="73" y="18725"/>
                  </a:lnTo>
                  <a:cubicBezTo>
                    <a:pt x="73" y="18739"/>
                    <a:pt x="61" y="18750"/>
                    <a:pt x="48" y="18750"/>
                  </a:cubicBezTo>
                  <a:cubicBezTo>
                    <a:pt x="34" y="18750"/>
                    <a:pt x="23" y="18739"/>
                    <a:pt x="23" y="18725"/>
                  </a:cubicBezTo>
                  <a:lnTo>
                    <a:pt x="23" y="18575"/>
                  </a:lnTo>
                  <a:cubicBezTo>
                    <a:pt x="23" y="18562"/>
                    <a:pt x="34" y="18550"/>
                    <a:pt x="48" y="18550"/>
                  </a:cubicBezTo>
                  <a:cubicBezTo>
                    <a:pt x="62" y="18550"/>
                    <a:pt x="73" y="18562"/>
                    <a:pt x="73" y="18575"/>
                  </a:cubicBezTo>
                  <a:close/>
                  <a:moveTo>
                    <a:pt x="72" y="18925"/>
                  </a:moveTo>
                  <a:lnTo>
                    <a:pt x="72" y="19075"/>
                  </a:lnTo>
                  <a:cubicBezTo>
                    <a:pt x="72" y="19089"/>
                    <a:pt x="61" y="19100"/>
                    <a:pt x="47" y="19100"/>
                  </a:cubicBezTo>
                  <a:cubicBezTo>
                    <a:pt x="33" y="19100"/>
                    <a:pt x="22" y="19089"/>
                    <a:pt x="22" y="19075"/>
                  </a:cubicBezTo>
                  <a:lnTo>
                    <a:pt x="22" y="18925"/>
                  </a:lnTo>
                  <a:cubicBezTo>
                    <a:pt x="22" y="18912"/>
                    <a:pt x="33" y="18900"/>
                    <a:pt x="47" y="18900"/>
                  </a:cubicBezTo>
                  <a:cubicBezTo>
                    <a:pt x="61" y="18900"/>
                    <a:pt x="72" y="18912"/>
                    <a:pt x="72" y="18925"/>
                  </a:cubicBezTo>
                  <a:close/>
                  <a:moveTo>
                    <a:pt x="71" y="19275"/>
                  </a:moveTo>
                  <a:lnTo>
                    <a:pt x="71" y="19425"/>
                  </a:lnTo>
                  <a:cubicBezTo>
                    <a:pt x="71" y="19439"/>
                    <a:pt x="60" y="19450"/>
                    <a:pt x="46" y="19450"/>
                  </a:cubicBezTo>
                  <a:cubicBezTo>
                    <a:pt x="32" y="19450"/>
                    <a:pt x="21" y="19439"/>
                    <a:pt x="21" y="19425"/>
                  </a:cubicBezTo>
                  <a:lnTo>
                    <a:pt x="21" y="19275"/>
                  </a:lnTo>
                  <a:cubicBezTo>
                    <a:pt x="21" y="19262"/>
                    <a:pt x="33" y="19250"/>
                    <a:pt x="46" y="19250"/>
                  </a:cubicBezTo>
                  <a:cubicBezTo>
                    <a:pt x="60" y="19250"/>
                    <a:pt x="71" y="19262"/>
                    <a:pt x="71" y="19275"/>
                  </a:cubicBezTo>
                  <a:close/>
                  <a:moveTo>
                    <a:pt x="71" y="19625"/>
                  </a:moveTo>
                  <a:lnTo>
                    <a:pt x="70" y="19775"/>
                  </a:lnTo>
                  <a:cubicBezTo>
                    <a:pt x="70" y="19789"/>
                    <a:pt x="59" y="19800"/>
                    <a:pt x="45" y="19800"/>
                  </a:cubicBezTo>
                  <a:cubicBezTo>
                    <a:pt x="31" y="19800"/>
                    <a:pt x="20" y="19789"/>
                    <a:pt x="20" y="19775"/>
                  </a:cubicBezTo>
                  <a:lnTo>
                    <a:pt x="21" y="19625"/>
                  </a:lnTo>
                  <a:cubicBezTo>
                    <a:pt x="21" y="19612"/>
                    <a:pt x="32" y="19600"/>
                    <a:pt x="46" y="19600"/>
                  </a:cubicBezTo>
                  <a:cubicBezTo>
                    <a:pt x="59" y="19600"/>
                    <a:pt x="71" y="19612"/>
                    <a:pt x="71" y="19625"/>
                  </a:cubicBezTo>
                  <a:close/>
                  <a:moveTo>
                    <a:pt x="70" y="19975"/>
                  </a:moveTo>
                  <a:lnTo>
                    <a:pt x="69" y="20125"/>
                  </a:lnTo>
                  <a:cubicBezTo>
                    <a:pt x="69" y="20139"/>
                    <a:pt x="58" y="20150"/>
                    <a:pt x="44" y="20150"/>
                  </a:cubicBezTo>
                  <a:cubicBezTo>
                    <a:pt x="31" y="20150"/>
                    <a:pt x="19" y="20139"/>
                    <a:pt x="19" y="20125"/>
                  </a:cubicBezTo>
                  <a:lnTo>
                    <a:pt x="20" y="19975"/>
                  </a:lnTo>
                  <a:cubicBezTo>
                    <a:pt x="20" y="19962"/>
                    <a:pt x="31" y="19950"/>
                    <a:pt x="45" y="19950"/>
                  </a:cubicBezTo>
                  <a:cubicBezTo>
                    <a:pt x="59" y="19950"/>
                    <a:pt x="70" y="19962"/>
                    <a:pt x="70" y="19975"/>
                  </a:cubicBezTo>
                  <a:close/>
                  <a:moveTo>
                    <a:pt x="69" y="20325"/>
                  </a:moveTo>
                  <a:lnTo>
                    <a:pt x="69" y="20475"/>
                  </a:lnTo>
                  <a:cubicBezTo>
                    <a:pt x="69" y="20489"/>
                    <a:pt x="57" y="20500"/>
                    <a:pt x="44" y="20500"/>
                  </a:cubicBezTo>
                  <a:cubicBezTo>
                    <a:pt x="30" y="20500"/>
                    <a:pt x="19" y="20489"/>
                    <a:pt x="19" y="20475"/>
                  </a:cubicBezTo>
                  <a:lnTo>
                    <a:pt x="19" y="20325"/>
                  </a:lnTo>
                  <a:cubicBezTo>
                    <a:pt x="19" y="20312"/>
                    <a:pt x="30" y="20300"/>
                    <a:pt x="44" y="20300"/>
                  </a:cubicBezTo>
                  <a:cubicBezTo>
                    <a:pt x="58" y="20300"/>
                    <a:pt x="69" y="20312"/>
                    <a:pt x="69" y="20325"/>
                  </a:cubicBezTo>
                  <a:close/>
                  <a:moveTo>
                    <a:pt x="68" y="20675"/>
                  </a:moveTo>
                  <a:lnTo>
                    <a:pt x="68" y="20825"/>
                  </a:lnTo>
                  <a:cubicBezTo>
                    <a:pt x="68" y="20839"/>
                    <a:pt x="56" y="20850"/>
                    <a:pt x="43" y="20850"/>
                  </a:cubicBezTo>
                  <a:cubicBezTo>
                    <a:pt x="29" y="20850"/>
                    <a:pt x="18" y="20839"/>
                    <a:pt x="18" y="20825"/>
                  </a:cubicBezTo>
                  <a:lnTo>
                    <a:pt x="18" y="20675"/>
                  </a:lnTo>
                  <a:cubicBezTo>
                    <a:pt x="18" y="20662"/>
                    <a:pt x="29" y="20650"/>
                    <a:pt x="43" y="20650"/>
                  </a:cubicBezTo>
                  <a:cubicBezTo>
                    <a:pt x="57" y="20650"/>
                    <a:pt x="68" y="20662"/>
                    <a:pt x="68" y="20675"/>
                  </a:cubicBezTo>
                  <a:close/>
                  <a:moveTo>
                    <a:pt x="67" y="21025"/>
                  </a:moveTo>
                  <a:lnTo>
                    <a:pt x="67" y="21175"/>
                  </a:lnTo>
                  <a:cubicBezTo>
                    <a:pt x="67" y="21189"/>
                    <a:pt x="56" y="21200"/>
                    <a:pt x="42" y="21200"/>
                  </a:cubicBezTo>
                  <a:cubicBezTo>
                    <a:pt x="28" y="21200"/>
                    <a:pt x="17" y="21189"/>
                    <a:pt x="17" y="21175"/>
                  </a:cubicBezTo>
                  <a:lnTo>
                    <a:pt x="17" y="21025"/>
                  </a:lnTo>
                  <a:cubicBezTo>
                    <a:pt x="17" y="21012"/>
                    <a:pt x="29" y="21000"/>
                    <a:pt x="42" y="21000"/>
                  </a:cubicBezTo>
                  <a:cubicBezTo>
                    <a:pt x="56" y="21000"/>
                    <a:pt x="67" y="21012"/>
                    <a:pt x="67" y="21025"/>
                  </a:cubicBezTo>
                  <a:close/>
                  <a:moveTo>
                    <a:pt x="66" y="21375"/>
                  </a:moveTo>
                  <a:lnTo>
                    <a:pt x="66" y="21525"/>
                  </a:lnTo>
                  <a:cubicBezTo>
                    <a:pt x="66" y="21539"/>
                    <a:pt x="55" y="21550"/>
                    <a:pt x="41" y="21550"/>
                  </a:cubicBezTo>
                  <a:cubicBezTo>
                    <a:pt x="27" y="21550"/>
                    <a:pt x="16" y="21539"/>
                    <a:pt x="16" y="21525"/>
                  </a:cubicBezTo>
                  <a:lnTo>
                    <a:pt x="16" y="21375"/>
                  </a:lnTo>
                  <a:cubicBezTo>
                    <a:pt x="16" y="21362"/>
                    <a:pt x="28" y="21350"/>
                    <a:pt x="41" y="21350"/>
                  </a:cubicBezTo>
                  <a:cubicBezTo>
                    <a:pt x="55" y="21350"/>
                    <a:pt x="66" y="21362"/>
                    <a:pt x="66" y="21375"/>
                  </a:cubicBezTo>
                  <a:close/>
                  <a:moveTo>
                    <a:pt x="66" y="21725"/>
                  </a:moveTo>
                  <a:lnTo>
                    <a:pt x="65" y="21875"/>
                  </a:lnTo>
                  <a:cubicBezTo>
                    <a:pt x="65" y="21889"/>
                    <a:pt x="54" y="21900"/>
                    <a:pt x="40" y="21900"/>
                  </a:cubicBezTo>
                  <a:cubicBezTo>
                    <a:pt x="26" y="21900"/>
                    <a:pt x="15" y="21889"/>
                    <a:pt x="15" y="21875"/>
                  </a:cubicBezTo>
                  <a:lnTo>
                    <a:pt x="16" y="21725"/>
                  </a:lnTo>
                  <a:cubicBezTo>
                    <a:pt x="16" y="21712"/>
                    <a:pt x="27" y="21700"/>
                    <a:pt x="41" y="21700"/>
                  </a:cubicBezTo>
                  <a:cubicBezTo>
                    <a:pt x="54" y="21700"/>
                    <a:pt x="66" y="21712"/>
                    <a:pt x="66" y="21725"/>
                  </a:cubicBezTo>
                  <a:close/>
                  <a:moveTo>
                    <a:pt x="65" y="22075"/>
                  </a:moveTo>
                  <a:lnTo>
                    <a:pt x="64" y="22225"/>
                  </a:lnTo>
                  <a:cubicBezTo>
                    <a:pt x="64" y="22239"/>
                    <a:pt x="53" y="22250"/>
                    <a:pt x="39" y="22250"/>
                  </a:cubicBezTo>
                  <a:cubicBezTo>
                    <a:pt x="26" y="22250"/>
                    <a:pt x="14" y="22239"/>
                    <a:pt x="14" y="22225"/>
                  </a:cubicBezTo>
                  <a:lnTo>
                    <a:pt x="15" y="22075"/>
                  </a:lnTo>
                  <a:cubicBezTo>
                    <a:pt x="15" y="22062"/>
                    <a:pt x="26" y="22050"/>
                    <a:pt x="40" y="22050"/>
                  </a:cubicBezTo>
                  <a:cubicBezTo>
                    <a:pt x="54" y="22050"/>
                    <a:pt x="65" y="22062"/>
                    <a:pt x="65" y="22075"/>
                  </a:cubicBezTo>
                  <a:close/>
                  <a:moveTo>
                    <a:pt x="64" y="22425"/>
                  </a:moveTo>
                  <a:lnTo>
                    <a:pt x="64" y="22575"/>
                  </a:lnTo>
                  <a:cubicBezTo>
                    <a:pt x="64" y="22589"/>
                    <a:pt x="52" y="22600"/>
                    <a:pt x="39" y="22600"/>
                  </a:cubicBezTo>
                  <a:cubicBezTo>
                    <a:pt x="25" y="22600"/>
                    <a:pt x="14" y="22589"/>
                    <a:pt x="14" y="22575"/>
                  </a:cubicBezTo>
                  <a:lnTo>
                    <a:pt x="14" y="22425"/>
                  </a:lnTo>
                  <a:cubicBezTo>
                    <a:pt x="14" y="22412"/>
                    <a:pt x="25" y="22400"/>
                    <a:pt x="39" y="22400"/>
                  </a:cubicBezTo>
                  <a:cubicBezTo>
                    <a:pt x="53" y="22400"/>
                    <a:pt x="64" y="22412"/>
                    <a:pt x="64" y="22425"/>
                  </a:cubicBezTo>
                  <a:close/>
                  <a:moveTo>
                    <a:pt x="63" y="22775"/>
                  </a:moveTo>
                  <a:lnTo>
                    <a:pt x="63" y="22925"/>
                  </a:lnTo>
                  <a:cubicBezTo>
                    <a:pt x="63" y="22939"/>
                    <a:pt x="51" y="22950"/>
                    <a:pt x="38" y="22950"/>
                  </a:cubicBezTo>
                  <a:cubicBezTo>
                    <a:pt x="24" y="22950"/>
                    <a:pt x="13" y="22939"/>
                    <a:pt x="13" y="22925"/>
                  </a:cubicBezTo>
                  <a:lnTo>
                    <a:pt x="13" y="22775"/>
                  </a:lnTo>
                  <a:cubicBezTo>
                    <a:pt x="13" y="22762"/>
                    <a:pt x="24" y="22750"/>
                    <a:pt x="38" y="22750"/>
                  </a:cubicBezTo>
                  <a:cubicBezTo>
                    <a:pt x="52" y="22750"/>
                    <a:pt x="63" y="22762"/>
                    <a:pt x="63" y="22775"/>
                  </a:cubicBezTo>
                  <a:close/>
                  <a:moveTo>
                    <a:pt x="62" y="23125"/>
                  </a:moveTo>
                  <a:lnTo>
                    <a:pt x="62" y="23275"/>
                  </a:lnTo>
                  <a:cubicBezTo>
                    <a:pt x="62" y="23289"/>
                    <a:pt x="51" y="23300"/>
                    <a:pt x="37" y="23300"/>
                  </a:cubicBezTo>
                  <a:cubicBezTo>
                    <a:pt x="23" y="23300"/>
                    <a:pt x="12" y="23289"/>
                    <a:pt x="12" y="23275"/>
                  </a:cubicBezTo>
                  <a:lnTo>
                    <a:pt x="12" y="23125"/>
                  </a:lnTo>
                  <a:cubicBezTo>
                    <a:pt x="12" y="23112"/>
                    <a:pt x="24" y="23100"/>
                    <a:pt x="37" y="23100"/>
                  </a:cubicBezTo>
                  <a:cubicBezTo>
                    <a:pt x="51" y="23100"/>
                    <a:pt x="62" y="23112"/>
                    <a:pt x="62" y="23125"/>
                  </a:cubicBezTo>
                  <a:close/>
                  <a:moveTo>
                    <a:pt x="61" y="23475"/>
                  </a:moveTo>
                  <a:lnTo>
                    <a:pt x="61" y="23625"/>
                  </a:lnTo>
                  <a:cubicBezTo>
                    <a:pt x="61" y="23639"/>
                    <a:pt x="50" y="23650"/>
                    <a:pt x="36" y="23650"/>
                  </a:cubicBezTo>
                  <a:cubicBezTo>
                    <a:pt x="22" y="23650"/>
                    <a:pt x="11" y="23639"/>
                    <a:pt x="11" y="23625"/>
                  </a:cubicBezTo>
                  <a:lnTo>
                    <a:pt x="11" y="23475"/>
                  </a:lnTo>
                  <a:cubicBezTo>
                    <a:pt x="11" y="23462"/>
                    <a:pt x="23" y="23450"/>
                    <a:pt x="37" y="23450"/>
                  </a:cubicBezTo>
                  <a:cubicBezTo>
                    <a:pt x="50" y="23450"/>
                    <a:pt x="61" y="23462"/>
                    <a:pt x="61" y="23475"/>
                  </a:cubicBezTo>
                  <a:close/>
                  <a:moveTo>
                    <a:pt x="61" y="23825"/>
                  </a:moveTo>
                  <a:lnTo>
                    <a:pt x="60" y="23975"/>
                  </a:lnTo>
                  <a:cubicBezTo>
                    <a:pt x="60" y="23989"/>
                    <a:pt x="49" y="24000"/>
                    <a:pt x="35" y="24000"/>
                  </a:cubicBezTo>
                  <a:cubicBezTo>
                    <a:pt x="21" y="24000"/>
                    <a:pt x="10" y="23989"/>
                    <a:pt x="10" y="23975"/>
                  </a:cubicBezTo>
                  <a:lnTo>
                    <a:pt x="11" y="23825"/>
                  </a:lnTo>
                  <a:cubicBezTo>
                    <a:pt x="11" y="23812"/>
                    <a:pt x="22" y="23800"/>
                    <a:pt x="36" y="23800"/>
                  </a:cubicBezTo>
                  <a:cubicBezTo>
                    <a:pt x="49" y="23800"/>
                    <a:pt x="61" y="23812"/>
                    <a:pt x="61" y="23825"/>
                  </a:cubicBezTo>
                  <a:close/>
                  <a:moveTo>
                    <a:pt x="60" y="24175"/>
                  </a:moveTo>
                  <a:lnTo>
                    <a:pt x="59" y="24325"/>
                  </a:lnTo>
                  <a:cubicBezTo>
                    <a:pt x="59" y="24339"/>
                    <a:pt x="48" y="24350"/>
                    <a:pt x="34" y="24350"/>
                  </a:cubicBezTo>
                  <a:cubicBezTo>
                    <a:pt x="21" y="24350"/>
                    <a:pt x="9" y="24339"/>
                    <a:pt x="9" y="24325"/>
                  </a:cubicBezTo>
                  <a:lnTo>
                    <a:pt x="10" y="24175"/>
                  </a:lnTo>
                  <a:cubicBezTo>
                    <a:pt x="10" y="24162"/>
                    <a:pt x="21" y="24150"/>
                    <a:pt x="35" y="24150"/>
                  </a:cubicBezTo>
                  <a:cubicBezTo>
                    <a:pt x="49" y="24150"/>
                    <a:pt x="60" y="24162"/>
                    <a:pt x="60" y="24175"/>
                  </a:cubicBezTo>
                  <a:close/>
                  <a:moveTo>
                    <a:pt x="59" y="24525"/>
                  </a:moveTo>
                  <a:lnTo>
                    <a:pt x="59" y="24675"/>
                  </a:lnTo>
                  <a:cubicBezTo>
                    <a:pt x="59" y="24689"/>
                    <a:pt x="47" y="24700"/>
                    <a:pt x="34" y="24700"/>
                  </a:cubicBezTo>
                  <a:cubicBezTo>
                    <a:pt x="20" y="24700"/>
                    <a:pt x="9" y="24689"/>
                    <a:pt x="9" y="24675"/>
                  </a:cubicBezTo>
                  <a:lnTo>
                    <a:pt x="9" y="24525"/>
                  </a:lnTo>
                  <a:cubicBezTo>
                    <a:pt x="9" y="24512"/>
                    <a:pt x="20" y="24500"/>
                    <a:pt x="34" y="24500"/>
                  </a:cubicBezTo>
                  <a:cubicBezTo>
                    <a:pt x="48" y="24500"/>
                    <a:pt x="59" y="24512"/>
                    <a:pt x="59" y="24525"/>
                  </a:cubicBezTo>
                  <a:close/>
                  <a:moveTo>
                    <a:pt x="58" y="24875"/>
                  </a:moveTo>
                  <a:lnTo>
                    <a:pt x="58" y="25025"/>
                  </a:lnTo>
                  <a:cubicBezTo>
                    <a:pt x="58" y="25039"/>
                    <a:pt x="47" y="25050"/>
                    <a:pt x="33" y="25050"/>
                  </a:cubicBezTo>
                  <a:cubicBezTo>
                    <a:pt x="19" y="25050"/>
                    <a:pt x="8" y="25039"/>
                    <a:pt x="8" y="25025"/>
                  </a:cubicBezTo>
                  <a:lnTo>
                    <a:pt x="8" y="24875"/>
                  </a:lnTo>
                  <a:cubicBezTo>
                    <a:pt x="8" y="24862"/>
                    <a:pt x="19" y="24850"/>
                    <a:pt x="33" y="24850"/>
                  </a:cubicBezTo>
                  <a:cubicBezTo>
                    <a:pt x="47" y="24850"/>
                    <a:pt x="58" y="24862"/>
                    <a:pt x="58" y="24875"/>
                  </a:cubicBezTo>
                  <a:close/>
                  <a:moveTo>
                    <a:pt x="57" y="25225"/>
                  </a:moveTo>
                  <a:lnTo>
                    <a:pt x="57" y="25375"/>
                  </a:lnTo>
                  <a:cubicBezTo>
                    <a:pt x="57" y="25389"/>
                    <a:pt x="46" y="25400"/>
                    <a:pt x="32" y="25400"/>
                  </a:cubicBezTo>
                  <a:cubicBezTo>
                    <a:pt x="18" y="25400"/>
                    <a:pt x="7" y="25389"/>
                    <a:pt x="7" y="25375"/>
                  </a:cubicBezTo>
                  <a:lnTo>
                    <a:pt x="7" y="25225"/>
                  </a:lnTo>
                  <a:cubicBezTo>
                    <a:pt x="7" y="25212"/>
                    <a:pt x="19" y="25200"/>
                    <a:pt x="32" y="25200"/>
                  </a:cubicBezTo>
                  <a:cubicBezTo>
                    <a:pt x="46" y="25200"/>
                    <a:pt x="57" y="25212"/>
                    <a:pt x="57" y="25225"/>
                  </a:cubicBezTo>
                  <a:close/>
                  <a:moveTo>
                    <a:pt x="56" y="25575"/>
                  </a:moveTo>
                  <a:lnTo>
                    <a:pt x="56" y="25725"/>
                  </a:lnTo>
                  <a:cubicBezTo>
                    <a:pt x="56" y="25739"/>
                    <a:pt x="45" y="25750"/>
                    <a:pt x="31" y="25750"/>
                  </a:cubicBezTo>
                  <a:cubicBezTo>
                    <a:pt x="17" y="25750"/>
                    <a:pt x="6" y="25739"/>
                    <a:pt x="6" y="25725"/>
                  </a:cubicBezTo>
                  <a:lnTo>
                    <a:pt x="6" y="25575"/>
                  </a:lnTo>
                  <a:cubicBezTo>
                    <a:pt x="6" y="25562"/>
                    <a:pt x="18" y="25550"/>
                    <a:pt x="32" y="25550"/>
                  </a:cubicBezTo>
                  <a:cubicBezTo>
                    <a:pt x="45" y="25550"/>
                    <a:pt x="56" y="25562"/>
                    <a:pt x="56" y="25575"/>
                  </a:cubicBezTo>
                  <a:close/>
                  <a:moveTo>
                    <a:pt x="56" y="25925"/>
                  </a:moveTo>
                  <a:lnTo>
                    <a:pt x="55" y="26075"/>
                  </a:lnTo>
                  <a:cubicBezTo>
                    <a:pt x="55" y="26089"/>
                    <a:pt x="44" y="26100"/>
                    <a:pt x="30" y="26100"/>
                  </a:cubicBezTo>
                  <a:cubicBezTo>
                    <a:pt x="16" y="26100"/>
                    <a:pt x="5" y="26089"/>
                    <a:pt x="5" y="26075"/>
                  </a:cubicBezTo>
                  <a:lnTo>
                    <a:pt x="6" y="25925"/>
                  </a:lnTo>
                  <a:cubicBezTo>
                    <a:pt x="6" y="25912"/>
                    <a:pt x="17" y="25900"/>
                    <a:pt x="31" y="25900"/>
                  </a:cubicBezTo>
                  <a:cubicBezTo>
                    <a:pt x="45" y="25900"/>
                    <a:pt x="56" y="25912"/>
                    <a:pt x="56" y="25925"/>
                  </a:cubicBezTo>
                  <a:close/>
                  <a:moveTo>
                    <a:pt x="55" y="26275"/>
                  </a:moveTo>
                  <a:lnTo>
                    <a:pt x="54" y="26425"/>
                  </a:lnTo>
                  <a:cubicBezTo>
                    <a:pt x="54" y="26439"/>
                    <a:pt x="43" y="26450"/>
                    <a:pt x="29" y="26450"/>
                  </a:cubicBezTo>
                  <a:cubicBezTo>
                    <a:pt x="16" y="26450"/>
                    <a:pt x="4" y="26439"/>
                    <a:pt x="4" y="26425"/>
                  </a:cubicBezTo>
                  <a:lnTo>
                    <a:pt x="5" y="26275"/>
                  </a:lnTo>
                  <a:cubicBezTo>
                    <a:pt x="5" y="26262"/>
                    <a:pt x="16" y="26250"/>
                    <a:pt x="30" y="26250"/>
                  </a:cubicBezTo>
                  <a:cubicBezTo>
                    <a:pt x="44" y="26250"/>
                    <a:pt x="55" y="26262"/>
                    <a:pt x="55" y="26275"/>
                  </a:cubicBezTo>
                  <a:close/>
                  <a:moveTo>
                    <a:pt x="54" y="26625"/>
                  </a:moveTo>
                  <a:lnTo>
                    <a:pt x="54" y="26775"/>
                  </a:lnTo>
                  <a:cubicBezTo>
                    <a:pt x="54" y="26789"/>
                    <a:pt x="42" y="26800"/>
                    <a:pt x="29" y="26800"/>
                  </a:cubicBezTo>
                  <a:cubicBezTo>
                    <a:pt x="15" y="26800"/>
                    <a:pt x="4" y="26789"/>
                    <a:pt x="4" y="26775"/>
                  </a:cubicBezTo>
                  <a:lnTo>
                    <a:pt x="4" y="26625"/>
                  </a:lnTo>
                  <a:cubicBezTo>
                    <a:pt x="4" y="26612"/>
                    <a:pt x="15" y="26600"/>
                    <a:pt x="29" y="26600"/>
                  </a:cubicBezTo>
                  <a:cubicBezTo>
                    <a:pt x="43" y="26600"/>
                    <a:pt x="54" y="26612"/>
                    <a:pt x="54" y="26625"/>
                  </a:cubicBezTo>
                  <a:close/>
                  <a:moveTo>
                    <a:pt x="53" y="26975"/>
                  </a:moveTo>
                  <a:lnTo>
                    <a:pt x="53" y="27125"/>
                  </a:lnTo>
                  <a:cubicBezTo>
                    <a:pt x="53" y="27139"/>
                    <a:pt x="42" y="27150"/>
                    <a:pt x="28" y="27150"/>
                  </a:cubicBezTo>
                  <a:cubicBezTo>
                    <a:pt x="14" y="27150"/>
                    <a:pt x="3" y="27139"/>
                    <a:pt x="3" y="27125"/>
                  </a:cubicBezTo>
                  <a:lnTo>
                    <a:pt x="3" y="26975"/>
                  </a:lnTo>
                  <a:cubicBezTo>
                    <a:pt x="3" y="26962"/>
                    <a:pt x="14" y="26950"/>
                    <a:pt x="28" y="26950"/>
                  </a:cubicBezTo>
                  <a:cubicBezTo>
                    <a:pt x="42" y="26950"/>
                    <a:pt x="53" y="26962"/>
                    <a:pt x="53" y="26975"/>
                  </a:cubicBezTo>
                  <a:close/>
                  <a:moveTo>
                    <a:pt x="52" y="27325"/>
                  </a:moveTo>
                  <a:lnTo>
                    <a:pt x="52" y="27475"/>
                  </a:lnTo>
                  <a:cubicBezTo>
                    <a:pt x="52" y="27489"/>
                    <a:pt x="41" y="27500"/>
                    <a:pt x="27" y="27500"/>
                  </a:cubicBezTo>
                  <a:cubicBezTo>
                    <a:pt x="13" y="27500"/>
                    <a:pt x="2" y="27489"/>
                    <a:pt x="2" y="27475"/>
                  </a:cubicBezTo>
                  <a:lnTo>
                    <a:pt x="2" y="27325"/>
                  </a:lnTo>
                  <a:cubicBezTo>
                    <a:pt x="2" y="27312"/>
                    <a:pt x="14" y="27300"/>
                    <a:pt x="27" y="27300"/>
                  </a:cubicBezTo>
                  <a:cubicBezTo>
                    <a:pt x="41" y="27300"/>
                    <a:pt x="52" y="27312"/>
                    <a:pt x="52" y="27325"/>
                  </a:cubicBezTo>
                  <a:close/>
                  <a:moveTo>
                    <a:pt x="51" y="27675"/>
                  </a:moveTo>
                  <a:lnTo>
                    <a:pt x="51" y="27825"/>
                  </a:lnTo>
                  <a:cubicBezTo>
                    <a:pt x="51" y="27839"/>
                    <a:pt x="40" y="27850"/>
                    <a:pt x="26" y="27850"/>
                  </a:cubicBezTo>
                  <a:cubicBezTo>
                    <a:pt x="12" y="27850"/>
                    <a:pt x="1" y="27839"/>
                    <a:pt x="1" y="27825"/>
                  </a:cubicBezTo>
                  <a:lnTo>
                    <a:pt x="1" y="27675"/>
                  </a:lnTo>
                  <a:cubicBezTo>
                    <a:pt x="2" y="27662"/>
                    <a:pt x="13" y="27650"/>
                    <a:pt x="27" y="27650"/>
                  </a:cubicBezTo>
                  <a:cubicBezTo>
                    <a:pt x="40" y="27650"/>
                    <a:pt x="52" y="27662"/>
                    <a:pt x="51" y="27675"/>
                  </a:cubicBezTo>
                  <a:close/>
                  <a:moveTo>
                    <a:pt x="51" y="28025"/>
                  </a:moveTo>
                  <a:lnTo>
                    <a:pt x="50" y="28109"/>
                  </a:lnTo>
                  <a:cubicBezTo>
                    <a:pt x="50" y="28123"/>
                    <a:pt x="39" y="28134"/>
                    <a:pt x="25" y="28134"/>
                  </a:cubicBezTo>
                  <a:cubicBezTo>
                    <a:pt x="12" y="28134"/>
                    <a:pt x="0" y="28123"/>
                    <a:pt x="0" y="28109"/>
                  </a:cubicBezTo>
                  <a:lnTo>
                    <a:pt x="1" y="28025"/>
                  </a:lnTo>
                  <a:cubicBezTo>
                    <a:pt x="1" y="28012"/>
                    <a:pt x="12" y="28000"/>
                    <a:pt x="26" y="28000"/>
                  </a:cubicBezTo>
                  <a:cubicBezTo>
                    <a:pt x="40" y="28000"/>
                    <a:pt x="51" y="28012"/>
                    <a:pt x="51" y="28025"/>
                  </a:cubicBezTo>
                  <a:close/>
                </a:path>
              </a:pathLst>
            </a:custGeom>
            <a:solidFill>
              <a:srgbClr val="808080"/>
            </a:solidFill>
            <a:ln w="1588">
              <a:solidFill>
                <a:srgbClr val="808080"/>
              </a:solidFill>
              <a:bevel/>
              <a:headEnd/>
              <a:tailEnd/>
            </a:ln>
          </p:spPr>
          <p:txBody>
            <a:bodyPr/>
            <a:lstStyle/>
            <a:p>
              <a:endParaRPr lang="en-US" dirty="0"/>
            </a:p>
          </p:txBody>
        </p:sp>
        <p:sp>
          <p:nvSpPr>
            <p:cNvPr id="13361" name="Freeform 53"/>
            <p:cNvSpPr>
              <a:spLocks noEditPoints="1"/>
            </p:cNvSpPr>
            <p:nvPr/>
          </p:nvSpPr>
          <p:spPr bwMode="auto">
            <a:xfrm>
              <a:off x="9501188" y="1371600"/>
              <a:ext cx="25400" cy="4573588"/>
            </a:xfrm>
            <a:custGeom>
              <a:avLst/>
              <a:gdLst>
                <a:gd name="T0" fmla="*/ 2147483647 w 63"/>
                <a:gd name="T1" fmla="*/ 2147483647 h 14800"/>
                <a:gd name="T2" fmla="*/ 2147483647 w 63"/>
                <a:gd name="T3" fmla="*/ 2147483647 h 14800"/>
                <a:gd name="T4" fmla="*/ 2147483647 w 63"/>
                <a:gd name="T5" fmla="*/ 2147483647 h 14800"/>
                <a:gd name="T6" fmla="*/ 2147483647 w 63"/>
                <a:gd name="T7" fmla="*/ 2147483647 h 14800"/>
                <a:gd name="T8" fmla="*/ 2147483647 w 63"/>
                <a:gd name="T9" fmla="*/ 2147483647 h 14800"/>
                <a:gd name="T10" fmla="*/ 2147483647 w 63"/>
                <a:gd name="T11" fmla="*/ 2147483647 h 14800"/>
                <a:gd name="T12" fmla="*/ 2147483647 w 63"/>
                <a:gd name="T13" fmla="*/ 2147483647 h 14800"/>
                <a:gd name="T14" fmla="*/ 2147483647 w 63"/>
                <a:gd name="T15" fmla="*/ 2147483647 h 14800"/>
                <a:gd name="T16" fmla="*/ 2147483647 w 63"/>
                <a:gd name="T17" fmla="*/ 2147483647 h 14800"/>
                <a:gd name="T18" fmla="*/ 2147483647 w 63"/>
                <a:gd name="T19" fmla="*/ 2147483647 h 14800"/>
                <a:gd name="T20" fmla="*/ 2147483647 w 63"/>
                <a:gd name="T21" fmla="*/ 2147483647 h 14800"/>
                <a:gd name="T22" fmla="*/ 2147483647 w 63"/>
                <a:gd name="T23" fmla="*/ 2147483647 h 14800"/>
                <a:gd name="T24" fmla="*/ 2147483647 w 63"/>
                <a:gd name="T25" fmla="*/ 2147483647 h 14800"/>
                <a:gd name="T26" fmla="*/ 2147483647 w 63"/>
                <a:gd name="T27" fmla="*/ 2147483647 h 14800"/>
                <a:gd name="T28" fmla="*/ 2147483647 w 63"/>
                <a:gd name="T29" fmla="*/ 2147483647 h 14800"/>
                <a:gd name="T30" fmla="*/ 2147483647 w 63"/>
                <a:gd name="T31" fmla="*/ 2147483647 h 14800"/>
                <a:gd name="T32" fmla="*/ 2147483647 w 63"/>
                <a:gd name="T33" fmla="*/ 2147483647 h 14800"/>
                <a:gd name="T34" fmla="*/ 2147483647 w 63"/>
                <a:gd name="T35" fmla="*/ 2147483647 h 14800"/>
                <a:gd name="T36" fmla="*/ 2147483647 w 63"/>
                <a:gd name="T37" fmla="*/ 2147483647 h 14800"/>
                <a:gd name="T38" fmla="*/ 2147483647 w 63"/>
                <a:gd name="T39" fmla="*/ 2147483647 h 14800"/>
                <a:gd name="T40" fmla="*/ 2147483647 w 63"/>
                <a:gd name="T41" fmla="*/ 2147483647 h 14800"/>
                <a:gd name="T42" fmla="*/ 2147483647 w 63"/>
                <a:gd name="T43" fmla="*/ 2147483647 h 14800"/>
                <a:gd name="T44" fmla="*/ 2147483647 w 63"/>
                <a:gd name="T45" fmla="*/ 2147483647 h 14800"/>
                <a:gd name="T46" fmla="*/ 2147483647 w 63"/>
                <a:gd name="T47" fmla="*/ 2147483647 h 14800"/>
                <a:gd name="T48" fmla="*/ 2147483647 w 63"/>
                <a:gd name="T49" fmla="*/ 2147483647 h 14800"/>
                <a:gd name="T50" fmla="*/ 2147483647 w 63"/>
                <a:gd name="T51" fmla="*/ 2147483647 h 14800"/>
                <a:gd name="T52" fmla="*/ 2147483647 w 63"/>
                <a:gd name="T53" fmla="*/ 2147483647 h 14800"/>
                <a:gd name="T54" fmla="*/ 2147483647 w 63"/>
                <a:gd name="T55" fmla="*/ 2147483647 h 14800"/>
                <a:gd name="T56" fmla="*/ 2147483647 w 63"/>
                <a:gd name="T57" fmla="*/ 2147483647 h 14800"/>
                <a:gd name="T58" fmla="*/ 2147483647 w 63"/>
                <a:gd name="T59" fmla="*/ 2147483647 h 14800"/>
                <a:gd name="T60" fmla="*/ 2147483647 w 63"/>
                <a:gd name="T61" fmla="*/ 2147483647 h 14800"/>
                <a:gd name="T62" fmla="*/ 2147483647 w 63"/>
                <a:gd name="T63" fmla="*/ 2147483647 h 14800"/>
                <a:gd name="T64" fmla="*/ 2147483647 w 63"/>
                <a:gd name="T65" fmla="*/ 2147483647 h 14800"/>
                <a:gd name="T66" fmla="*/ 2147483647 w 63"/>
                <a:gd name="T67" fmla="*/ 2147483647 h 14800"/>
                <a:gd name="T68" fmla="*/ 2147483647 w 63"/>
                <a:gd name="T69" fmla="*/ 2147483647 h 14800"/>
                <a:gd name="T70" fmla="*/ 2147483647 w 63"/>
                <a:gd name="T71" fmla="*/ 2147483647 h 14800"/>
                <a:gd name="T72" fmla="*/ 2147483647 w 63"/>
                <a:gd name="T73" fmla="*/ 2147483647 h 14800"/>
                <a:gd name="T74" fmla="*/ 2147483647 w 63"/>
                <a:gd name="T75" fmla="*/ 2147483647 h 14800"/>
                <a:gd name="T76" fmla="*/ 2147483647 w 63"/>
                <a:gd name="T77" fmla="*/ 2147483647 h 14800"/>
                <a:gd name="T78" fmla="*/ 2147483647 w 63"/>
                <a:gd name="T79" fmla="*/ 2147483647 h 14800"/>
                <a:gd name="T80" fmla="*/ 2147483647 w 63"/>
                <a:gd name="T81" fmla="*/ 2147483647 h 14800"/>
                <a:gd name="T82" fmla="*/ 2147483647 w 63"/>
                <a:gd name="T83" fmla="*/ 2147483647 h 14800"/>
                <a:gd name="T84" fmla="*/ 2147483647 w 63"/>
                <a:gd name="T85" fmla="*/ 2147483647 h 14800"/>
                <a:gd name="T86" fmla="*/ 2147483647 w 63"/>
                <a:gd name="T87" fmla="*/ 2147483647 h 14800"/>
                <a:gd name="T88" fmla="*/ 2147483647 w 63"/>
                <a:gd name="T89" fmla="*/ 2147483647 h 14800"/>
                <a:gd name="T90" fmla="*/ 2147483647 w 63"/>
                <a:gd name="T91" fmla="*/ 2147483647 h 14800"/>
                <a:gd name="T92" fmla="*/ 2147483647 w 63"/>
                <a:gd name="T93" fmla="*/ 2147483647 h 14800"/>
                <a:gd name="T94" fmla="*/ 2147483647 w 63"/>
                <a:gd name="T95" fmla="*/ 2147483647 h 14800"/>
                <a:gd name="T96" fmla="*/ 2147483647 w 63"/>
                <a:gd name="T97" fmla="*/ 2147483647 h 14800"/>
                <a:gd name="T98" fmla="*/ 2147483647 w 63"/>
                <a:gd name="T99" fmla="*/ 2147483647 h 14800"/>
                <a:gd name="T100" fmla="*/ 2147483647 w 63"/>
                <a:gd name="T101" fmla="*/ 2147483647 h 14800"/>
                <a:gd name="T102" fmla="*/ 2147483647 w 63"/>
                <a:gd name="T103" fmla="*/ 2147483647 h 14800"/>
                <a:gd name="T104" fmla="*/ 2147483647 w 63"/>
                <a:gd name="T105" fmla="*/ 2147483647 h 14800"/>
                <a:gd name="T106" fmla="*/ 2147483647 w 63"/>
                <a:gd name="T107" fmla="*/ 2147483647 h 14800"/>
                <a:gd name="T108" fmla="*/ 2147483647 w 63"/>
                <a:gd name="T109" fmla="*/ 2147483647 h 14800"/>
                <a:gd name="T110" fmla="*/ 2147483647 w 63"/>
                <a:gd name="T111" fmla="*/ 2147483647 h 14800"/>
                <a:gd name="T112" fmla="*/ 2147483647 w 63"/>
                <a:gd name="T113" fmla="*/ 2147483647 h 14800"/>
                <a:gd name="T114" fmla="*/ 2147483647 w 63"/>
                <a:gd name="T115" fmla="*/ 2147483647 h 14800"/>
                <a:gd name="T116" fmla="*/ 2147483647 w 63"/>
                <a:gd name="T117" fmla="*/ 2147483647 h 148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3"/>
                <a:gd name="T178" fmla="*/ 0 h 14800"/>
                <a:gd name="T179" fmla="*/ 63 w 63"/>
                <a:gd name="T180" fmla="*/ 14800 h 148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3" h="14800">
                  <a:moveTo>
                    <a:pt x="25" y="13"/>
                  </a:moveTo>
                  <a:lnTo>
                    <a:pt x="25" y="88"/>
                  </a:lnTo>
                  <a:cubicBezTo>
                    <a:pt x="25" y="95"/>
                    <a:pt x="20" y="100"/>
                    <a:pt x="13" y="100"/>
                  </a:cubicBezTo>
                  <a:cubicBezTo>
                    <a:pt x="6" y="100"/>
                    <a:pt x="0" y="95"/>
                    <a:pt x="0" y="88"/>
                  </a:cubicBezTo>
                  <a:lnTo>
                    <a:pt x="0" y="13"/>
                  </a:lnTo>
                  <a:cubicBezTo>
                    <a:pt x="0" y="6"/>
                    <a:pt x="6" y="0"/>
                    <a:pt x="13" y="0"/>
                  </a:cubicBezTo>
                  <a:cubicBezTo>
                    <a:pt x="20" y="0"/>
                    <a:pt x="25" y="6"/>
                    <a:pt x="25" y="13"/>
                  </a:cubicBezTo>
                  <a:close/>
                  <a:moveTo>
                    <a:pt x="26" y="188"/>
                  </a:moveTo>
                  <a:lnTo>
                    <a:pt x="26" y="263"/>
                  </a:lnTo>
                  <a:cubicBezTo>
                    <a:pt x="26" y="270"/>
                    <a:pt x="20" y="275"/>
                    <a:pt x="13" y="275"/>
                  </a:cubicBezTo>
                  <a:cubicBezTo>
                    <a:pt x="6" y="275"/>
                    <a:pt x="1" y="270"/>
                    <a:pt x="1" y="263"/>
                  </a:cubicBezTo>
                  <a:lnTo>
                    <a:pt x="1" y="188"/>
                  </a:lnTo>
                  <a:cubicBezTo>
                    <a:pt x="1" y="181"/>
                    <a:pt x="6" y="175"/>
                    <a:pt x="13" y="175"/>
                  </a:cubicBezTo>
                  <a:cubicBezTo>
                    <a:pt x="20" y="175"/>
                    <a:pt x="26" y="181"/>
                    <a:pt x="26" y="188"/>
                  </a:cubicBezTo>
                  <a:close/>
                  <a:moveTo>
                    <a:pt x="26" y="363"/>
                  </a:moveTo>
                  <a:lnTo>
                    <a:pt x="26" y="438"/>
                  </a:lnTo>
                  <a:cubicBezTo>
                    <a:pt x="26" y="445"/>
                    <a:pt x="21" y="450"/>
                    <a:pt x="14" y="450"/>
                  </a:cubicBezTo>
                  <a:cubicBezTo>
                    <a:pt x="7" y="450"/>
                    <a:pt x="1" y="445"/>
                    <a:pt x="1" y="438"/>
                  </a:cubicBezTo>
                  <a:lnTo>
                    <a:pt x="1" y="363"/>
                  </a:lnTo>
                  <a:cubicBezTo>
                    <a:pt x="1" y="356"/>
                    <a:pt x="7" y="350"/>
                    <a:pt x="13" y="350"/>
                  </a:cubicBezTo>
                  <a:cubicBezTo>
                    <a:pt x="20" y="350"/>
                    <a:pt x="26" y="356"/>
                    <a:pt x="26" y="363"/>
                  </a:cubicBezTo>
                  <a:close/>
                  <a:moveTo>
                    <a:pt x="26" y="538"/>
                  </a:moveTo>
                  <a:lnTo>
                    <a:pt x="27" y="613"/>
                  </a:lnTo>
                  <a:cubicBezTo>
                    <a:pt x="27" y="620"/>
                    <a:pt x="21" y="625"/>
                    <a:pt x="14" y="625"/>
                  </a:cubicBezTo>
                  <a:cubicBezTo>
                    <a:pt x="7" y="625"/>
                    <a:pt x="2" y="620"/>
                    <a:pt x="2" y="613"/>
                  </a:cubicBezTo>
                  <a:lnTo>
                    <a:pt x="1" y="538"/>
                  </a:lnTo>
                  <a:cubicBezTo>
                    <a:pt x="1" y="531"/>
                    <a:pt x="7" y="525"/>
                    <a:pt x="14" y="525"/>
                  </a:cubicBezTo>
                  <a:cubicBezTo>
                    <a:pt x="21" y="525"/>
                    <a:pt x="26" y="531"/>
                    <a:pt x="26" y="538"/>
                  </a:cubicBezTo>
                  <a:close/>
                  <a:moveTo>
                    <a:pt x="27" y="713"/>
                  </a:moveTo>
                  <a:lnTo>
                    <a:pt x="27" y="788"/>
                  </a:lnTo>
                  <a:cubicBezTo>
                    <a:pt x="27" y="795"/>
                    <a:pt x="22" y="800"/>
                    <a:pt x="15" y="800"/>
                  </a:cubicBezTo>
                  <a:cubicBezTo>
                    <a:pt x="8" y="800"/>
                    <a:pt x="2" y="795"/>
                    <a:pt x="2" y="788"/>
                  </a:cubicBezTo>
                  <a:lnTo>
                    <a:pt x="2" y="713"/>
                  </a:lnTo>
                  <a:cubicBezTo>
                    <a:pt x="2" y="706"/>
                    <a:pt x="7" y="700"/>
                    <a:pt x="14" y="700"/>
                  </a:cubicBezTo>
                  <a:cubicBezTo>
                    <a:pt x="21" y="700"/>
                    <a:pt x="27" y="706"/>
                    <a:pt x="27" y="713"/>
                  </a:cubicBezTo>
                  <a:close/>
                  <a:moveTo>
                    <a:pt x="27" y="888"/>
                  </a:moveTo>
                  <a:lnTo>
                    <a:pt x="28" y="963"/>
                  </a:lnTo>
                  <a:cubicBezTo>
                    <a:pt x="28" y="970"/>
                    <a:pt x="22" y="975"/>
                    <a:pt x="15" y="975"/>
                  </a:cubicBezTo>
                  <a:cubicBezTo>
                    <a:pt x="8" y="975"/>
                    <a:pt x="3" y="970"/>
                    <a:pt x="3" y="963"/>
                  </a:cubicBezTo>
                  <a:lnTo>
                    <a:pt x="2" y="888"/>
                  </a:lnTo>
                  <a:cubicBezTo>
                    <a:pt x="2" y="881"/>
                    <a:pt x="8" y="875"/>
                    <a:pt x="15" y="875"/>
                  </a:cubicBezTo>
                  <a:cubicBezTo>
                    <a:pt x="22" y="875"/>
                    <a:pt x="27" y="881"/>
                    <a:pt x="27" y="888"/>
                  </a:cubicBezTo>
                  <a:close/>
                  <a:moveTo>
                    <a:pt x="28" y="1063"/>
                  </a:moveTo>
                  <a:lnTo>
                    <a:pt x="28" y="1138"/>
                  </a:lnTo>
                  <a:cubicBezTo>
                    <a:pt x="28" y="1145"/>
                    <a:pt x="22" y="1150"/>
                    <a:pt x="16" y="1150"/>
                  </a:cubicBezTo>
                  <a:cubicBezTo>
                    <a:pt x="9" y="1150"/>
                    <a:pt x="3" y="1145"/>
                    <a:pt x="3" y="1138"/>
                  </a:cubicBezTo>
                  <a:lnTo>
                    <a:pt x="3" y="1063"/>
                  </a:lnTo>
                  <a:cubicBezTo>
                    <a:pt x="3" y="1056"/>
                    <a:pt x="8" y="1050"/>
                    <a:pt x="15" y="1050"/>
                  </a:cubicBezTo>
                  <a:cubicBezTo>
                    <a:pt x="22" y="1050"/>
                    <a:pt x="28" y="1056"/>
                    <a:pt x="28" y="1063"/>
                  </a:cubicBezTo>
                  <a:close/>
                  <a:moveTo>
                    <a:pt x="28" y="1238"/>
                  </a:moveTo>
                  <a:lnTo>
                    <a:pt x="28" y="1313"/>
                  </a:lnTo>
                  <a:cubicBezTo>
                    <a:pt x="28" y="1320"/>
                    <a:pt x="23" y="1325"/>
                    <a:pt x="16" y="1325"/>
                  </a:cubicBezTo>
                  <a:cubicBezTo>
                    <a:pt x="9" y="1325"/>
                    <a:pt x="3" y="1320"/>
                    <a:pt x="3" y="1313"/>
                  </a:cubicBezTo>
                  <a:lnTo>
                    <a:pt x="3" y="1238"/>
                  </a:lnTo>
                  <a:cubicBezTo>
                    <a:pt x="3" y="1231"/>
                    <a:pt x="9" y="1225"/>
                    <a:pt x="16" y="1225"/>
                  </a:cubicBezTo>
                  <a:cubicBezTo>
                    <a:pt x="23" y="1225"/>
                    <a:pt x="28" y="1231"/>
                    <a:pt x="28" y="1238"/>
                  </a:cubicBezTo>
                  <a:close/>
                  <a:moveTo>
                    <a:pt x="29" y="1413"/>
                  </a:moveTo>
                  <a:lnTo>
                    <a:pt x="29" y="1488"/>
                  </a:lnTo>
                  <a:cubicBezTo>
                    <a:pt x="29" y="1495"/>
                    <a:pt x="23" y="1500"/>
                    <a:pt x="16" y="1500"/>
                  </a:cubicBezTo>
                  <a:cubicBezTo>
                    <a:pt x="9" y="1500"/>
                    <a:pt x="4" y="1495"/>
                    <a:pt x="4" y="1488"/>
                  </a:cubicBezTo>
                  <a:lnTo>
                    <a:pt x="4" y="1413"/>
                  </a:lnTo>
                  <a:cubicBezTo>
                    <a:pt x="4" y="1406"/>
                    <a:pt x="9" y="1400"/>
                    <a:pt x="16" y="1400"/>
                  </a:cubicBezTo>
                  <a:cubicBezTo>
                    <a:pt x="23" y="1400"/>
                    <a:pt x="29" y="1406"/>
                    <a:pt x="29" y="1413"/>
                  </a:cubicBezTo>
                  <a:close/>
                  <a:moveTo>
                    <a:pt x="29" y="1588"/>
                  </a:moveTo>
                  <a:lnTo>
                    <a:pt x="29" y="1663"/>
                  </a:lnTo>
                  <a:cubicBezTo>
                    <a:pt x="29" y="1670"/>
                    <a:pt x="24" y="1675"/>
                    <a:pt x="17" y="1675"/>
                  </a:cubicBezTo>
                  <a:cubicBezTo>
                    <a:pt x="10" y="1675"/>
                    <a:pt x="4" y="1670"/>
                    <a:pt x="4" y="1663"/>
                  </a:cubicBezTo>
                  <a:lnTo>
                    <a:pt x="4" y="1588"/>
                  </a:lnTo>
                  <a:cubicBezTo>
                    <a:pt x="4" y="1581"/>
                    <a:pt x="10" y="1575"/>
                    <a:pt x="17" y="1575"/>
                  </a:cubicBezTo>
                  <a:cubicBezTo>
                    <a:pt x="23" y="1575"/>
                    <a:pt x="29" y="1581"/>
                    <a:pt x="29" y="1588"/>
                  </a:cubicBezTo>
                  <a:close/>
                  <a:moveTo>
                    <a:pt x="30" y="1763"/>
                  </a:moveTo>
                  <a:lnTo>
                    <a:pt x="30" y="1838"/>
                  </a:lnTo>
                  <a:cubicBezTo>
                    <a:pt x="30" y="1845"/>
                    <a:pt x="24" y="1850"/>
                    <a:pt x="17" y="1850"/>
                  </a:cubicBezTo>
                  <a:cubicBezTo>
                    <a:pt x="10" y="1850"/>
                    <a:pt x="5" y="1845"/>
                    <a:pt x="5" y="1838"/>
                  </a:cubicBezTo>
                  <a:lnTo>
                    <a:pt x="5" y="1763"/>
                  </a:lnTo>
                  <a:cubicBezTo>
                    <a:pt x="5" y="1756"/>
                    <a:pt x="10" y="1750"/>
                    <a:pt x="17" y="1750"/>
                  </a:cubicBezTo>
                  <a:cubicBezTo>
                    <a:pt x="24" y="1750"/>
                    <a:pt x="30" y="1756"/>
                    <a:pt x="30" y="1763"/>
                  </a:cubicBezTo>
                  <a:close/>
                  <a:moveTo>
                    <a:pt x="30" y="1938"/>
                  </a:moveTo>
                  <a:lnTo>
                    <a:pt x="30" y="2013"/>
                  </a:lnTo>
                  <a:cubicBezTo>
                    <a:pt x="30" y="2020"/>
                    <a:pt x="25" y="2025"/>
                    <a:pt x="18" y="2025"/>
                  </a:cubicBezTo>
                  <a:cubicBezTo>
                    <a:pt x="11" y="2025"/>
                    <a:pt x="5" y="2020"/>
                    <a:pt x="5" y="2013"/>
                  </a:cubicBezTo>
                  <a:lnTo>
                    <a:pt x="5" y="1938"/>
                  </a:lnTo>
                  <a:cubicBezTo>
                    <a:pt x="5" y="1931"/>
                    <a:pt x="11" y="1925"/>
                    <a:pt x="17" y="1925"/>
                  </a:cubicBezTo>
                  <a:cubicBezTo>
                    <a:pt x="24" y="1925"/>
                    <a:pt x="30" y="1931"/>
                    <a:pt x="30" y="1938"/>
                  </a:cubicBezTo>
                  <a:close/>
                  <a:moveTo>
                    <a:pt x="30" y="2113"/>
                  </a:moveTo>
                  <a:lnTo>
                    <a:pt x="31" y="2188"/>
                  </a:lnTo>
                  <a:cubicBezTo>
                    <a:pt x="31" y="2195"/>
                    <a:pt x="25" y="2200"/>
                    <a:pt x="18" y="2200"/>
                  </a:cubicBezTo>
                  <a:cubicBezTo>
                    <a:pt x="11" y="2200"/>
                    <a:pt x="6" y="2195"/>
                    <a:pt x="6" y="2188"/>
                  </a:cubicBezTo>
                  <a:lnTo>
                    <a:pt x="5" y="2113"/>
                  </a:lnTo>
                  <a:cubicBezTo>
                    <a:pt x="5" y="2106"/>
                    <a:pt x="11" y="2100"/>
                    <a:pt x="18" y="2100"/>
                  </a:cubicBezTo>
                  <a:cubicBezTo>
                    <a:pt x="25" y="2100"/>
                    <a:pt x="30" y="2106"/>
                    <a:pt x="30" y="2113"/>
                  </a:cubicBezTo>
                  <a:close/>
                  <a:moveTo>
                    <a:pt x="31" y="2288"/>
                  </a:moveTo>
                  <a:lnTo>
                    <a:pt x="31" y="2363"/>
                  </a:lnTo>
                  <a:cubicBezTo>
                    <a:pt x="31" y="2370"/>
                    <a:pt x="25" y="2375"/>
                    <a:pt x="19" y="2375"/>
                  </a:cubicBezTo>
                  <a:cubicBezTo>
                    <a:pt x="12" y="2375"/>
                    <a:pt x="6" y="2370"/>
                    <a:pt x="6" y="2363"/>
                  </a:cubicBezTo>
                  <a:lnTo>
                    <a:pt x="6" y="2288"/>
                  </a:lnTo>
                  <a:cubicBezTo>
                    <a:pt x="6" y="2281"/>
                    <a:pt x="11" y="2275"/>
                    <a:pt x="18" y="2275"/>
                  </a:cubicBezTo>
                  <a:cubicBezTo>
                    <a:pt x="25" y="2275"/>
                    <a:pt x="31" y="2281"/>
                    <a:pt x="31" y="2288"/>
                  </a:cubicBezTo>
                  <a:close/>
                  <a:moveTo>
                    <a:pt x="31" y="2463"/>
                  </a:moveTo>
                  <a:lnTo>
                    <a:pt x="32" y="2538"/>
                  </a:lnTo>
                  <a:cubicBezTo>
                    <a:pt x="32" y="2545"/>
                    <a:pt x="26" y="2550"/>
                    <a:pt x="19" y="2550"/>
                  </a:cubicBezTo>
                  <a:cubicBezTo>
                    <a:pt x="12" y="2550"/>
                    <a:pt x="7" y="2545"/>
                    <a:pt x="7" y="2538"/>
                  </a:cubicBezTo>
                  <a:lnTo>
                    <a:pt x="6" y="2463"/>
                  </a:lnTo>
                  <a:cubicBezTo>
                    <a:pt x="6" y="2456"/>
                    <a:pt x="12" y="2450"/>
                    <a:pt x="19" y="2450"/>
                  </a:cubicBezTo>
                  <a:cubicBezTo>
                    <a:pt x="26" y="2450"/>
                    <a:pt x="31" y="2456"/>
                    <a:pt x="31" y="2463"/>
                  </a:cubicBezTo>
                  <a:close/>
                  <a:moveTo>
                    <a:pt x="32" y="2638"/>
                  </a:moveTo>
                  <a:lnTo>
                    <a:pt x="32" y="2713"/>
                  </a:lnTo>
                  <a:cubicBezTo>
                    <a:pt x="32" y="2720"/>
                    <a:pt x="26" y="2725"/>
                    <a:pt x="19" y="2725"/>
                  </a:cubicBezTo>
                  <a:cubicBezTo>
                    <a:pt x="13" y="2725"/>
                    <a:pt x="7" y="2720"/>
                    <a:pt x="7" y="2713"/>
                  </a:cubicBezTo>
                  <a:lnTo>
                    <a:pt x="7" y="2638"/>
                  </a:lnTo>
                  <a:cubicBezTo>
                    <a:pt x="7" y="2631"/>
                    <a:pt x="12" y="2625"/>
                    <a:pt x="19" y="2625"/>
                  </a:cubicBezTo>
                  <a:cubicBezTo>
                    <a:pt x="26" y="2625"/>
                    <a:pt x="32" y="2631"/>
                    <a:pt x="32" y="2638"/>
                  </a:cubicBezTo>
                  <a:close/>
                  <a:moveTo>
                    <a:pt x="32" y="2813"/>
                  </a:moveTo>
                  <a:lnTo>
                    <a:pt x="32" y="2888"/>
                  </a:lnTo>
                  <a:cubicBezTo>
                    <a:pt x="32" y="2895"/>
                    <a:pt x="27" y="2900"/>
                    <a:pt x="20" y="2900"/>
                  </a:cubicBezTo>
                  <a:cubicBezTo>
                    <a:pt x="13" y="2900"/>
                    <a:pt x="7" y="2895"/>
                    <a:pt x="7" y="2888"/>
                  </a:cubicBezTo>
                  <a:lnTo>
                    <a:pt x="7" y="2813"/>
                  </a:lnTo>
                  <a:cubicBezTo>
                    <a:pt x="7" y="2806"/>
                    <a:pt x="13" y="2800"/>
                    <a:pt x="20" y="2800"/>
                  </a:cubicBezTo>
                  <a:cubicBezTo>
                    <a:pt x="27" y="2800"/>
                    <a:pt x="32" y="2806"/>
                    <a:pt x="32" y="2813"/>
                  </a:cubicBezTo>
                  <a:close/>
                  <a:moveTo>
                    <a:pt x="33" y="2988"/>
                  </a:moveTo>
                  <a:lnTo>
                    <a:pt x="33" y="3063"/>
                  </a:lnTo>
                  <a:cubicBezTo>
                    <a:pt x="33" y="3070"/>
                    <a:pt x="27" y="3075"/>
                    <a:pt x="20" y="3075"/>
                  </a:cubicBezTo>
                  <a:cubicBezTo>
                    <a:pt x="13" y="3075"/>
                    <a:pt x="8" y="3070"/>
                    <a:pt x="8" y="3063"/>
                  </a:cubicBezTo>
                  <a:lnTo>
                    <a:pt x="8" y="2988"/>
                  </a:lnTo>
                  <a:cubicBezTo>
                    <a:pt x="8" y="2981"/>
                    <a:pt x="13" y="2975"/>
                    <a:pt x="20" y="2975"/>
                  </a:cubicBezTo>
                  <a:cubicBezTo>
                    <a:pt x="27" y="2975"/>
                    <a:pt x="33" y="2981"/>
                    <a:pt x="33" y="2988"/>
                  </a:cubicBezTo>
                  <a:close/>
                  <a:moveTo>
                    <a:pt x="33" y="3163"/>
                  </a:moveTo>
                  <a:lnTo>
                    <a:pt x="33" y="3238"/>
                  </a:lnTo>
                  <a:cubicBezTo>
                    <a:pt x="33" y="3245"/>
                    <a:pt x="28" y="3250"/>
                    <a:pt x="21" y="3250"/>
                  </a:cubicBezTo>
                  <a:cubicBezTo>
                    <a:pt x="14" y="3250"/>
                    <a:pt x="8" y="3245"/>
                    <a:pt x="8" y="3238"/>
                  </a:cubicBezTo>
                  <a:lnTo>
                    <a:pt x="8" y="3163"/>
                  </a:lnTo>
                  <a:cubicBezTo>
                    <a:pt x="8" y="3156"/>
                    <a:pt x="14" y="3150"/>
                    <a:pt x="21" y="3150"/>
                  </a:cubicBezTo>
                  <a:cubicBezTo>
                    <a:pt x="27" y="3150"/>
                    <a:pt x="33" y="3156"/>
                    <a:pt x="33" y="3163"/>
                  </a:cubicBezTo>
                  <a:close/>
                  <a:moveTo>
                    <a:pt x="34" y="3338"/>
                  </a:moveTo>
                  <a:lnTo>
                    <a:pt x="34" y="3413"/>
                  </a:lnTo>
                  <a:cubicBezTo>
                    <a:pt x="34" y="3420"/>
                    <a:pt x="28" y="3425"/>
                    <a:pt x="21" y="3425"/>
                  </a:cubicBezTo>
                  <a:cubicBezTo>
                    <a:pt x="14" y="3425"/>
                    <a:pt x="9" y="3420"/>
                    <a:pt x="9" y="3413"/>
                  </a:cubicBezTo>
                  <a:lnTo>
                    <a:pt x="9" y="3338"/>
                  </a:lnTo>
                  <a:cubicBezTo>
                    <a:pt x="9" y="3331"/>
                    <a:pt x="14" y="3325"/>
                    <a:pt x="21" y="3325"/>
                  </a:cubicBezTo>
                  <a:cubicBezTo>
                    <a:pt x="28" y="3325"/>
                    <a:pt x="34" y="3331"/>
                    <a:pt x="34" y="3338"/>
                  </a:cubicBezTo>
                  <a:close/>
                  <a:moveTo>
                    <a:pt x="34" y="3513"/>
                  </a:moveTo>
                  <a:lnTo>
                    <a:pt x="34" y="3588"/>
                  </a:lnTo>
                  <a:cubicBezTo>
                    <a:pt x="34" y="3595"/>
                    <a:pt x="29" y="3600"/>
                    <a:pt x="22" y="3600"/>
                  </a:cubicBezTo>
                  <a:cubicBezTo>
                    <a:pt x="15" y="3600"/>
                    <a:pt x="9" y="3595"/>
                    <a:pt x="9" y="3588"/>
                  </a:cubicBezTo>
                  <a:lnTo>
                    <a:pt x="9" y="3513"/>
                  </a:lnTo>
                  <a:cubicBezTo>
                    <a:pt x="9" y="3506"/>
                    <a:pt x="15" y="3500"/>
                    <a:pt x="21" y="3500"/>
                  </a:cubicBezTo>
                  <a:cubicBezTo>
                    <a:pt x="28" y="3500"/>
                    <a:pt x="34" y="3506"/>
                    <a:pt x="34" y="3513"/>
                  </a:cubicBezTo>
                  <a:close/>
                  <a:moveTo>
                    <a:pt x="34" y="3688"/>
                  </a:moveTo>
                  <a:lnTo>
                    <a:pt x="35" y="3763"/>
                  </a:lnTo>
                  <a:cubicBezTo>
                    <a:pt x="35" y="3770"/>
                    <a:pt x="29" y="3775"/>
                    <a:pt x="22" y="3775"/>
                  </a:cubicBezTo>
                  <a:cubicBezTo>
                    <a:pt x="15" y="3775"/>
                    <a:pt x="10" y="3770"/>
                    <a:pt x="10" y="3763"/>
                  </a:cubicBezTo>
                  <a:lnTo>
                    <a:pt x="9" y="3688"/>
                  </a:lnTo>
                  <a:cubicBezTo>
                    <a:pt x="9" y="3681"/>
                    <a:pt x="15" y="3675"/>
                    <a:pt x="22" y="3675"/>
                  </a:cubicBezTo>
                  <a:cubicBezTo>
                    <a:pt x="29" y="3675"/>
                    <a:pt x="34" y="3681"/>
                    <a:pt x="34" y="3688"/>
                  </a:cubicBezTo>
                  <a:close/>
                  <a:moveTo>
                    <a:pt x="35" y="3863"/>
                  </a:moveTo>
                  <a:lnTo>
                    <a:pt x="35" y="3938"/>
                  </a:lnTo>
                  <a:cubicBezTo>
                    <a:pt x="35" y="3945"/>
                    <a:pt x="29" y="3950"/>
                    <a:pt x="23" y="3950"/>
                  </a:cubicBezTo>
                  <a:cubicBezTo>
                    <a:pt x="16" y="3950"/>
                    <a:pt x="10" y="3945"/>
                    <a:pt x="10" y="3938"/>
                  </a:cubicBezTo>
                  <a:lnTo>
                    <a:pt x="10" y="3863"/>
                  </a:lnTo>
                  <a:cubicBezTo>
                    <a:pt x="10" y="3856"/>
                    <a:pt x="15" y="3850"/>
                    <a:pt x="22" y="3850"/>
                  </a:cubicBezTo>
                  <a:cubicBezTo>
                    <a:pt x="29" y="3850"/>
                    <a:pt x="35" y="3856"/>
                    <a:pt x="35" y="3863"/>
                  </a:cubicBezTo>
                  <a:close/>
                  <a:moveTo>
                    <a:pt x="35" y="4038"/>
                  </a:moveTo>
                  <a:lnTo>
                    <a:pt x="35" y="4113"/>
                  </a:lnTo>
                  <a:cubicBezTo>
                    <a:pt x="35" y="4120"/>
                    <a:pt x="30" y="4125"/>
                    <a:pt x="23" y="4125"/>
                  </a:cubicBezTo>
                  <a:cubicBezTo>
                    <a:pt x="16" y="4125"/>
                    <a:pt x="10" y="4120"/>
                    <a:pt x="10" y="4113"/>
                  </a:cubicBezTo>
                  <a:lnTo>
                    <a:pt x="10" y="4038"/>
                  </a:lnTo>
                  <a:cubicBezTo>
                    <a:pt x="10" y="4031"/>
                    <a:pt x="16" y="4025"/>
                    <a:pt x="23" y="4025"/>
                  </a:cubicBezTo>
                  <a:cubicBezTo>
                    <a:pt x="30" y="4025"/>
                    <a:pt x="35" y="4031"/>
                    <a:pt x="35" y="4038"/>
                  </a:cubicBezTo>
                  <a:close/>
                  <a:moveTo>
                    <a:pt x="36" y="4213"/>
                  </a:moveTo>
                  <a:lnTo>
                    <a:pt x="36" y="4288"/>
                  </a:lnTo>
                  <a:cubicBezTo>
                    <a:pt x="36" y="4295"/>
                    <a:pt x="30" y="4300"/>
                    <a:pt x="23" y="4300"/>
                  </a:cubicBezTo>
                  <a:cubicBezTo>
                    <a:pt x="17" y="4300"/>
                    <a:pt x="11" y="4295"/>
                    <a:pt x="11" y="4288"/>
                  </a:cubicBezTo>
                  <a:lnTo>
                    <a:pt x="11" y="4213"/>
                  </a:lnTo>
                  <a:cubicBezTo>
                    <a:pt x="11" y="4206"/>
                    <a:pt x="16" y="4200"/>
                    <a:pt x="23" y="4200"/>
                  </a:cubicBezTo>
                  <a:cubicBezTo>
                    <a:pt x="30" y="4200"/>
                    <a:pt x="36" y="4206"/>
                    <a:pt x="36" y="4213"/>
                  </a:cubicBezTo>
                  <a:close/>
                  <a:moveTo>
                    <a:pt x="36" y="4388"/>
                  </a:moveTo>
                  <a:lnTo>
                    <a:pt x="36" y="4463"/>
                  </a:lnTo>
                  <a:cubicBezTo>
                    <a:pt x="36" y="4470"/>
                    <a:pt x="31" y="4475"/>
                    <a:pt x="24" y="4475"/>
                  </a:cubicBezTo>
                  <a:cubicBezTo>
                    <a:pt x="17" y="4475"/>
                    <a:pt x="11" y="4470"/>
                    <a:pt x="11" y="4463"/>
                  </a:cubicBezTo>
                  <a:lnTo>
                    <a:pt x="11" y="4388"/>
                  </a:lnTo>
                  <a:cubicBezTo>
                    <a:pt x="11" y="4381"/>
                    <a:pt x="17" y="4375"/>
                    <a:pt x="24" y="4375"/>
                  </a:cubicBezTo>
                  <a:cubicBezTo>
                    <a:pt x="31" y="4375"/>
                    <a:pt x="36" y="4381"/>
                    <a:pt x="36" y="4388"/>
                  </a:cubicBezTo>
                  <a:close/>
                  <a:moveTo>
                    <a:pt x="37" y="4563"/>
                  </a:moveTo>
                  <a:lnTo>
                    <a:pt x="37" y="4638"/>
                  </a:lnTo>
                  <a:cubicBezTo>
                    <a:pt x="37" y="4645"/>
                    <a:pt x="31" y="4650"/>
                    <a:pt x="24" y="4650"/>
                  </a:cubicBezTo>
                  <a:cubicBezTo>
                    <a:pt x="17" y="4650"/>
                    <a:pt x="12" y="4645"/>
                    <a:pt x="12" y="4638"/>
                  </a:cubicBezTo>
                  <a:lnTo>
                    <a:pt x="12" y="4563"/>
                  </a:lnTo>
                  <a:cubicBezTo>
                    <a:pt x="12" y="4556"/>
                    <a:pt x="17" y="4550"/>
                    <a:pt x="24" y="4550"/>
                  </a:cubicBezTo>
                  <a:cubicBezTo>
                    <a:pt x="31" y="4550"/>
                    <a:pt x="37" y="4556"/>
                    <a:pt x="37" y="4563"/>
                  </a:cubicBezTo>
                  <a:close/>
                  <a:moveTo>
                    <a:pt x="37" y="4738"/>
                  </a:moveTo>
                  <a:lnTo>
                    <a:pt x="37" y="4813"/>
                  </a:lnTo>
                  <a:cubicBezTo>
                    <a:pt x="37" y="4820"/>
                    <a:pt x="32" y="4825"/>
                    <a:pt x="25" y="4825"/>
                  </a:cubicBezTo>
                  <a:cubicBezTo>
                    <a:pt x="18" y="4825"/>
                    <a:pt x="12" y="4820"/>
                    <a:pt x="12" y="4813"/>
                  </a:cubicBezTo>
                  <a:lnTo>
                    <a:pt x="12" y="4738"/>
                  </a:lnTo>
                  <a:cubicBezTo>
                    <a:pt x="12" y="4731"/>
                    <a:pt x="18" y="4725"/>
                    <a:pt x="25" y="4725"/>
                  </a:cubicBezTo>
                  <a:cubicBezTo>
                    <a:pt x="31" y="4725"/>
                    <a:pt x="37" y="4731"/>
                    <a:pt x="37" y="4738"/>
                  </a:cubicBezTo>
                  <a:close/>
                  <a:moveTo>
                    <a:pt x="37" y="4913"/>
                  </a:moveTo>
                  <a:lnTo>
                    <a:pt x="38" y="4988"/>
                  </a:lnTo>
                  <a:cubicBezTo>
                    <a:pt x="38" y="4995"/>
                    <a:pt x="32" y="5000"/>
                    <a:pt x="25" y="5000"/>
                  </a:cubicBezTo>
                  <a:cubicBezTo>
                    <a:pt x="18" y="5000"/>
                    <a:pt x="13" y="4995"/>
                    <a:pt x="13" y="4988"/>
                  </a:cubicBezTo>
                  <a:lnTo>
                    <a:pt x="12" y="4913"/>
                  </a:lnTo>
                  <a:cubicBezTo>
                    <a:pt x="12" y="4906"/>
                    <a:pt x="18" y="4900"/>
                    <a:pt x="25" y="4900"/>
                  </a:cubicBezTo>
                  <a:cubicBezTo>
                    <a:pt x="32" y="4900"/>
                    <a:pt x="37" y="4906"/>
                    <a:pt x="37" y="4913"/>
                  </a:cubicBezTo>
                  <a:close/>
                  <a:moveTo>
                    <a:pt x="38" y="5088"/>
                  </a:moveTo>
                  <a:lnTo>
                    <a:pt x="38" y="5163"/>
                  </a:lnTo>
                  <a:cubicBezTo>
                    <a:pt x="38" y="5170"/>
                    <a:pt x="33" y="5175"/>
                    <a:pt x="26" y="5175"/>
                  </a:cubicBezTo>
                  <a:cubicBezTo>
                    <a:pt x="19" y="5175"/>
                    <a:pt x="13" y="5170"/>
                    <a:pt x="13" y="5163"/>
                  </a:cubicBezTo>
                  <a:lnTo>
                    <a:pt x="13" y="5088"/>
                  </a:lnTo>
                  <a:cubicBezTo>
                    <a:pt x="13" y="5081"/>
                    <a:pt x="19" y="5075"/>
                    <a:pt x="25" y="5075"/>
                  </a:cubicBezTo>
                  <a:cubicBezTo>
                    <a:pt x="32" y="5075"/>
                    <a:pt x="38" y="5081"/>
                    <a:pt x="38" y="5088"/>
                  </a:cubicBezTo>
                  <a:close/>
                  <a:moveTo>
                    <a:pt x="38" y="5263"/>
                  </a:moveTo>
                  <a:lnTo>
                    <a:pt x="39" y="5338"/>
                  </a:lnTo>
                  <a:cubicBezTo>
                    <a:pt x="39" y="5345"/>
                    <a:pt x="33" y="5350"/>
                    <a:pt x="26" y="5350"/>
                  </a:cubicBezTo>
                  <a:cubicBezTo>
                    <a:pt x="19" y="5350"/>
                    <a:pt x="14" y="5345"/>
                    <a:pt x="14" y="5338"/>
                  </a:cubicBezTo>
                  <a:lnTo>
                    <a:pt x="13" y="5263"/>
                  </a:lnTo>
                  <a:cubicBezTo>
                    <a:pt x="13" y="5256"/>
                    <a:pt x="19" y="5250"/>
                    <a:pt x="26" y="5250"/>
                  </a:cubicBezTo>
                  <a:cubicBezTo>
                    <a:pt x="33" y="5250"/>
                    <a:pt x="38" y="5256"/>
                    <a:pt x="38" y="5263"/>
                  </a:cubicBezTo>
                  <a:close/>
                  <a:moveTo>
                    <a:pt x="39" y="5438"/>
                  </a:moveTo>
                  <a:lnTo>
                    <a:pt x="39" y="5513"/>
                  </a:lnTo>
                  <a:cubicBezTo>
                    <a:pt x="39" y="5520"/>
                    <a:pt x="33" y="5525"/>
                    <a:pt x="27" y="5525"/>
                  </a:cubicBezTo>
                  <a:cubicBezTo>
                    <a:pt x="20" y="5525"/>
                    <a:pt x="14" y="5520"/>
                    <a:pt x="14" y="5513"/>
                  </a:cubicBezTo>
                  <a:lnTo>
                    <a:pt x="14" y="5438"/>
                  </a:lnTo>
                  <a:cubicBezTo>
                    <a:pt x="14" y="5431"/>
                    <a:pt x="19" y="5425"/>
                    <a:pt x="26" y="5425"/>
                  </a:cubicBezTo>
                  <a:cubicBezTo>
                    <a:pt x="33" y="5425"/>
                    <a:pt x="39" y="5431"/>
                    <a:pt x="39" y="5438"/>
                  </a:cubicBezTo>
                  <a:close/>
                  <a:moveTo>
                    <a:pt x="39" y="5613"/>
                  </a:moveTo>
                  <a:lnTo>
                    <a:pt x="39" y="5688"/>
                  </a:lnTo>
                  <a:cubicBezTo>
                    <a:pt x="39" y="5695"/>
                    <a:pt x="34" y="5700"/>
                    <a:pt x="27" y="5700"/>
                  </a:cubicBezTo>
                  <a:cubicBezTo>
                    <a:pt x="20" y="5700"/>
                    <a:pt x="14" y="5695"/>
                    <a:pt x="14" y="5688"/>
                  </a:cubicBezTo>
                  <a:lnTo>
                    <a:pt x="14" y="5613"/>
                  </a:lnTo>
                  <a:cubicBezTo>
                    <a:pt x="14" y="5606"/>
                    <a:pt x="20" y="5600"/>
                    <a:pt x="27" y="5600"/>
                  </a:cubicBezTo>
                  <a:cubicBezTo>
                    <a:pt x="34" y="5600"/>
                    <a:pt x="39" y="5606"/>
                    <a:pt x="39" y="5613"/>
                  </a:cubicBezTo>
                  <a:close/>
                  <a:moveTo>
                    <a:pt x="40" y="5788"/>
                  </a:moveTo>
                  <a:lnTo>
                    <a:pt x="40" y="5863"/>
                  </a:lnTo>
                  <a:cubicBezTo>
                    <a:pt x="40" y="5870"/>
                    <a:pt x="34" y="5875"/>
                    <a:pt x="27" y="5875"/>
                  </a:cubicBezTo>
                  <a:cubicBezTo>
                    <a:pt x="21" y="5875"/>
                    <a:pt x="15" y="5870"/>
                    <a:pt x="15" y="5863"/>
                  </a:cubicBezTo>
                  <a:lnTo>
                    <a:pt x="15" y="5788"/>
                  </a:lnTo>
                  <a:cubicBezTo>
                    <a:pt x="15" y="5781"/>
                    <a:pt x="20" y="5775"/>
                    <a:pt x="27" y="5775"/>
                  </a:cubicBezTo>
                  <a:cubicBezTo>
                    <a:pt x="34" y="5775"/>
                    <a:pt x="40" y="5781"/>
                    <a:pt x="40" y="5788"/>
                  </a:cubicBezTo>
                  <a:close/>
                  <a:moveTo>
                    <a:pt x="40" y="5963"/>
                  </a:moveTo>
                  <a:lnTo>
                    <a:pt x="40" y="6038"/>
                  </a:lnTo>
                  <a:cubicBezTo>
                    <a:pt x="40" y="6045"/>
                    <a:pt x="35" y="6050"/>
                    <a:pt x="28" y="6050"/>
                  </a:cubicBezTo>
                  <a:cubicBezTo>
                    <a:pt x="21" y="6050"/>
                    <a:pt x="15" y="6045"/>
                    <a:pt x="15" y="6038"/>
                  </a:cubicBezTo>
                  <a:lnTo>
                    <a:pt x="15" y="5963"/>
                  </a:lnTo>
                  <a:cubicBezTo>
                    <a:pt x="15" y="5956"/>
                    <a:pt x="21" y="5950"/>
                    <a:pt x="28" y="5950"/>
                  </a:cubicBezTo>
                  <a:cubicBezTo>
                    <a:pt x="35" y="5950"/>
                    <a:pt x="40" y="5956"/>
                    <a:pt x="40" y="5963"/>
                  </a:cubicBezTo>
                  <a:close/>
                  <a:moveTo>
                    <a:pt x="41" y="6138"/>
                  </a:moveTo>
                  <a:lnTo>
                    <a:pt x="41" y="6213"/>
                  </a:lnTo>
                  <a:cubicBezTo>
                    <a:pt x="41" y="6220"/>
                    <a:pt x="35" y="6225"/>
                    <a:pt x="28" y="6225"/>
                  </a:cubicBezTo>
                  <a:cubicBezTo>
                    <a:pt x="21" y="6225"/>
                    <a:pt x="16" y="6220"/>
                    <a:pt x="16" y="6213"/>
                  </a:cubicBezTo>
                  <a:lnTo>
                    <a:pt x="16" y="6138"/>
                  </a:lnTo>
                  <a:cubicBezTo>
                    <a:pt x="16" y="6131"/>
                    <a:pt x="21" y="6125"/>
                    <a:pt x="28" y="6125"/>
                  </a:cubicBezTo>
                  <a:cubicBezTo>
                    <a:pt x="35" y="6125"/>
                    <a:pt x="41" y="6131"/>
                    <a:pt x="41" y="6138"/>
                  </a:cubicBezTo>
                  <a:close/>
                  <a:moveTo>
                    <a:pt x="41" y="6313"/>
                  </a:moveTo>
                  <a:lnTo>
                    <a:pt x="41" y="6388"/>
                  </a:lnTo>
                  <a:cubicBezTo>
                    <a:pt x="41" y="6395"/>
                    <a:pt x="36" y="6400"/>
                    <a:pt x="29" y="6400"/>
                  </a:cubicBezTo>
                  <a:cubicBezTo>
                    <a:pt x="22" y="6400"/>
                    <a:pt x="16" y="6395"/>
                    <a:pt x="16" y="6388"/>
                  </a:cubicBezTo>
                  <a:lnTo>
                    <a:pt x="16" y="6313"/>
                  </a:lnTo>
                  <a:cubicBezTo>
                    <a:pt x="16" y="6306"/>
                    <a:pt x="22" y="6300"/>
                    <a:pt x="28" y="6300"/>
                  </a:cubicBezTo>
                  <a:cubicBezTo>
                    <a:pt x="35" y="6300"/>
                    <a:pt x="41" y="6306"/>
                    <a:pt x="41" y="6313"/>
                  </a:cubicBezTo>
                  <a:close/>
                  <a:moveTo>
                    <a:pt x="41" y="6488"/>
                  </a:moveTo>
                  <a:lnTo>
                    <a:pt x="42" y="6563"/>
                  </a:lnTo>
                  <a:cubicBezTo>
                    <a:pt x="42" y="6570"/>
                    <a:pt x="36" y="6575"/>
                    <a:pt x="29" y="6575"/>
                  </a:cubicBezTo>
                  <a:cubicBezTo>
                    <a:pt x="22" y="6575"/>
                    <a:pt x="17" y="6570"/>
                    <a:pt x="17" y="6563"/>
                  </a:cubicBezTo>
                  <a:lnTo>
                    <a:pt x="16" y="6488"/>
                  </a:lnTo>
                  <a:cubicBezTo>
                    <a:pt x="16" y="6481"/>
                    <a:pt x="22" y="6475"/>
                    <a:pt x="29" y="6475"/>
                  </a:cubicBezTo>
                  <a:cubicBezTo>
                    <a:pt x="36" y="6475"/>
                    <a:pt x="41" y="6481"/>
                    <a:pt x="41" y="6488"/>
                  </a:cubicBezTo>
                  <a:close/>
                  <a:moveTo>
                    <a:pt x="42" y="6663"/>
                  </a:moveTo>
                  <a:lnTo>
                    <a:pt x="42" y="6738"/>
                  </a:lnTo>
                  <a:cubicBezTo>
                    <a:pt x="42" y="6745"/>
                    <a:pt x="37" y="6750"/>
                    <a:pt x="30" y="6750"/>
                  </a:cubicBezTo>
                  <a:cubicBezTo>
                    <a:pt x="23" y="6750"/>
                    <a:pt x="17" y="6745"/>
                    <a:pt x="17" y="6738"/>
                  </a:cubicBezTo>
                  <a:lnTo>
                    <a:pt x="17" y="6663"/>
                  </a:lnTo>
                  <a:cubicBezTo>
                    <a:pt x="17" y="6656"/>
                    <a:pt x="22" y="6650"/>
                    <a:pt x="29" y="6650"/>
                  </a:cubicBezTo>
                  <a:cubicBezTo>
                    <a:pt x="36" y="6650"/>
                    <a:pt x="42" y="6656"/>
                    <a:pt x="42" y="6663"/>
                  </a:cubicBezTo>
                  <a:close/>
                  <a:moveTo>
                    <a:pt x="42" y="6838"/>
                  </a:moveTo>
                  <a:lnTo>
                    <a:pt x="43" y="6913"/>
                  </a:lnTo>
                  <a:cubicBezTo>
                    <a:pt x="43" y="6920"/>
                    <a:pt x="37" y="6925"/>
                    <a:pt x="30" y="6925"/>
                  </a:cubicBezTo>
                  <a:cubicBezTo>
                    <a:pt x="23" y="6925"/>
                    <a:pt x="18" y="6920"/>
                    <a:pt x="18" y="6913"/>
                  </a:cubicBezTo>
                  <a:lnTo>
                    <a:pt x="17" y="6838"/>
                  </a:lnTo>
                  <a:cubicBezTo>
                    <a:pt x="17" y="6831"/>
                    <a:pt x="23" y="6825"/>
                    <a:pt x="30" y="6825"/>
                  </a:cubicBezTo>
                  <a:cubicBezTo>
                    <a:pt x="37" y="6825"/>
                    <a:pt x="42" y="6831"/>
                    <a:pt x="42" y="6838"/>
                  </a:cubicBezTo>
                  <a:close/>
                  <a:moveTo>
                    <a:pt x="43" y="7013"/>
                  </a:moveTo>
                  <a:lnTo>
                    <a:pt x="43" y="7088"/>
                  </a:lnTo>
                  <a:cubicBezTo>
                    <a:pt x="43" y="7095"/>
                    <a:pt x="37" y="7100"/>
                    <a:pt x="31" y="7100"/>
                  </a:cubicBezTo>
                  <a:cubicBezTo>
                    <a:pt x="24" y="7100"/>
                    <a:pt x="18" y="7095"/>
                    <a:pt x="18" y="7088"/>
                  </a:cubicBezTo>
                  <a:lnTo>
                    <a:pt x="18" y="7013"/>
                  </a:lnTo>
                  <a:cubicBezTo>
                    <a:pt x="18" y="7006"/>
                    <a:pt x="23" y="7000"/>
                    <a:pt x="30" y="7000"/>
                  </a:cubicBezTo>
                  <a:cubicBezTo>
                    <a:pt x="37" y="7000"/>
                    <a:pt x="43" y="7006"/>
                    <a:pt x="43" y="7013"/>
                  </a:cubicBezTo>
                  <a:close/>
                  <a:moveTo>
                    <a:pt x="43" y="7188"/>
                  </a:moveTo>
                  <a:lnTo>
                    <a:pt x="43" y="7263"/>
                  </a:lnTo>
                  <a:cubicBezTo>
                    <a:pt x="43" y="7270"/>
                    <a:pt x="38" y="7275"/>
                    <a:pt x="31" y="7275"/>
                  </a:cubicBezTo>
                  <a:cubicBezTo>
                    <a:pt x="24" y="7275"/>
                    <a:pt x="18" y="7270"/>
                    <a:pt x="18" y="7263"/>
                  </a:cubicBezTo>
                  <a:lnTo>
                    <a:pt x="18" y="7188"/>
                  </a:lnTo>
                  <a:cubicBezTo>
                    <a:pt x="18" y="7181"/>
                    <a:pt x="24" y="7175"/>
                    <a:pt x="31" y="7175"/>
                  </a:cubicBezTo>
                  <a:cubicBezTo>
                    <a:pt x="38" y="7175"/>
                    <a:pt x="43" y="7181"/>
                    <a:pt x="43" y="7188"/>
                  </a:cubicBezTo>
                  <a:close/>
                  <a:moveTo>
                    <a:pt x="44" y="7363"/>
                  </a:moveTo>
                  <a:lnTo>
                    <a:pt x="44" y="7438"/>
                  </a:lnTo>
                  <a:cubicBezTo>
                    <a:pt x="44" y="7445"/>
                    <a:pt x="38" y="7450"/>
                    <a:pt x="31" y="7450"/>
                  </a:cubicBezTo>
                  <a:cubicBezTo>
                    <a:pt x="24" y="7450"/>
                    <a:pt x="19" y="7445"/>
                    <a:pt x="19" y="7438"/>
                  </a:cubicBezTo>
                  <a:lnTo>
                    <a:pt x="19" y="7363"/>
                  </a:lnTo>
                  <a:cubicBezTo>
                    <a:pt x="19" y="7356"/>
                    <a:pt x="24" y="7350"/>
                    <a:pt x="31" y="7350"/>
                  </a:cubicBezTo>
                  <a:cubicBezTo>
                    <a:pt x="38" y="7350"/>
                    <a:pt x="44" y="7356"/>
                    <a:pt x="44" y="7363"/>
                  </a:cubicBezTo>
                  <a:close/>
                  <a:moveTo>
                    <a:pt x="44" y="7538"/>
                  </a:moveTo>
                  <a:lnTo>
                    <a:pt x="44" y="7613"/>
                  </a:lnTo>
                  <a:cubicBezTo>
                    <a:pt x="44" y="7620"/>
                    <a:pt x="39" y="7625"/>
                    <a:pt x="32" y="7625"/>
                  </a:cubicBezTo>
                  <a:cubicBezTo>
                    <a:pt x="25" y="7625"/>
                    <a:pt x="19" y="7620"/>
                    <a:pt x="19" y="7613"/>
                  </a:cubicBezTo>
                  <a:lnTo>
                    <a:pt x="19" y="7538"/>
                  </a:lnTo>
                  <a:cubicBezTo>
                    <a:pt x="19" y="7531"/>
                    <a:pt x="25" y="7525"/>
                    <a:pt x="32" y="7525"/>
                  </a:cubicBezTo>
                  <a:cubicBezTo>
                    <a:pt x="38" y="7525"/>
                    <a:pt x="44" y="7531"/>
                    <a:pt x="44" y="7538"/>
                  </a:cubicBezTo>
                  <a:close/>
                  <a:moveTo>
                    <a:pt x="45" y="7713"/>
                  </a:moveTo>
                  <a:lnTo>
                    <a:pt x="45" y="7788"/>
                  </a:lnTo>
                  <a:cubicBezTo>
                    <a:pt x="45" y="7795"/>
                    <a:pt x="39" y="7800"/>
                    <a:pt x="32" y="7800"/>
                  </a:cubicBezTo>
                  <a:cubicBezTo>
                    <a:pt x="25" y="7800"/>
                    <a:pt x="20" y="7795"/>
                    <a:pt x="20" y="7788"/>
                  </a:cubicBezTo>
                  <a:lnTo>
                    <a:pt x="20" y="7713"/>
                  </a:lnTo>
                  <a:cubicBezTo>
                    <a:pt x="20" y="7706"/>
                    <a:pt x="25" y="7700"/>
                    <a:pt x="32" y="7700"/>
                  </a:cubicBezTo>
                  <a:cubicBezTo>
                    <a:pt x="39" y="7700"/>
                    <a:pt x="45" y="7706"/>
                    <a:pt x="45" y="7713"/>
                  </a:cubicBezTo>
                  <a:close/>
                  <a:moveTo>
                    <a:pt x="45" y="7888"/>
                  </a:moveTo>
                  <a:lnTo>
                    <a:pt x="45" y="7963"/>
                  </a:lnTo>
                  <a:cubicBezTo>
                    <a:pt x="45" y="7970"/>
                    <a:pt x="40" y="7975"/>
                    <a:pt x="33" y="7975"/>
                  </a:cubicBezTo>
                  <a:cubicBezTo>
                    <a:pt x="26" y="7975"/>
                    <a:pt x="20" y="7970"/>
                    <a:pt x="20" y="7963"/>
                  </a:cubicBezTo>
                  <a:lnTo>
                    <a:pt x="20" y="7888"/>
                  </a:lnTo>
                  <a:cubicBezTo>
                    <a:pt x="20" y="7881"/>
                    <a:pt x="26" y="7875"/>
                    <a:pt x="32" y="7875"/>
                  </a:cubicBezTo>
                  <a:cubicBezTo>
                    <a:pt x="39" y="7875"/>
                    <a:pt x="45" y="7881"/>
                    <a:pt x="45" y="7888"/>
                  </a:cubicBezTo>
                  <a:close/>
                  <a:moveTo>
                    <a:pt x="45" y="8063"/>
                  </a:moveTo>
                  <a:lnTo>
                    <a:pt x="46" y="8138"/>
                  </a:lnTo>
                  <a:cubicBezTo>
                    <a:pt x="46" y="8145"/>
                    <a:pt x="40" y="8150"/>
                    <a:pt x="33" y="8150"/>
                  </a:cubicBezTo>
                  <a:cubicBezTo>
                    <a:pt x="26" y="8150"/>
                    <a:pt x="21" y="8145"/>
                    <a:pt x="21" y="8138"/>
                  </a:cubicBezTo>
                  <a:lnTo>
                    <a:pt x="20" y="8063"/>
                  </a:lnTo>
                  <a:cubicBezTo>
                    <a:pt x="20" y="8056"/>
                    <a:pt x="26" y="8050"/>
                    <a:pt x="33" y="8050"/>
                  </a:cubicBezTo>
                  <a:cubicBezTo>
                    <a:pt x="40" y="8050"/>
                    <a:pt x="45" y="8056"/>
                    <a:pt x="45" y="8063"/>
                  </a:cubicBezTo>
                  <a:close/>
                  <a:moveTo>
                    <a:pt x="46" y="8238"/>
                  </a:moveTo>
                  <a:lnTo>
                    <a:pt x="46" y="8313"/>
                  </a:lnTo>
                  <a:cubicBezTo>
                    <a:pt x="46" y="8320"/>
                    <a:pt x="41" y="8325"/>
                    <a:pt x="34" y="8325"/>
                  </a:cubicBezTo>
                  <a:cubicBezTo>
                    <a:pt x="27" y="8325"/>
                    <a:pt x="21" y="8320"/>
                    <a:pt x="21" y="8313"/>
                  </a:cubicBezTo>
                  <a:lnTo>
                    <a:pt x="21" y="8238"/>
                  </a:lnTo>
                  <a:cubicBezTo>
                    <a:pt x="21" y="8231"/>
                    <a:pt x="26" y="8225"/>
                    <a:pt x="33" y="8225"/>
                  </a:cubicBezTo>
                  <a:cubicBezTo>
                    <a:pt x="40" y="8225"/>
                    <a:pt x="46" y="8231"/>
                    <a:pt x="46" y="8238"/>
                  </a:cubicBezTo>
                  <a:close/>
                  <a:moveTo>
                    <a:pt x="46" y="8413"/>
                  </a:moveTo>
                  <a:lnTo>
                    <a:pt x="47" y="8488"/>
                  </a:lnTo>
                  <a:cubicBezTo>
                    <a:pt x="47" y="8495"/>
                    <a:pt x="41" y="8500"/>
                    <a:pt x="34" y="8500"/>
                  </a:cubicBezTo>
                  <a:cubicBezTo>
                    <a:pt x="27" y="8500"/>
                    <a:pt x="22" y="8495"/>
                    <a:pt x="22" y="8488"/>
                  </a:cubicBezTo>
                  <a:lnTo>
                    <a:pt x="21" y="8413"/>
                  </a:lnTo>
                  <a:cubicBezTo>
                    <a:pt x="21" y="8406"/>
                    <a:pt x="27" y="8400"/>
                    <a:pt x="34" y="8400"/>
                  </a:cubicBezTo>
                  <a:cubicBezTo>
                    <a:pt x="41" y="8400"/>
                    <a:pt x="46" y="8406"/>
                    <a:pt x="46" y="8413"/>
                  </a:cubicBezTo>
                  <a:close/>
                  <a:moveTo>
                    <a:pt x="47" y="8588"/>
                  </a:moveTo>
                  <a:lnTo>
                    <a:pt x="47" y="8663"/>
                  </a:lnTo>
                  <a:cubicBezTo>
                    <a:pt x="47" y="8670"/>
                    <a:pt x="41" y="8675"/>
                    <a:pt x="34" y="8675"/>
                  </a:cubicBezTo>
                  <a:cubicBezTo>
                    <a:pt x="28" y="8675"/>
                    <a:pt x="22" y="8670"/>
                    <a:pt x="22" y="8663"/>
                  </a:cubicBezTo>
                  <a:lnTo>
                    <a:pt x="22" y="8588"/>
                  </a:lnTo>
                  <a:cubicBezTo>
                    <a:pt x="22" y="8581"/>
                    <a:pt x="27" y="8575"/>
                    <a:pt x="34" y="8575"/>
                  </a:cubicBezTo>
                  <a:cubicBezTo>
                    <a:pt x="41" y="8575"/>
                    <a:pt x="47" y="8581"/>
                    <a:pt x="47" y="8588"/>
                  </a:cubicBezTo>
                  <a:close/>
                  <a:moveTo>
                    <a:pt x="47" y="8763"/>
                  </a:moveTo>
                  <a:lnTo>
                    <a:pt x="47" y="8838"/>
                  </a:lnTo>
                  <a:cubicBezTo>
                    <a:pt x="47" y="8845"/>
                    <a:pt x="42" y="8850"/>
                    <a:pt x="35" y="8850"/>
                  </a:cubicBezTo>
                  <a:cubicBezTo>
                    <a:pt x="28" y="8850"/>
                    <a:pt x="22" y="8845"/>
                    <a:pt x="22" y="8838"/>
                  </a:cubicBezTo>
                  <a:lnTo>
                    <a:pt x="22" y="8763"/>
                  </a:lnTo>
                  <a:cubicBezTo>
                    <a:pt x="22" y="8756"/>
                    <a:pt x="28" y="8750"/>
                    <a:pt x="35" y="8750"/>
                  </a:cubicBezTo>
                  <a:cubicBezTo>
                    <a:pt x="42" y="8750"/>
                    <a:pt x="47" y="8756"/>
                    <a:pt x="47" y="8763"/>
                  </a:cubicBezTo>
                  <a:close/>
                  <a:moveTo>
                    <a:pt x="48" y="8938"/>
                  </a:moveTo>
                  <a:lnTo>
                    <a:pt x="48" y="9013"/>
                  </a:lnTo>
                  <a:cubicBezTo>
                    <a:pt x="48" y="9020"/>
                    <a:pt x="42" y="9025"/>
                    <a:pt x="35" y="9025"/>
                  </a:cubicBezTo>
                  <a:cubicBezTo>
                    <a:pt x="28" y="9025"/>
                    <a:pt x="23" y="9020"/>
                    <a:pt x="23" y="9013"/>
                  </a:cubicBezTo>
                  <a:lnTo>
                    <a:pt x="23" y="8938"/>
                  </a:lnTo>
                  <a:cubicBezTo>
                    <a:pt x="23" y="8931"/>
                    <a:pt x="28" y="8925"/>
                    <a:pt x="35" y="8925"/>
                  </a:cubicBezTo>
                  <a:cubicBezTo>
                    <a:pt x="42" y="8925"/>
                    <a:pt x="48" y="8931"/>
                    <a:pt x="48" y="8938"/>
                  </a:cubicBezTo>
                  <a:close/>
                  <a:moveTo>
                    <a:pt x="48" y="9113"/>
                  </a:moveTo>
                  <a:lnTo>
                    <a:pt x="48" y="9188"/>
                  </a:lnTo>
                  <a:cubicBezTo>
                    <a:pt x="48" y="9195"/>
                    <a:pt x="43" y="9200"/>
                    <a:pt x="36" y="9200"/>
                  </a:cubicBezTo>
                  <a:cubicBezTo>
                    <a:pt x="29" y="9200"/>
                    <a:pt x="23" y="9195"/>
                    <a:pt x="23" y="9188"/>
                  </a:cubicBezTo>
                  <a:lnTo>
                    <a:pt x="23" y="9113"/>
                  </a:lnTo>
                  <a:cubicBezTo>
                    <a:pt x="23" y="9106"/>
                    <a:pt x="29" y="9100"/>
                    <a:pt x="36" y="9100"/>
                  </a:cubicBezTo>
                  <a:cubicBezTo>
                    <a:pt x="42" y="9100"/>
                    <a:pt x="48" y="9106"/>
                    <a:pt x="48" y="9113"/>
                  </a:cubicBezTo>
                  <a:close/>
                  <a:moveTo>
                    <a:pt x="49" y="9288"/>
                  </a:moveTo>
                  <a:lnTo>
                    <a:pt x="49" y="9363"/>
                  </a:lnTo>
                  <a:cubicBezTo>
                    <a:pt x="49" y="9370"/>
                    <a:pt x="43" y="9375"/>
                    <a:pt x="36" y="9375"/>
                  </a:cubicBezTo>
                  <a:cubicBezTo>
                    <a:pt x="29" y="9375"/>
                    <a:pt x="24" y="9370"/>
                    <a:pt x="24" y="9363"/>
                  </a:cubicBezTo>
                  <a:lnTo>
                    <a:pt x="24" y="9288"/>
                  </a:lnTo>
                  <a:cubicBezTo>
                    <a:pt x="24" y="9281"/>
                    <a:pt x="29" y="9275"/>
                    <a:pt x="36" y="9275"/>
                  </a:cubicBezTo>
                  <a:cubicBezTo>
                    <a:pt x="43" y="9275"/>
                    <a:pt x="49" y="9281"/>
                    <a:pt x="49" y="9288"/>
                  </a:cubicBezTo>
                  <a:close/>
                  <a:moveTo>
                    <a:pt x="49" y="9463"/>
                  </a:moveTo>
                  <a:lnTo>
                    <a:pt x="49" y="9538"/>
                  </a:lnTo>
                  <a:cubicBezTo>
                    <a:pt x="49" y="9545"/>
                    <a:pt x="44" y="9550"/>
                    <a:pt x="37" y="9550"/>
                  </a:cubicBezTo>
                  <a:cubicBezTo>
                    <a:pt x="30" y="9550"/>
                    <a:pt x="24" y="9545"/>
                    <a:pt x="24" y="9538"/>
                  </a:cubicBezTo>
                  <a:lnTo>
                    <a:pt x="24" y="9463"/>
                  </a:lnTo>
                  <a:cubicBezTo>
                    <a:pt x="24" y="9456"/>
                    <a:pt x="30" y="9450"/>
                    <a:pt x="36" y="9450"/>
                  </a:cubicBezTo>
                  <a:cubicBezTo>
                    <a:pt x="43" y="9450"/>
                    <a:pt x="49" y="9456"/>
                    <a:pt x="49" y="9463"/>
                  </a:cubicBezTo>
                  <a:close/>
                  <a:moveTo>
                    <a:pt x="49" y="9638"/>
                  </a:moveTo>
                  <a:lnTo>
                    <a:pt x="50" y="9713"/>
                  </a:lnTo>
                  <a:cubicBezTo>
                    <a:pt x="50" y="9720"/>
                    <a:pt x="44" y="9725"/>
                    <a:pt x="37" y="9725"/>
                  </a:cubicBezTo>
                  <a:cubicBezTo>
                    <a:pt x="30" y="9725"/>
                    <a:pt x="25" y="9720"/>
                    <a:pt x="25" y="9713"/>
                  </a:cubicBezTo>
                  <a:lnTo>
                    <a:pt x="24" y="9638"/>
                  </a:lnTo>
                  <a:cubicBezTo>
                    <a:pt x="24" y="9631"/>
                    <a:pt x="30" y="9625"/>
                    <a:pt x="37" y="9625"/>
                  </a:cubicBezTo>
                  <a:cubicBezTo>
                    <a:pt x="44" y="9625"/>
                    <a:pt x="49" y="9631"/>
                    <a:pt x="49" y="9638"/>
                  </a:cubicBezTo>
                  <a:close/>
                  <a:moveTo>
                    <a:pt x="50" y="9813"/>
                  </a:moveTo>
                  <a:lnTo>
                    <a:pt x="50" y="9888"/>
                  </a:lnTo>
                  <a:cubicBezTo>
                    <a:pt x="50" y="9895"/>
                    <a:pt x="44" y="9900"/>
                    <a:pt x="38" y="9900"/>
                  </a:cubicBezTo>
                  <a:cubicBezTo>
                    <a:pt x="31" y="9900"/>
                    <a:pt x="25" y="9895"/>
                    <a:pt x="25" y="9888"/>
                  </a:cubicBezTo>
                  <a:lnTo>
                    <a:pt x="25" y="9813"/>
                  </a:lnTo>
                  <a:cubicBezTo>
                    <a:pt x="25" y="9806"/>
                    <a:pt x="30" y="9800"/>
                    <a:pt x="37" y="9800"/>
                  </a:cubicBezTo>
                  <a:cubicBezTo>
                    <a:pt x="44" y="9800"/>
                    <a:pt x="50" y="9806"/>
                    <a:pt x="50" y="9813"/>
                  </a:cubicBezTo>
                  <a:close/>
                  <a:moveTo>
                    <a:pt x="50" y="9988"/>
                  </a:moveTo>
                  <a:lnTo>
                    <a:pt x="50" y="10063"/>
                  </a:lnTo>
                  <a:cubicBezTo>
                    <a:pt x="51" y="10070"/>
                    <a:pt x="45" y="10075"/>
                    <a:pt x="38" y="10075"/>
                  </a:cubicBezTo>
                  <a:cubicBezTo>
                    <a:pt x="31" y="10075"/>
                    <a:pt x="26" y="10070"/>
                    <a:pt x="25" y="10063"/>
                  </a:cubicBezTo>
                  <a:lnTo>
                    <a:pt x="25" y="9988"/>
                  </a:lnTo>
                  <a:cubicBezTo>
                    <a:pt x="25" y="9981"/>
                    <a:pt x="31" y="9975"/>
                    <a:pt x="38" y="9975"/>
                  </a:cubicBezTo>
                  <a:cubicBezTo>
                    <a:pt x="45" y="9975"/>
                    <a:pt x="50" y="9981"/>
                    <a:pt x="50" y="9988"/>
                  </a:cubicBezTo>
                  <a:close/>
                  <a:moveTo>
                    <a:pt x="51" y="10163"/>
                  </a:moveTo>
                  <a:lnTo>
                    <a:pt x="51" y="10238"/>
                  </a:lnTo>
                  <a:cubicBezTo>
                    <a:pt x="51" y="10245"/>
                    <a:pt x="45" y="10250"/>
                    <a:pt x="38" y="10250"/>
                  </a:cubicBezTo>
                  <a:cubicBezTo>
                    <a:pt x="32" y="10250"/>
                    <a:pt x="26" y="10245"/>
                    <a:pt x="26" y="10238"/>
                  </a:cubicBezTo>
                  <a:lnTo>
                    <a:pt x="26" y="10163"/>
                  </a:lnTo>
                  <a:cubicBezTo>
                    <a:pt x="26" y="10156"/>
                    <a:pt x="31" y="10150"/>
                    <a:pt x="38" y="10150"/>
                  </a:cubicBezTo>
                  <a:cubicBezTo>
                    <a:pt x="45" y="10150"/>
                    <a:pt x="51" y="10156"/>
                    <a:pt x="51" y="10163"/>
                  </a:cubicBezTo>
                  <a:close/>
                  <a:moveTo>
                    <a:pt x="51" y="10338"/>
                  </a:moveTo>
                  <a:lnTo>
                    <a:pt x="51" y="10413"/>
                  </a:lnTo>
                  <a:cubicBezTo>
                    <a:pt x="51" y="10420"/>
                    <a:pt x="46" y="10425"/>
                    <a:pt x="39" y="10425"/>
                  </a:cubicBezTo>
                  <a:cubicBezTo>
                    <a:pt x="32" y="10425"/>
                    <a:pt x="26" y="10420"/>
                    <a:pt x="26" y="10413"/>
                  </a:cubicBezTo>
                  <a:lnTo>
                    <a:pt x="26" y="10338"/>
                  </a:lnTo>
                  <a:cubicBezTo>
                    <a:pt x="26" y="10331"/>
                    <a:pt x="32" y="10325"/>
                    <a:pt x="39" y="10325"/>
                  </a:cubicBezTo>
                  <a:cubicBezTo>
                    <a:pt x="46" y="10325"/>
                    <a:pt x="51" y="10331"/>
                    <a:pt x="51" y="10338"/>
                  </a:cubicBezTo>
                  <a:close/>
                  <a:moveTo>
                    <a:pt x="52" y="10513"/>
                  </a:moveTo>
                  <a:lnTo>
                    <a:pt x="52" y="10588"/>
                  </a:lnTo>
                  <a:cubicBezTo>
                    <a:pt x="52" y="10595"/>
                    <a:pt x="46" y="10600"/>
                    <a:pt x="39" y="10600"/>
                  </a:cubicBezTo>
                  <a:cubicBezTo>
                    <a:pt x="32" y="10600"/>
                    <a:pt x="27" y="10595"/>
                    <a:pt x="27" y="10588"/>
                  </a:cubicBezTo>
                  <a:lnTo>
                    <a:pt x="27" y="10513"/>
                  </a:lnTo>
                  <a:cubicBezTo>
                    <a:pt x="27" y="10506"/>
                    <a:pt x="32" y="10500"/>
                    <a:pt x="39" y="10500"/>
                  </a:cubicBezTo>
                  <a:cubicBezTo>
                    <a:pt x="46" y="10500"/>
                    <a:pt x="52" y="10506"/>
                    <a:pt x="52" y="10513"/>
                  </a:cubicBezTo>
                  <a:close/>
                  <a:moveTo>
                    <a:pt x="52" y="10688"/>
                  </a:moveTo>
                  <a:lnTo>
                    <a:pt x="52" y="10763"/>
                  </a:lnTo>
                  <a:cubicBezTo>
                    <a:pt x="52" y="10770"/>
                    <a:pt x="47" y="10775"/>
                    <a:pt x="40" y="10775"/>
                  </a:cubicBezTo>
                  <a:cubicBezTo>
                    <a:pt x="33" y="10775"/>
                    <a:pt x="27" y="10770"/>
                    <a:pt x="27" y="10763"/>
                  </a:cubicBezTo>
                  <a:lnTo>
                    <a:pt x="27" y="10688"/>
                  </a:lnTo>
                  <a:cubicBezTo>
                    <a:pt x="27" y="10681"/>
                    <a:pt x="33" y="10675"/>
                    <a:pt x="40" y="10675"/>
                  </a:cubicBezTo>
                  <a:cubicBezTo>
                    <a:pt x="46" y="10675"/>
                    <a:pt x="52" y="10681"/>
                    <a:pt x="52" y="10688"/>
                  </a:cubicBezTo>
                  <a:close/>
                  <a:moveTo>
                    <a:pt x="53" y="10863"/>
                  </a:moveTo>
                  <a:lnTo>
                    <a:pt x="53" y="10938"/>
                  </a:lnTo>
                  <a:cubicBezTo>
                    <a:pt x="53" y="10945"/>
                    <a:pt x="47" y="10950"/>
                    <a:pt x="40" y="10950"/>
                  </a:cubicBezTo>
                  <a:cubicBezTo>
                    <a:pt x="33" y="10950"/>
                    <a:pt x="28" y="10945"/>
                    <a:pt x="28" y="10938"/>
                  </a:cubicBezTo>
                  <a:lnTo>
                    <a:pt x="28" y="10863"/>
                  </a:lnTo>
                  <a:cubicBezTo>
                    <a:pt x="28" y="10856"/>
                    <a:pt x="33" y="10850"/>
                    <a:pt x="40" y="10850"/>
                  </a:cubicBezTo>
                  <a:cubicBezTo>
                    <a:pt x="47" y="10850"/>
                    <a:pt x="53" y="10856"/>
                    <a:pt x="53" y="10863"/>
                  </a:cubicBezTo>
                  <a:close/>
                  <a:moveTo>
                    <a:pt x="53" y="11038"/>
                  </a:moveTo>
                  <a:lnTo>
                    <a:pt x="53" y="11113"/>
                  </a:lnTo>
                  <a:cubicBezTo>
                    <a:pt x="53" y="11120"/>
                    <a:pt x="48" y="11125"/>
                    <a:pt x="41" y="11125"/>
                  </a:cubicBezTo>
                  <a:cubicBezTo>
                    <a:pt x="34" y="11125"/>
                    <a:pt x="28" y="11120"/>
                    <a:pt x="28" y="11113"/>
                  </a:cubicBezTo>
                  <a:lnTo>
                    <a:pt x="28" y="11038"/>
                  </a:lnTo>
                  <a:cubicBezTo>
                    <a:pt x="28" y="11031"/>
                    <a:pt x="34" y="11025"/>
                    <a:pt x="40" y="11025"/>
                  </a:cubicBezTo>
                  <a:cubicBezTo>
                    <a:pt x="47" y="11025"/>
                    <a:pt x="53" y="11031"/>
                    <a:pt x="53" y="11038"/>
                  </a:cubicBezTo>
                  <a:close/>
                  <a:moveTo>
                    <a:pt x="53" y="11213"/>
                  </a:moveTo>
                  <a:lnTo>
                    <a:pt x="54" y="11288"/>
                  </a:lnTo>
                  <a:cubicBezTo>
                    <a:pt x="54" y="11295"/>
                    <a:pt x="48" y="11300"/>
                    <a:pt x="41" y="11300"/>
                  </a:cubicBezTo>
                  <a:cubicBezTo>
                    <a:pt x="34" y="11300"/>
                    <a:pt x="29" y="11295"/>
                    <a:pt x="29" y="11288"/>
                  </a:cubicBezTo>
                  <a:lnTo>
                    <a:pt x="28" y="11213"/>
                  </a:lnTo>
                  <a:cubicBezTo>
                    <a:pt x="28" y="11206"/>
                    <a:pt x="34" y="11200"/>
                    <a:pt x="41" y="11200"/>
                  </a:cubicBezTo>
                  <a:cubicBezTo>
                    <a:pt x="48" y="11200"/>
                    <a:pt x="53" y="11206"/>
                    <a:pt x="53" y="11213"/>
                  </a:cubicBezTo>
                  <a:close/>
                  <a:moveTo>
                    <a:pt x="54" y="11388"/>
                  </a:moveTo>
                  <a:lnTo>
                    <a:pt x="54" y="11463"/>
                  </a:lnTo>
                  <a:cubicBezTo>
                    <a:pt x="54" y="11470"/>
                    <a:pt x="48" y="11475"/>
                    <a:pt x="42" y="11475"/>
                  </a:cubicBezTo>
                  <a:cubicBezTo>
                    <a:pt x="35" y="11475"/>
                    <a:pt x="29" y="11470"/>
                    <a:pt x="29" y="11463"/>
                  </a:cubicBezTo>
                  <a:lnTo>
                    <a:pt x="29" y="11388"/>
                  </a:lnTo>
                  <a:cubicBezTo>
                    <a:pt x="29" y="11381"/>
                    <a:pt x="34" y="11375"/>
                    <a:pt x="41" y="11375"/>
                  </a:cubicBezTo>
                  <a:cubicBezTo>
                    <a:pt x="48" y="11375"/>
                    <a:pt x="54" y="11381"/>
                    <a:pt x="54" y="11388"/>
                  </a:cubicBezTo>
                  <a:close/>
                  <a:moveTo>
                    <a:pt x="54" y="11563"/>
                  </a:moveTo>
                  <a:lnTo>
                    <a:pt x="54" y="11638"/>
                  </a:lnTo>
                  <a:cubicBezTo>
                    <a:pt x="55" y="11645"/>
                    <a:pt x="49" y="11650"/>
                    <a:pt x="42" y="11650"/>
                  </a:cubicBezTo>
                  <a:cubicBezTo>
                    <a:pt x="35" y="11650"/>
                    <a:pt x="30" y="11645"/>
                    <a:pt x="29" y="11638"/>
                  </a:cubicBezTo>
                  <a:lnTo>
                    <a:pt x="29" y="11563"/>
                  </a:lnTo>
                  <a:cubicBezTo>
                    <a:pt x="29" y="11556"/>
                    <a:pt x="35" y="11550"/>
                    <a:pt x="42" y="11550"/>
                  </a:cubicBezTo>
                  <a:cubicBezTo>
                    <a:pt x="49" y="11550"/>
                    <a:pt x="54" y="11556"/>
                    <a:pt x="54" y="11563"/>
                  </a:cubicBezTo>
                  <a:close/>
                  <a:moveTo>
                    <a:pt x="55" y="11738"/>
                  </a:moveTo>
                  <a:lnTo>
                    <a:pt x="55" y="11813"/>
                  </a:lnTo>
                  <a:cubicBezTo>
                    <a:pt x="55" y="11820"/>
                    <a:pt x="49" y="11825"/>
                    <a:pt x="42" y="11825"/>
                  </a:cubicBezTo>
                  <a:cubicBezTo>
                    <a:pt x="36" y="11825"/>
                    <a:pt x="30" y="11820"/>
                    <a:pt x="30" y="11813"/>
                  </a:cubicBezTo>
                  <a:lnTo>
                    <a:pt x="30" y="11738"/>
                  </a:lnTo>
                  <a:cubicBezTo>
                    <a:pt x="30" y="11731"/>
                    <a:pt x="35" y="11725"/>
                    <a:pt x="42" y="11725"/>
                  </a:cubicBezTo>
                  <a:cubicBezTo>
                    <a:pt x="49" y="11725"/>
                    <a:pt x="55" y="11731"/>
                    <a:pt x="55" y="11738"/>
                  </a:cubicBezTo>
                  <a:close/>
                  <a:moveTo>
                    <a:pt x="55" y="11913"/>
                  </a:moveTo>
                  <a:lnTo>
                    <a:pt x="55" y="11988"/>
                  </a:lnTo>
                  <a:cubicBezTo>
                    <a:pt x="55" y="11995"/>
                    <a:pt x="50" y="12000"/>
                    <a:pt x="43" y="12000"/>
                  </a:cubicBezTo>
                  <a:cubicBezTo>
                    <a:pt x="36" y="12000"/>
                    <a:pt x="30" y="11995"/>
                    <a:pt x="30" y="11988"/>
                  </a:cubicBezTo>
                  <a:lnTo>
                    <a:pt x="30" y="11913"/>
                  </a:lnTo>
                  <a:cubicBezTo>
                    <a:pt x="30" y="11906"/>
                    <a:pt x="36" y="11900"/>
                    <a:pt x="43" y="11900"/>
                  </a:cubicBezTo>
                  <a:cubicBezTo>
                    <a:pt x="50" y="11900"/>
                    <a:pt x="55" y="11906"/>
                    <a:pt x="55" y="11913"/>
                  </a:cubicBezTo>
                  <a:close/>
                  <a:moveTo>
                    <a:pt x="56" y="12088"/>
                  </a:moveTo>
                  <a:lnTo>
                    <a:pt x="56" y="12163"/>
                  </a:lnTo>
                  <a:cubicBezTo>
                    <a:pt x="56" y="12170"/>
                    <a:pt x="50" y="12175"/>
                    <a:pt x="43" y="12175"/>
                  </a:cubicBezTo>
                  <a:cubicBezTo>
                    <a:pt x="36" y="12175"/>
                    <a:pt x="31" y="12170"/>
                    <a:pt x="31" y="12163"/>
                  </a:cubicBezTo>
                  <a:lnTo>
                    <a:pt x="31" y="12088"/>
                  </a:lnTo>
                  <a:cubicBezTo>
                    <a:pt x="31" y="12081"/>
                    <a:pt x="36" y="12075"/>
                    <a:pt x="43" y="12075"/>
                  </a:cubicBezTo>
                  <a:cubicBezTo>
                    <a:pt x="50" y="12075"/>
                    <a:pt x="56" y="12081"/>
                    <a:pt x="56" y="12088"/>
                  </a:cubicBezTo>
                  <a:close/>
                  <a:moveTo>
                    <a:pt x="56" y="12263"/>
                  </a:moveTo>
                  <a:lnTo>
                    <a:pt x="56" y="12338"/>
                  </a:lnTo>
                  <a:cubicBezTo>
                    <a:pt x="56" y="12345"/>
                    <a:pt x="51" y="12350"/>
                    <a:pt x="44" y="12350"/>
                  </a:cubicBezTo>
                  <a:cubicBezTo>
                    <a:pt x="37" y="12350"/>
                    <a:pt x="31" y="12345"/>
                    <a:pt x="31" y="12338"/>
                  </a:cubicBezTo>
                  <a:lnTo>
                    <a:pt x="31" y="12263"/>
                  </a:lnTo>
                  <a:cubicBezTo>
                    <a:pt x="31" y="12256"/>
                    <a:pt x="37" y="12250"/>
                    <a:pt x="44" y="12250"/>
                  </a:cubicBezTo>
                  <a:cubicBezTo>
                    <a:pt x="50" y="12250"/>
                    <a:pt x="56" y="12256"/>
                    <a:pt x="56" y="12263"/>
                  </a:cubicBezTo>
                  <a:close/>
                  <a:moveTo>
                    <a:pt x="57" y="12438"/>
                  </a:moveTo>
                  <a:lnTo>
                    <a:pt x="57" y="12513"/>
                  </a:lnTo>
                  <a:cubicBezTo>
                    <a:pt x="57" y="12520"/>
                    <a:pt x="51" y="12525"/>
                    <a:pt x="44" y="12525"/>
                  </a:cubicBezTo>
                  <a:cubicBezTo>
                    <a:pt x="37" y="12525"/>
                    <a:pt x="32" y="12520"/>
                    <a:pt x="32" y="12513"/>
                  </a:cubicBezTo>
                  <a:lnTo>
                    <a:pt x="32" y="12438"/>
                  </a:lnTo>
                  <a:cubicBezTo>
                    <a:pt x="31" y="12431"/>
                    <a:pt x="37" y="12425"/>
                    <a:pt x="44" y="12425"/>
                  </a:cubicBezTo>
                  <a:cubicBezTo>
                    <a:pt x="51" y="12425"/>
                    <a:pt x="56" y="12431"/>
                    <a:pt x="57" y="12438"/>
                  </a:cubicBezTo>
                  <a:close/>
                  <a:moveTo>
                    <a:pt x="57" y="12613"/>
                  </a:moveTo>
                  <a:lnTo>
                    <a:pt x="57" y="12688"/>
                  </a:lnTo>
                  <a:cubicBezTo>
                    <a:pt x="57" y="12695"/>
                    <a:pt x="52" y="12700"/>
                    <a:pt x="45" y="12700"/>
                  </a:cubicBezTo>
                  <a:cubicBezTo>
                    <a:pt x="38" y="12700"/>
                    <a:pt x="32" y="12695"/>
                    <a:pt x="32" y="12688"/>
                  </a:cubicBezTo>
                  <a:lnTo>
                    <a:pt x="32" y="12613"/>
                  </a:lnTo>
                  <a:cubicBezTo>
                    <a:pt x="32" y="12606"/>
                    <a:pt x="38" y="12600"/>
                    <a:pt x="44" y="12600"/>
                  </a:cubicBezTo>
                  <a:cubicBezTo>
                    <a:pt x="51" y="12600"/>
                    <a:pt x="57" y="12606"/>
                    <a:pt x="57" y="12613"/>
                  </a:cubicBezTo>
                  <a:close/>
                  <a:moveTo>
                    <a:pt x="57" y="12788"/>
                  </a:moveTo>
                  <a:lnTo>
                    <a:pt x="58" y="12863"/>
                  </a:lnTo>
                  <a:cubicBezTo>
                    <a:pt x="58" y="12870"/>
                    <a:pt x="52" y="12875"/>
                    <a:pt x="45" y="12875"/>
                  </a:cubicBezTo>
                  <a:cubicBezTo>
                    <a:pt x="38" y="12875"/>
                    <a:pt x="33" y="12870"/>
                    <a:pt x="33" y="12863"/>
                  </a:cubicBezTo>
                  <a:lnTo>
                    <a:pt x="32" y="12788"/>
                  </a:lnTo>
                  <a:cubicBezTo>
                    <a:pt x="32" y="12781"/>
                    <a:pt x="38" y="12775"/>
                    <a:pt x="45" y="12775"/>
                  </a:cubicBezTo>
                  <a:cubicBezTo>
                    <a:pt x="52" y="12775"/>
                    <a:pt x="57" y="12781"/>
                    <a:pt x="57" y="12788"/>
                  </a:cubicBezTo>
                  <a:close/>
                  <a:moveTo>
                    <a:pt x="58" y="12963"/>
                  </a:moveTo>
                  <a:lnTo>
                    <a:pt x="58" y="13038"/>
                  </a:lnTo>
                  <a:cubicBezTo>
                    <a:pt x="58" y="13045"/>
                    <a:pt x="52" y="13050"/>
                    <a:pt x="46" y="13050"/>
                  </a:cubicBezTo>
                  <a:cubicBezTo>
                    <a:pt x="39" y="13050"/>
                    <a:pt x="33" y="13045"/>
                    <a:pt x="33" y="13038"/>
                  </a:cubicBezTo>
                  <a:lnTo>
                    <a:pt x="33" y="12963"/>
                  </a:lnTo>
                  <a:cubicBezTo>
                    <a:pt x="33" y="12956"/>
                    <a:pt x="38" y="12950"/>
                    <a:pt x="45" y="12950"/>
                  </a:cubicBezTo>
                  <a:cubicBezTo>
                    <a:pt x="52" y="12950"/>
                    <a:pt x="58" y="12956"/>
                    <a:pt x="58" y="12963"/>
                  </a:cubicBezTo>
                  <a:close/>
                  <a:moveTo>
                    <a:pt x="58" y="13138"/>
                  </a:moveTo>
                  <a:lnTo>
                    <a:pt x="58" y="13213"/>
                  </a:lnTo>
                  <a:cubicBezTo>
                    <a:pt x="58" y="13220"/>
                    <a:pt x="53" y="13225"/>
                    <a:pt x="46" y="13225"/>
                  </a:cubicBezTo>
                  <a:cubicBezTo>
                    <a:pt x="39" y="13225"/>
                    <a:pt x="33" y="13220"/>
                    <a:pt x="33" y="13213"/>
                  </a:cubicBezTo>
                  <a:lnTo>
                    <a:pt x="33" y="13138"/>
                  </a:lnTo>
                  <a:cubicBezTo>
                    <a:pt x="33" y="13131"/>
                    <a:pt x="39" y="13125"/>
                    <a:pt x="46" y="13125"/>
                  </a:cubicBezTo>
                  <a:cubicBezTo>
                    <a:pt x="53" y="13125"/>
                    <a:pt x="58" y="13131"/>
                    <a:pt x="58" y="13138"/>
                  </a:cubicBezTo>
                  <a:close/>
                  <a:moveTo>
                    <a:pt x="59" y="13313"/>
                  </a:moveTo>
                  <a:lnTo>
                    <a:pt x="59" y="13388"/>
                  </a:lnTo>
                  <a:cubicBezTo>
                    <a:pt x="59" y="13395"/>
                    <a:pt x="53" y="13400"/>
                    <a:pt x="46" y="13400"/>
                  </a:cubicBezTo>
                  <a:cubicBezTo>
                    <a:pt x="40" y="13400"/>
                    <a:pt x="34" y="13395"/>
                    <a:pt x="34" y="13388"/>
                  </a:cubicBezTo>
                  <a:lnTo>
                    <a:pt x="34" y="13313"/>
                  </a:lnTo>
                  <a:cubicBezTo>
                    <a:pt x="34" y="13306"/>
                    <a:pt x="39" y="13300"/>
                    <a:pt x="46" y="13300"/>
                  </a:cubicBezTo>
                  <a:cubicBezTo>
                    <a:pt x="53" y="13300"/>
                    <a:pt x="59" y="13306"/>
                    <a:pt x="59" y="13313"/>
                  </a:cubicBezTo>
                  <a:close/>
                  <a:moveTo>
                    <a:pt x="59" y="13488"/>
                  </a:moveTo>
                  <a:lnTo>
                    <a:pt x="59" y="13563"/>
                  </a:lnTo>
                  <a:cubicBezTo>
                    <a:pt x="59" y="13570"/>
                    <a:pt x="54" y="13575"/>
                    <a:pt x="47" y="13575"/>
                  </a:cubicBezTo>
                  <a:cubicBezTo>
                    <a:pt x="40" y="13575"/>
                    <a:pt x="34" y="13570"/>
                    <a:pt x="34" y="13563"/>
                  </a:cubicBezTo>
                  <a:lnTo>
                    <a:pt x="34" y="13488"/>
                  </a:lnTo>
                  <a:cubicBezTo>
                    <a:pt x="34" y="13481"/>
                    <a:pt x="40" y="13475"/>
                    <a:pt x="47" y="13475"/>
                  </a:cubicBezTo>
                  <a:cubicBezTo>
                    <a:pt x="54" y="13475"/>
                    <a:pt x="59" y="13481"/>
                    <a:pt x="59" y="13488"/>
                  </a:cubicBezTo>
                  <a:close/>
                  <a:moveTo>
                    <a:pt x="60" y="13663"/>
                  </a:moveTo>
                  <a:lnTo>
                    <a:pt x="60" y="13738"/>
                  </a:lnTo>
                  <a:cubicBezTo>
                    <a:pt x="60" y="13745"/>
                    <a:pt x="54" y="13750"/>
                    <a:pt x="47" y="13750"/>
                  </a:cubicBezTo>
                  <a:cubicBezTo>
                    <a:pt x="40" y="13750"/>
                    <a:pt x="35" y="13745"/>
                    <a:pt x="35" y="13738"/>
                  </a:cubicBezTo>
                  <a:lnTo>
                    <a:pt x="35" y="13663"/>
                  </a:lnTo>
                  <a:cubicBezTo>
                    <a:pt x="35" y="13656"/>
                    <a:pt x="40" y="13650"/>
                    <a:pt x="47" y="13650"/>
                  </a:cubicBezTo>
                  <a:cubicBezTo>
                    <a:pt x="54" y="13650"/>
                    <a:pt x="60" y="13656"/>
                    <a:pt x="60" y="13663"/>
                  </a:cubicBezTo>
                  <a:close/>
                  <a:moveTo>
                    <a:pt x="60" y="13838"/>
                  </a:moveTo>
                  <a:lnTo>
                    <a:pt x="60" y="13913"/>
                  </a:lnTo>
                  <a:cubicBezTo>
                    <a:pt x="60" y="13920"/>
                    <a:pt x="55" y="13925"/>
                    <a:pt x="48" y="13925"/>
                  </a:cubicBezTo>
                  <a:cubicBezTo>
                    <a:pt x="41" y="13925"/>
                    <a:pt x="35" y="13920"/>
                    <a:pt x="35" y="13913"/>
                  </a:cubicBezTo>
                  <a:lnTo>
                    <a:pt x="35" y="13838"/>
                  </a:lnTo>
                  <a:cubicBezTo>
                    <a:pt x="35" y="13831"/>
                    <a:pt x="41" y="13825"/>
                    <a:pt x="48" y="13825"/>
                  </a:cubicBezTo>
                  <a:cubicBezTo>
                    <a:pt x="54" y="13825"/>
                    <a:pt x="60" y="13831"/>
                    <a:pt x="60" y="13838"/>
                  </a:cubicBezTo>
                  <a:close/>
                  <a:moveTo>
                    <a:pt x="61" y="14013"/>
                  </a:moveTo>
                  <a:lnTo>
                    <a:pt x="61" y="14088"/>
                  </a:lnTo>
                  <a:cubicBezTo>
                    <a:pt x="61" y="14095"/>
                    <a:pt x="55" y="14100"/>
                    <a:pt x="48" y="14100"/>
                  </a:cubicBezTo>
                  <a:cubicBezTo>
                    <a:pt x="41" y="14100"/>
                    <a:pt x="36" y="14095"/>
                    <a:pt x="36" y="14088"/>
                  </a:cubicBezTo>
                  <a:lnTo>
                    <a:pt x="36" y="14013"/>
                  </a:lnTo>
                  <a:cubicBezTo>
                    <a:pt x="35" y="14006"/>
                    <a:pt x="41" y="14000"/>
                    <a:pt x="48" y="14000"/>
                  </a:cubicBezTo>
                  <a:cubicBezTo>
                    <a:pt x="55" y="14000"/>
                    <a:pt x="60" y="14006"/>
                    <a:pt x="61" y="14013"/>
                  </a:cubicBezTo>
                  <a:close/>
                  <a:moveTo>
                    <a:pt x="61" y="14188"/>
                  </a:moveTo>
                  <a:lnTo>
                    <a:pt x="61" y="14263"/>
                  </a:lnTo>
                  <a:cubicBezTo>
                    <a:pt x="61" y="14270"/>
                    <a:pt x="56" y="14275"/>
                    <a:pt x="49" y="14275"/>
                  </a:cubicBezTo>
                  <a:cubicBezTo>
                    <a:pt x="42" y="14275"/>
                    <a:pt x="36" y="14270"/>
                    <a:pt x="36" y="14263"/>
                  </a:cubicBezTo>
                  <a:lnTo>
                    <a:pt x="36" y="14188"/>
                  </a:lnTo>
                  <a:cubicBezTo>
                    <a:pt x="36" y="14181"/>
                    <a:pt x="42" y="14175"/>
                    <a:pt x="48" y="14175"/>
                  </a:cubicBezTo>
                  <a:cubicBezTo>
                    <a:pt x="55" y="14175"/>
                    <a:pt x="61" y="14181"/>
                    <a:pt x="61" y="14188"/>
                  </a:cubicBezTo>
                  <a:close/>
                  <a:moveTo>
                    <a:pt x="61" y="14363"/>
                  </a:moveTo>
                  <a:lnTo>
                    <a:pt x="62" y="14438"/>
                  </a:lnTo>
                  <a:cubicBezTo>
                    <a:pt x="62" y="14445"/>
                    <a:pt x="56" y="14450"/>
                    <a:pt x="49" y="14450"/>
                  </a:cubicBezTo>
                  <a:cubicBezTo>
                    <a:pt x="42" y="14450"/>
                    <a:pt x="37" y="14445"/>
                    <a:pt x="37" y="14438"/>
                  </a:cubicBezTo>
                  <a:lnTo>
                    <a:pt x="36" y="14363"/>
                  </a:lnTo>
                  <a:cubicBezTo>
                    <a:pt x="36" y="14356"/>
                    <a:pt x="42" y="14350"/>
                    <a:pt x="49" y="14350"/>
                  </a:cubicBezTo>
                  <a:cubicBezTo>
                    <a:pt x="56" y="14350"/>
                    <a:pt x="61" y="14356"/>
                    <a:pt x="61" y="14363"/>
                  </a:cubicBezTo>
                  <a:close/>
                  <a:moveTo>
                    <a:pt x="62" y="14538"/>
                  </a:moveTo>
                  <a:lnTo>
                    <a:pt x="62" y="14613"/>
                  </a:lnTo>
                  <a:cubicBezTo>
                    <a:pt x="62" y="14620"/>
                    <a:pt x="56" y="14625"/>
                    <a:pt x="50" y="14625"/>
                  </a:cubicBezTo>
                  <a:cubicBezTo>
                    <a:pt x="43" y="14625"/>
                    <a:pt x="37" y="14620"/>
                    <a:pt x="37" y="14613"/>
                  </a:cubicBezTo>
                  <a:lnTo>
                    <a:pt x="37" y="14538"/>
                  </a:lnTo>
                  <a:cubicBezTo>
                    <a:pt x="37" y="14531"/>
                    <a:pt x="42" y="14525"/>
                    <a:pt x="49" y="14525"/>
                  </a:cubicBezTo>
                  <a:cubicBezTo>
                    <a:pt x="56" y="14525"/>
                    <a:pt x="62" y="14531"/>
                    <a:pt x="62" y="14538"/>
                  </a:cubicBezTo>
                  <a:close/>
                  <a:moveTo>
                    <a:pt x="62" y="14713"/>
                  </a:moveTo>
                  <a:lnTo>
                    <a:pt x="62" y="14788"/>
                  </a:lnTo>
                  <a:cubicBezTo>
                    <a:pt x="63" y="14795"/>
                    <a:pt x="57" y="14800"/>
                    <a:pt x="50" y="14800"/>
                  </a:cubicBezTo>
                  <a:cubicBezTo>
                    <a:pt x="43" y="14800"/>
                    <a:pt x="38" y="14795"/>
                    <a:pt x="37" y="14788"/>
                  </a:cubicBezTo>
                  <a:lnTo>
                    <a:pt x="37" y="14713"/>
                  </a:lnTo>
                  <a:cubicBezTo>
                    <a:pt x="37" y="14706"/>
                    <a:pt x="43" y="14700"/>
                    <a:pt x="50" y="14700"/>
                  </a:cubicBezTo>
                  <a:cubicBezTo>
                    <a:pt x="57" y="14700"/>
                    <a:pt x="62" y="14706"/>
                    <a:pt x="62" y="14713"/>
                  </a:cubicBezTo>
                  <a:close/>
                </a:path>
              </a:pathLst>
            </a:custGeom>
            <a:solidFill>
              <a:srgbClr val="808080"/>
            </a:solidFill>
            <a:ln w="1588">
              <a:solidFill>
                <a:srgbClr val="808080"/>
              </a:solidFill>
              <a:bevel/>
              <a:headEnd/>
              <a:tailEnd/>
            </a:ln>
          </p:spPr>
          <p:txBody>
            <a:bodyPr/>
            <a:lstStyle/>
            <a:p>
              <a:endParaRPr lang="en-US" dirty="0"/>
            </a:p>
          </p:txBody>
        </p:sp>
        <p:sp>
          <p:nvSpPr>
            <p:cNvPr id="13362" name="Freeform 54"/>
            <p:cNvSpPr>
              <a:spLocks noEditPoints="1"/>
            </p:cNvSpPr>
            <p:nvPr/>
          </p:nvSpPr>
          <p:spPr bwMode="auto">
            <a:xfrm>
              <a:off x="4364038" y="1631950"/>
              <a:ext cx="9525" cy="4340225"/>
            </a:xfrm>
            <a:custGeom>
              <a:avLst/>
              <a:gdLst>
                <a:gd name="T0" fmla="*/ 2147483647 w 50"/>
                <a:gd name="T1" fmla="*/ 2147483647 h 28100"/>
                <a:gd name="T2" fmla="*/ 0 w 50"/>
                <a:gd name="T3" fmla="*/ 2147483647 h 28100"/>
                <a:gd name="T4" fmla="*/ 2147483647 w 50"/>
                <a:gd name="T5" fmla="*/ 2147483647 h 28100"/>
                <a:gd name="T6" fmla="*/ 2147483647 w 50"/>
                <a:gd name="T7" fmla="*/ 2147483647 h 28100"/>
                <a:gd name="T8" fmla="*/ 2147483647 w 50"/>
                <a:gd name="T9" fmla="*/ 2147483647 h 28100"/>
                <a:gd name="T10" fmla="*/ 0 w 50"/>
                <a:gd name="T11" fmla="*/ 2147483647 h 28100"/>
                <a:gd name="T12" fmla="*/ 2147483647 w 50"/>
                <a:gd name="T13" fmla="*/ 2147483647 h 28100"/>
                <a:gd name="T14" fmla="*/ 2147483647 w 50"/>
                <a:gd name="T15" fmla="*/ 2147483647 h 28100"/>
                <a:gd name="T16" fmla="*/ 0 w 50"/>
                <a:gd name="T17" fmla="*/ 2147483647 h 28100"/>
                <a:gd name="T18" fmla="*/ 2147483647 w 50"/>
                <a:gd name="T19" fmla="*/ 2147483647 h 28100"/>
                <a:gd name="T20" fmla="*/ 2147483647 w 50"/>
                <a:gd name="T21" fmla="*/ 2147483647 h 28100"/>
                <a:gd name="T22" fmla="*/ 2147483647 w 50"/>
                <a:gd name="T23" fmla="*/ 2147483647 h 28100"/>
                <a:gd name="T24" fmla="*/ 0 w 50"/>
                <a:gd name="T25" fmla="*/ 2147483647 h 28100"/>
                <a:gd name="T26" fmla="*/ 2147483647 w 50"/>
                <a:gd name="T27" fmla="*/ 2147483647 h 28100"/>
                <a:gd name="T28" fmla="*/ 2147483647 w 50"/>
                <a:gd name="T29" fmla="*/ 2147483647 h 28100"/>
                <a:gd name="T30" fmla="*/ 0 w 50"/>
                <a:gd name="T31" fmla="*/ 2147483647 h 28100"/>
                <a:gd name="T32" fmla="*/ 2147483647 w 50"/>
                <a:gd name="T33" fmla="*/ 2147483647 h 28100"/>
                <a:gd name="T34" fmla="*/ 2147483647 w 50"/>
                <a:gd name="T35" fmla="*/ 2147483647 h 28100"/>
                <a:gd name="T36" fmla="*/ 2147483647 w 50"/>
                <a:gd name="T37" fmla="*/ 2147483647 h 28100"/>
                <a:gd name="T38" fmla="*/ 0 w 50"/>
                <a:gd name="T39" fmla="*/ 2147483647 h 28100"/>
                <a:gd name="T40" fmla="*/ 2147483647 w 50"/>
                <a:gd name="T41" fmla="*/ 2147483647 h 28100"/>
                <a:gd name="T42" fmla="*/ 2147483647 w 50"/>
                <a:gd name="T43" fmla="*/ 2147483647 h 28100"/>
                <a:gd name="T44" fmla="*/ 0 w 50"/>
                <a:gd name="T45" fmla="*/ 2147483647 h 28100"/>
                <a:gd name="T46" fmla="*/ 2147483647 w 50"/>
                <a:gd name="T47" fmla="*/ 2147483647 h 28100"/>
                <a:gd name="T48" fmla="*/ 2147483647 w 50"/>
                <a:gd name="T49" fmla="*/ 2147483647 h 28100"/>
                <a:gd name="T50" fmla="*/ 2147483647 w 50"/>
                <a:gd name="T51" fmla="*/ 2147483647 h 28100"/>
                <a:gd name="T52" fmla="*/ 0 w 50"/>
                <a:gd name="T53" fmla="*/ 2147483647 h 28100"/>
                <a:gd name="T54" fmla="*/ 2147483647 w 50"/>
                <a:gd name="T55" fmla="*/ 2147483647 h 28100"/>
                <a:gd name="T56" fmla="*/ 2147483647 w 50"/>
                <a:gd name="T57" fmla="*/ 2147483647 h 28100"/>
                <a:gd name="T58" fmla="*/ 0 w 50"/>
                <a:gd name="T59" fmla="*/ 2147483647 h 28100"/>
                <a:gd name="T60" fmla="*/ 2147483647 w 50"/>
                <a:gd name="T61" fmla="*/ 2147483647 h 28100"/>
                <a:gd name="T62" fmla="*/ 2147483647 w 50"/>
                <a:gd name="T63" fmla="*/ 2147483647 h 28100"/>
                <a:gd name="T64" fmla="*/ 2147483647 w 50"/>
                <a:gd name="T65" fmla="*/ 2147483647 h 28100"/>
                <a:gd name="T66" fmla="*/ 0 w 50"/>
                <a:gd name="T67" fmla="*/ 2147483647 h 28100"/>
                <a:gd name="T68" fmla="*/ 2147483647 w 50"/>
                <a:gd name="T69" fmla="*/ 2147483647 h 28100"/>
                <a:gd name="T70" fmla="*/ 2147483647 w 50"/>
                <a:gd name="T71" fmla="*/ 2147483647 h 28100"/>
                <a:gd name="T72" fmla="*/ 0 w 50"/>
                <a:gd name="T73" fmla="*/ 2147483647 h 28100"/>
                <a:gd name="T74" fmla="*/ 2147483647 w 50"/>
                <a:gd name="T75" fmla="*/ 2147483647 h 28100"/>
                <a:gd name="T76" fmla="*/ 2147483647 w 50"/>
                <a:gd name="T77" fmla="*/ 2147483647 h 28100"/>
                <a:gd name="T78" fmla="*/ 2147483647 w 50"/>
                <a:gd name="T79" fmla="*/ 2147483647 h 28100"/>
                <a:gd name="T80" fmla="*/ 0 w 50"/>
                <a:gd name="T81" fmla="*/ 2147483647 h 28100"/>
                <a:gd name="T82" fmla="*/ 2147483647 w 50"/>
                <a:gd name="T83" fmla="*/ 2147483647 h 28100"/>
                <a:gd name="T84" fmla="*/ 2147483647 w 50"/>
                <a:gd name="T85" fmla="*/ 2147483647 h 28100"/>
                <a:gd name="T86" fmla="*/ 0 w 50"/>
                <a:gd name="T87" fmla="*/ 2147483647 h 28100"/>
                <a:gd name="T88" fmla="*/ 2147483647 w 50"/>
                <a:gd name="T89" fmla="*/ 2147483647 h 28100"/>
                <a:gd name="T90" fmla="*/ 2147483647 w 50"/>
                <a:gd name="T91" fmla="*/ 2147483647 h 28100"/>
                <a:gd name="T92" fmla="*/ 2147483647 w 50"/>
                <a:gd name="T93" fmla="*/ 2147483647 h 28100"/>
                <a:gd name="T94" fmla="*/ 0 w 50"/>
                <a:gd name="T95" fmla="*/ 2147483647 h 28100"/>
                <a:gd name="T96" fmla="*/ 2147483647 w 50"/>
                <a:gd name="T97" fmla="*/ 2147483647 h 28100"/>
                <a:gd name="T98" fmla="*/ 2147483647 w 50"/>
                <a:gd name="T99" fmla="*/ 2147483647 h 28100"/>
                <a:gd name="T100" fmla="*/ 0 w 50"/>
                <a:gd name="T101" fmla="*/ 2147483647 h 28100"/>
                <a:gd name="T102" fmla="*/ 2147483647 w 50"/>
                <a:gd name="T103" fmla="*/ 2147483647 h 28100"/>
                <a:gd name="T104" fmla="*/ 2147483647 w 50"/>
                <a:gd name="T105" fmla="*/ 2147483647 h 28100"/>
                <a:gd name="T106" fmla="*/ 2147483647 w 50"/>
                <a:gd name="T107" fmla="*/ 2147483647 h 28100"/>
                <a:gd name="T108" fmla="*/ 0 w 50"/>
                <a:gd name="T109" fmla="*/ 2147483647 h 28100"/>
                <a:gd name="T110" fmla="*/ 2147483647 w 50"/>
                <a:gd name="T111" fmla="*/ 2147483647 h 28100"/>
                <a:gd name="T112" fmla="*/ 2147483647 w 50"/>
                <a:gd name="T113" fmla="*/ 2147483647 h 28100"/>
                <a:gd name="T114" fmla="*/ 0 w 50"/>
                <a:gd name="T115" fmla="*/ 2147483647 h 28100"/>
                <a:gd name="T116" fmla="*/ 2147483647 w 50"/>
                <a:gd name="T117" fmla="*/ 2147483647 h 28100"/>
                <a:gd name="T118" fmla="*/ 2147483647 w 50"/>
                <a:gd name="T119" fmla="*/ 2147483647 h 28100"/>
                <a:gd name="T120" fmla="*/ 2147483647 w 50"/>
                <a:gd name="T121" fmla="*/ 2147483647 h 28100"/>
                <a:gd name="T122" fmla="*/ 0 w 50"/>
                <a:gd name="T123" fmla="*/ 2147483647 h 28100"/>
                <a:gd name="T124" fmla="*/ 2147483647 w 50"/>
                <a:gd name="T125" fmla="*/ 2147483647 h 281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0"/>
                <a:gd name="T190" fmla="*/ 0 h 28100"/>
                <a:gd name="T191" fmla="*/ 50 w 50"/>
                <a:gd name="T192" fmla="*/ 28100 h 281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0" h="28100">
                  <a:moveTo>
                    <a:pt x="50" y="25"/>
                  </a:moveTo>
                  <a:lnTo>
                    <a:pt x="50" y="175"/>
                  </a:lnTo>
                  <a:cubicBezTo>
                    <a:pt x="50" y="189"/>
                    <a:pt x="39" y="200"/>
                    <a:pt x="25" y="200"/>
                  </a:cubicBezTo>
                  <a:cubicBezTo>
                    <a:pt x="11" y="200"/>
                    <a:pt x="0" y="189"/>
                    <a:pt x="0" y="175"/>
                  </a:cubicBezTo>
                  <a:lnTo>
                    <a:pt x="0" y="25"/>
                  </a:lnTo>
                  <a:cubicBezTo>
                    <a:pt x="0" y="11"/>
                    <a:pt x="11" y="0"/>
                    <a:pt x="25" y="0"/>
                  </a:cubicBezTo>
                  <a:cubicBezTo>
                    <a:pt x="39" y="0"/>
                    <a:pt x="50" y="11"/>
                    <a:pt x="50" y="25"/>
                  </a:cubicBezTo>
                  <a:close/>
                  <a:moveTo>
                    <a:pt x="50" y="375"/>
                  </a:moveTo>
                  <a:lnTo>
                    <a:pt x="50" y="525"/>
                  </a:lnTo>
                  <a:cubicBezTo>
                    <a:pt x="50" y="539"/>
                    <a:pt x="39" y="550"/>
                    <a:pt x="25" y="550"/>
                  </a:cubicBezTo>
                  <a:cubicBezTo>
                    <a:pt x="11" y="550"/>
                    <a:pt x="0" y="539"/>
                    <a:pt x="0" y="525"/>
                  </a:cubicBezTo>
                  <a:lnTo>
                    <a:pt x="0" y="375"/>
                  </a:lnTo>
                  <a:cubicBezTo>
                    <a:pt x="0" y="361"/>
                    <a:pt x="11" y="350"/>
                    <a:pt x="25" y="350"/>
                  </a:cubicBezTo>
                  <a:cubicBezTo>
                    <a:pt x="39" y="350"/>
                    <a:pt x="50" y="361"/>
                    <a:pt x="50" y="375"/>
                  </a:cubicBezTo>
                  <a:close/>
                  <a:moveTo>
                    <a:pt x="50" y="725"/>
                  </a:moveTo>
                  <a:lnTo>
                    <a:pt x="50" y="875"/>
                  </a:lnTo>
                  <a:cubicBezTo>
                    <a:pt x="50" y="889"/>
                    <a:pt x="39" y="900"/>
                    <a:pt x="25" y="900"/>
                  </a:cubicBezTo>
                  <a:cubicBezTo>
                    <a:pt x="11" y="900"/>
                    <a:pt x="0" y="889"/>
                    <a:pt x="0" y="875"/>
                  </a:cubicBezTo>
                  <a:lnTo>
                    <a:pt x="0" y="725"/>
                  </a:lnTo>
                  <a:cubicBezTo>
                    <a:pt x="0" y="711"/>
                    <a:pt x="11" y="700"/>
                    <a:pt x="25" y="700"/>
                  </a:cubicBezTo>
                  <a:cubicBezTo>
                    <a:pt x="39" y="700"/>
                    <a:pt x="50" y="711"/>
                    <a:pt x="50" y="725"/>
                  </a:cubicBezTo>
                  <a:close/>
                  <a:moveTo>
                    <a:pt x="50" y="1075"/>
                  </a:moveTo>
                  <a:lnTo>
                    <a:pt x="50" y="1225"/>
                  </a:lnTo>
                  <a:cubicBezTo>
                    <a:pt x="50" y="1239"/>
                    <a:pt x="39" y="1250"/>
                    <a:pt x="25" y="1250"/>
                  </a:cubicBezTo>
                  <a:cubicBezTo>
                    <a:pt x="11" y="1250"/>
                    <a:pt x="0" y="1239"/>
                    <a:pt x="0" y="1225"/>
                  </a:cubicBezTo>
                  <a:lnTo>
                    <a:pt x="0" y="1075"/>
                  </a:lnTo>
                  <a:cubicBezTo>
                    <a:pt x="0" y="1061"/>
                    <a:pt x="11" y="1050"/>
                    <a:pt x="25" y="1050"/>
                  </a:cubicBezTo>
                  <a:cubicBezTo>
                    <a:pt x="39" y="1050"/>
                    <a:pt x="50" y="1061"/>
                    <a:pt x="50" y="1075"/>
                  </a:cubicBezTo>
                  <a:close/>
                  <a:moveTo>
                    <a:pt x="50" y="1425"/>
                  </a:moveTo>
                  <a:lnTo>
                    <a:pt x="50" y="1575"/>
                  </a:lnTo>
                  <a:cubicBezTo>
                    <a:pt x="50" y="1589"/>
                    <a:pt x="39" y="1600"/>
                    <a:pt x="25" y="1600"/>
                  </a:cubicBezTo>
                  <a:cubicBezTo>
                    <a:pt x="11" y="1600"/>
                    <a:pt x="0" y="1589"/>
                    <a:pt x="0" y="1575"/>
                  </a:cubicBezTo>
                  <a:lnTo>
                    <a:pt x="0" y="1425"/>
                  </a:lnTo>
                  <a:cubicBezTo>
                    <a:pt x="0" y="1411"/>
                    <a:pt x="11" y="1400"/>
                    <a:pt x="25" y="1400"/>
                  </a:cubicBezTo>
                  <a:cubicBezTo>
                    <a:pt x="39" y="1400"/>
                    <a:pt x="50" y="1411"/>
                    <a:pt x="50" y="1425"/>
                  </a:cubicBezTo>
                  <a:close/>
                  <a:moveTo>
                    <a:pt x="50" y="1775"/>
                  </a:moveTo>
                  <a:lnTo>
                    <a:pt x="50" y="1925"/>
                  </a:lnTo>
                  <a:cubicBezTo>
                    <a:pt x="50" y="1939"/>
                    <a:pt x="39" y="1950"/>
                    <a:pt x="25" y="1950"/>
                  </a:cubicBezTo>
                  <a:cubicBezTo>
                    <a:pt x="11" y="1950"/>
                    <a:pt x="0" y="1939"/>
                    <a:pt x="0" y="1925"/>
                  </a:cubicBezTo>
                  <a:lnTo>
                    <a:pt x="0" y="1775"/>
                  </a:lnTo>
                  <a:cubicBezTo>
                    <a:pt x="0" y="1761"/>
                    <a:pt x="11" y="1750"/>
                    <a:pt x="25" y="1750"/>
                  </a:cubicBezTo>
                  <a:cubicBezTo>
                    <a:pt x="39" y="1750"/>
                    <a:pt x="50" y="1761"/>
                    <a:pt x="50" y="1775"/>
                  </a:cubicBezTo>
                  <a:close/>
                  <a:moveTo>
                    <a:pt x="50" y="2125"/>
                  </a:moveTo>
                  <a:lnTo>
                    <a:pt x="50" y="2275"/>
                  </a:lnTo>
                  <a:cubicBezTo>
                    <a:pt x="50" y="2289"/>
                    <a:pt x="39" y="2300"/>
                    <a:pt x="25" y="2300"/>
                  </a:cubicBezTo>
                  <a:cubicBezTo>
                    <a:pt x="11" y="2300"/>
                    <a:pt x="0" y="2289"/>
                    <a:pt x="0" y="2275"/>
                  </a:cubicBezTo>
                  <a:lnTo>
                    <a:pt x="0" y="2125"/>
                  </a:lnTo>
                  <a:cubicBezTo>
                    <a:pt x="0" y="2111"/>
                    <a:pt x="11" y="2100"/>
                    <a:pt x="25" y="2100"/>
                  </a:cubicBezTo>
                  <a:cubicBezTo>
                    <a:pt x="39" y="2100"/>
                    <a:pt x="50" y="2111"/>
                    <a:pt x="50" y="2125"/>
                  </a:cubicBezTo>
                  <a:close/>
                  <a:moveTo>
                    <a:pt x="50" y="2475"/>
                  </a:moveTo>
                  <a:lnTo>
                    <a:pt x="50" y="2625"/>
                  </a:lnTo>
                  <a:cubicBezTo>
                    <a:pt x="50" y="2639"/>
                    <a:pt x="39" y="2650"/>
                    <a:pt x="25" y="2650"/>
                  </a:cubicBezTo>
                  <a:cubicBezTo>
                    <a:pt x="11" y="2650"/>
                    <a:pt x="0" y="2639"/>
                    <a:pt x="0" y="2625"/>
                  </a:cubicBezTo>
                  <a:lnTo>
                    <a:pt x="0" y="2475"/>
                  </a:lnTo>
                  <a:cubicBezTo>
                    <a:pt x="0" y="2461"/>
                    <a:pt x="11" y="2450"/>
                    <a:pt x="25" y="2450"/>
                  </a:cubicBezTo>
                  <a:cubicBezTo>
                    <a:pt x="39" y="2450"/>
                    <a:pt x="50" y="2461"/>
                    <a:pt x="50" y="2475"/>
                  </a:cubicBezTo>
                  <a:close/>
                  <a:moveTo>
                    <a:pt x="50" y="2825"/>
                  </a:moveTo>
                  <a:lnTo>
                    <a:pt x="50" y="2975"/>
                  </a:lnTo>
                  <a:cubicBezTo>
                    <a:pt x="50" y="2989"/>
                    <a:pt x="39" y="3000"/>
                    <a:pt x="25" y="3000"/>
                  </a:cubicBezTo>
                  <a:cubicBezTo>
                    <a:pt x="11" y="3000"/>
                    <a:pt x="0" y="2989"/>
                    <a:pt x="0" y="2975"/>
                  </a:cubicBezTo>
                  <a:lnTo>
                    <a:pt x="0" y="2825"/>
                  </a:lnTo>
                  <a:cubicBezTo>
                    <a:pt x="0" y="2811"/>
                    <a:pt x="11" y="2800"/>
                    <a:pt x="25" y="2800"/>
                  </a:cubicBezTo>
                  <a:cubicBezTo>
                    <a:pt x="39" y="2800"/>
                    <a:pt x="50" y="2811"/>
                    <a:pt x="50" y="2825"/>
                  </a:cubicBezTo>
                  <a:close/>
                  <a:moveTo>
                    <a:pt x="50" y="3175"/>
                  </a:moveTo>
                  <a:lnTo>
                    <a:pt x="50" y="3325"/>
                  </a:lnTo>
                  <a:cubicBezTo>
                    <a:pt x="50" y="3339"/>
                    <a:pt x="39" y="3350"/>
                    <a:pt x="25" y="3350"/>
                  </a:cubicBezTo>
                  <a:cubicBezTo>
                    <a:pt x="11" y="3350"/>
                    <a:pt x="0" y="3339"/>
                    <a:pt x="0" y="3325"/>
                  </a:cubicBezTo>
                  <a:lnTo>
                    <a:pt x="0" y="3175"/>
                  </a:lnTo>
                  <a:cubicBezTo>
                    <a:pt x="0" y="3161"/>
                    <a:pt x="11" y="3150"/>
                    <a:pt x="25" y="3150"/>
                  </a:cubicBezTo>
                  <a:cubicBezTo>
                    <a:pt x="39" y="3150"/>
                    <a:pt x="50" y="3161"/>
                    <a:pt x="50" y="3175"/>
                  </a:cubicBezTo>
                  <a:close/>
                  <a:moveTo>
                    <a:pt x="50" y="3525"/>
                  </a:moveTo>
                  <a:lnTo>
                    <a:pt x="50" y="3675"/>
                  </a:lnTo>
                  <a:cubicBezTo>
                    <a:pt x="50" y="3689"/>
                    <a:pt x="39" y="3700"/>
                    <a:pt x="25" y="3700"/>
                  </a:cubicBezTo>
                  <a:cubicBezTo>
                    <a:pt x="11" y="3700"/>
                    <a:pt x="0" y="3689"/>
                    <a:pt x="0" y="3675"/>
                  </a:cubicBezTo>
                  <a:lnTo>
                    <a:pt x="0" y="3525"/>
                  </a:lnTo>
                  <a:cubicBezTo>
                    <a:pt x="0" y="3511"/>
                    <a:pt x="11" y="3500"/>
                    <a:pt x="25" y="3500"/>
                  </a:cubicBezTo>
                  <a:cubicBezTo>
                    <a:pt x="39" y="3500"/>
                    <a:pt x="50" y="3511"/>
                    <a:pt x="50" y="3525"/>
                  </a:cubicBezTo>
                  <a:close/>
                  <a:moveTo>
                    <a:pt x="50" y="3875"/>
                  </a:moveTo>
                  <a:lnTo>
                    <a:pt x="50" y="4025"/>
                  </a:lnTo>
                  <a:cubicBezTo>
                    <a:pt x="50" y="4039"/>
                    <a:pt x="39" y="4050"/>
                    <a:pt x="25" y="4050"/>
                  </a:cubicBezTo>
                  <a:cubicBezTo>
                    <a:pt x="11" y="4050"/>
                    <a:pt x="0" y="4039"/>
                    <a:pt x="0" y="4025"/>
                  </a:cubicBezTo>
                  <a:lnTo>
                    <a:pt x="0" y="3875"/>
                  </a:lnTo>
                  <a:cubicBezTo>
                    <a:pt x="0" y="3861"/>
                    <a:pt x="11" y="3850"/>
                    <a:pt x="25" y="3850"/>
                  </a:cubicBezTo>
                  <a:cubicBezTo>
                    <a:pt x="39" y="3850"/>
                    <a:pt x="50" y="3861"/>
                    <a:pt x="50" y="3875"/>
                  </a:cubicBezTo>
                  <a:close/>
                  <a:moveTo>
                    <a:pt x="50" y="4225"/>
                  </a:moveTo>
                  <a:lnTo>
                    <a:pt x="50" y="4375"/>
                  </a:lnTo>
                  <a:cubicBezTo>
                    <a:pt x="50" y="4389"/>
                    <a:pt x="39" y="4400"/>
                    <a:pt x="25" y="4400"/>
                  </a:cubicBezTo>
                  <a:cubicBezTo>
                    <a:pt x="11" y="4400"/>
                    <a:pt x="0" y="4389"/>
                    <a:pt x="0" y="4375"/>
                  </a:cubicBezTo>
                  <a:lnTo>
                    <a:pt x="0" y="4225"/>
                  </a:lnTo>
                  <a:cubicBezTo>
                    <a:pt x="0" y="4211"/>
                    <a:pt x="11" y="4200"/>
                    <a:pt x="25" y="4200"/>
                  </a:cubicBezTo>
                  <a:cubicBezTo>
                    <a:pt x="39" y="4200"/>
                    <a:pt x="50" y="4211"/>
                    <a:pt x="50" y="4225"/>
                  </a:cubicBezTo>
                  <a:close/>
                  <a:moveTo>
                    <a:pt x="50" y="4575"/>
                  </a:moveTo>
                  <a:lnTo>
                    <a:pt x="50" y="4725"/>
                  </a:lnTo>
                  <a:cubicBezTo>
                    <a:pt x="50" y="4739"/>
                    <a:pt x="39" y="4750"/>
                    <a:pt x="25" y="4750"/>
                  </a:cubicBezTo>
                  <a:cubicBezTo>
                    <a:pt x="11" y="4750"/>
                    <a:pt x="0" y="4739"/>
                    <a:pt x="0" y="4725"/>
                  </a:cubicBezTo>
                  <a:lnTo>
                    <a:pt x="0" y="4575"/>
                  </a:lnTo>
                  <a:cubicBezTo>
                    <a:pt x="0" y="4561"/>
                    <a:pt x="11" y="4550"/>
                    <a:pt x="25" y="4550"/>
                  </a:cubicBezTo>
                  <a:cubicBezTo>
                    <a:pt x="39" y="4550"/>
                    <a:pt x="50" y="4561"/>
                    <a:pt x="50" y="4575"/>
                  </a:cubicBezTo>
                  <a:close/>
                  <a:moveTo>
                    <a:pt x="50" y="4925"/>
                  </a:moveTo>
                  <a:lnTo>
                    <a:pt x="50" y="5075"/>
                  </a:lnTo>
                  <a:cubicBezTo>
                    <a:pt x="50" y="5089"/>
                    <a:pt x="39" y="5100"/>
                    <a:pt x="25" y="5100"/>
                  </a:cubicBezTo>
                  <a:cubicBezTo>
                    <a:pt x="11" y="5100"/>
                    <a:pt x="0" y="5089"/>
                    <a:pt x="0" y="5075"/>
                  </a:cubicBezTo>
                  <a:lnTo>
                    <a:pt x="0" y="4925"/>
                  </a:lnTo>
                  <a:cubicBezTo>
                    <a:pt x="0" y="4911"/>
                    <a:pt x="11" y="4900"/>
                    <a:pt x="25" y="4900"/>
                  </a:cubicBezTo>
                  <a:cubicBezTo>
                    <a:pt x="39" y="4900"/>
                    <a:pt x="50" y="4911"/>
                    <a:pt x="50" y="4925"/>
                  </a:cubicBezTo>
                  <a:close/>
                  <a:moveTo>
                    <a:pt x="50" y="5275"/>
                  </a:moveTo>
                  <a:lnTo>
                    <a:pt x="50" y="5425"/>
                  </a:lnTo>
                  <a:cubicBezTo>
                    <a:pt x="50" y="5439"/>
                    <a:pt x="39" y="5450"/>
                    <a:pt x="25" y="5450"/>
                  </a:cubicBezTo>
                  <a:cubicBezTo>
                    <a:pt x="11" y="5450"/>
                    <a:pt x="0" y="5439"/>
                    <a:pt x="0" y="5425"/>
                  </a:cubicBezTo>
                  <a:lnTo>
                    <a:pt x="0" y="5275"/>
                  </a:lnTo>
                  <a:cubicBezTo>
                    <a:pt x="0" y="5261"/>
                    <a:pt x="11" y="5250"/>
                    <a:pt x="25" y="5250"/>
                  </a:cubicBezTo>
                  <a:cubicBezTo>
                    <a:pt x="39" y="5250"/>
                    <a:pt x="50" y="5261"/>
                    <a:pt x="50" y="5275"/>
                  </a:cubicBezTo>
                  <a:close/>
                  <a:moveTo>
                    <a:pt x="50" y="5625"/>
                  </a:moveTo>
                  <a:lnTo>
                    <a:pt x="50" y="5775"/>
                  </a:lnTo>
                  <a:cubicBezTo>
                    <a:pt x="50" y="5789"/>
                    <a:pt x="39" y="5800"/>
                    <a:pt x="25" y="5800"/>
                  </a:cubicBezTo>
                  <a:cubicBezTo>
                    <a:pt x="11" y="5800"/>
                    <a:pt x="0" y="5789"/>
                    <a:pt x="0" y="5775"/>
                  </a:cubicBezTo>
                  <a:lnTo>
                    <a:pt x="0" y="5625"/>
                  </a:lnTo>
                  <a:cubicBezTo>
                    <a:pt x="0" y="5611"/>
                    <a:pt x="11" y="5600"/>
                    <a:pt x="25" y="5600"/>
                  </a:cubicBezTo>
                  <a:cubicBezTo>
                    <a:pt x="39" y="5600"/>
                    <a:pt x="50" y="5611"/>
                    <a:pt x="50" y="5625"/>
                  </a:cubicBezTo>
                  <a:close/>
                  <a:moveTo>
                    <a:pt x="50" y="5975"/>
                  </a:moveTo>
                  <a:lnTo>
                    <a:pt x="50" y="6125"/>
                  </a:lnTo>
                  <a:cubicBezTo>
                    <a:pt x="50" y="6139"/>
                    <a:pt x="39" y="6150"/>
                    <a:pt x="25" y="6150"/>
                  </a:cubicBezTo>
                  <a:cubicBezTo>
                    <a:pt x="11" y="6150"/>
                    <a:pt x="0" y="6139"/>
                    <a:pt x="0" y="6125"/>
                  </a:cubicBezTo>
                  <a:lnTo>
                    <a:pt x="0" y="5975"/>
                  </a:lnTo>
                  <a:cubicBezTo>
                    <a:pt x="0" y="5961"/>
                    <a:pt x="11" y="5950"/>
                    <a:pt x="25" y="5950"/>
                  </a:cubicBezTo>
                  <a:cubicBezTo>
                    <a:pt x="39" y="5950"/>
                    <a:pt x="50" y="5961"/>
                    <a:pt x="50" y="5975"/>
                  </a:cubicBezTo>
                  <a:close/>
                  <a:moveTo>
                    <a:pt x="50" y="6325"/>
                  </a:moveTo>
                  <a:lnTo>
                    <a:pt x="50" y="6475"/>
                  </a:lnTo>
                  <a:cubicBezTo>
                    <a:pt x="50" y="6489"/>
                    <a:pt x="39" y="6500"/>
                    <a:pt x="25" y="6500"/>
                  </a:cubicBezTo>
                  <a:cubicBezTo>
                    <a:pt x="11" y="6500"/>
                    <a:pt x="0" y="6489"/>
                    <a:pt x="0" y="6475"/>
                  </a:cubicBezTo>
                  <a:lnTo>
                    <a:pt x="0" y="6325"/>
                  </a:lnTo>
                  <a:cubicBezTo>
                    <a:pt x="0" y="6311"/>
                    <a:pt x="11" y="6300"/>
                    <a:pt x="25" y="6300"/>
                  </a:cubicBezTo>
                  <a:cubicBezTo>
                    <a:pt x="39" y="6300"/>
                    <a:pt x="50" y="6311"/>
                    <a:pt x="50" y="6325"/>
                  </a:cubicBezTo>
                  <a:close/>
                  <a:moveTo>
                    <a:pt x="50" y="6675"/>
                  </a:moveTo>
                  <a:lnTo>
                    <a:pt x="50" y="6825"/>
                  </a:lnTo>
                  <a:cubicBezTo>
                    <a:pt x="50" y="6839"/>
                    <a:pt x="39" y="6850"/>
                    <a:pt x="25" y="6850"/>
                  </a:cubicBezTo>
                  <a:cubicBezTo>
                    <a:pt x="11" y="6850"/>
                    <a:pt x="0" y="6839"/>
                    <a:pt x="0" y="6825"/>
                  </a:cubicBezTo>
                  <a:lnTo>
                    <a:pt x="0" y="6675"/>
                  </a:lnTo>
                  <a:cubicBezTo>
                    <a:pt x="0" y="6661"/>
                    <a:pt x="11" y="6650"/>
                    <a:pt x="25" y="6650"/>
                  </a:cubicBezTo>
                  <a:cubicBezTo>
                    <a:pt x="39" y="6650"/>
                    <a:pt x="50" y="6661"/>
                    <a:pt x="50" y="6675"/>
                  </a:cubicBezTo>
                  <a:close/>
                  <a:moveTo>
                    <a:pt x="50" y="7025"/>
                  </a:moveTo>
                  <a:lnTo>
                    <a:pt x="50" y="7175"/>
                  </a:lnTo>
                  <a:cubicBezTo>
                    <a:pt x="50" y="7189"/>
                    <a:pt x="39" y="7200"/>
                    <a:pt x="25" y="7200"/>
                  </a:cubicBezTo>
                  <a:cubicBezTo>
                    <a:pt x="11" y="7200"/>
                    <a:pt x="0" y="7189"/>
                    <a:pt x="0" y="7175"/>
                  </a:cubicBezTo>
                  <a:lnTo>
                    <a:pt x="0" y="7025"/>
                  </a:lnTo>
                  <a:cubicBezTo>
                    <a:pt x="0" y="7011"/>
                    <a:pt x="11" y="7000"/>
                    <a:pt x="25" y="7000"/>
                  </a:cubicBezTo>
                  <a:cubicBezTo>
                    <a:pt x="39" y="7000"/>
                    <a:pt x="50" y="7011"/>
                    <a:pt x="50" y="7025"/>
                  </a:cubicBezTo>
                  <a:close/>
                  <a:moveTo>
                    <a:pt x="50" y="7375"/>
                  </a:moveTo>
                  <a:lnTo>
                    <a:pt x="50" y="7525"/>
                  </a:lnTo>
                  <a:cubicBezTo>
                    <a:pt x="50" y="7539"/>
                    <a:pt x="39" y="7550"/>
                    <a:pt x="25" y="7550"/>
                  </a:cubicBezTo>
                  <a:cubicBezTo>
                    <a:pt x="11" y="7550"/>
                    <a:pt x="0" y="7539"/>
                    <a:pt x="0" y="7525"/>
                  </a:cubicBezTo>
                  <a:lnTo>
                    <a:pt x="0" y="7375"/>
                  </a:lnTo>
                  <a:cubicBezTo>
                    <a:pt x="0" y="7361"/>
                    <a:pt x="11" y="7350"/>
                    <a:pt x="25" y="7350"/>
                  </a:cubicBezTo>
                  <a:cubicBezTo>
                    <a:pt x="39" y="7350"/>
                    <a:pt x="50" y="7361"/>
                    <a:pt x="50" y="7375"/>
                  </a:cubicBezTo>
                  <a:close/>
                  <a:moveTo>
                    <a:pt x="50" y="7725"/>
                  </a:moveTo>
                  <a:lnTo>
                    <a:pt x="50" y="7875"/>
                  </a:lnTo>
                  <a:cubicBezTo>
                    <a:pt x="50" y="7889"/>
                    <a:pt x="39" y="7900"/>
                    <a:pt x="25" y="7900"/>
                  </a:cubicBezTo>
                  <a:cubicBezTo>
                    <a:pt x="11" y="7900"/>
                    <a:pt x="0" y="7889"/>
                    <a:pt x="0" y="7875"/>
                  </a:cubicBezTo>
                  <a:lnTo>
                    <a:pt x="0" y="7725"/>
                  </a:lnTo>
                  <a:cubicBezTo>
                    <a:pt x="0" y="7711"/>
                    <a:pt x="11" y="7700"/>
                    <a:pt x="25" y="7700"/>
                  </a:cubicBezTo>
                  <a:cubicBezTo>
                    <a:pt x="39" y="7700"/>
                    <a:pt x="50" y="7711"/>
                    <a:pt x="50" y="7725"/>
                  </a:cubicBezTo>
                  <a:close/>
                  <a:moveTo>
                    <a:pt x="50" y="8075"/>
                  </a:moveTo>
                  <a:lnTo>
                    <a:pt x="50" y="8225"/>
                  </a:lnTo>
                  <a:cubicBezTo>
                    <a:pt x="50" y="8239"/>
                    <a:pt x="39" y="8250"/>
                    <a:pt x="25" y="8250"/>
                  </a:cubicBezTo>
                  <a:cubicBezTo>
                    <a:pt x="11" y="8250"/>
                    <a:pt x="0" y="8239"/>
                    <a:pt x="0" y="8225"/>
                  </a:cubicBezTo>
                  <a:lnTo>
                    <a:pt x="0" y="8075"/>
                  </a:lnTo>
                  <a:cubicBezTo>
                    <a:pt x="0" y="8061"/>
                    <a:pt x="11" y="8050"/>
                    <a:pt x="25" y="8050"/>
                  </a:cubicBezTo>
                  <a:cubicBezTo>
                    <a:pt x="39" y="8050"/>
                    <a:pt x="50" y="8061"/>
                    <a:pt x="50" y="8075"/>
                  </a:cubicBezTo>
                  <a:close/>
                  <a:moveTo>
                    <a:pt x="50" y="8425"/>
                  </a:moveTo>
                  <a:lnTo>
                    <a:pt x="50" y="8575"/>
                  </a:lnTo>
                  <a:cubicBezTo>
                    <a:pt x="50" y="8589"/>
                    <a:pt x="39" y="8600"/>
                    <a:pt x="25" y="8600"/>
                  </a:cubicBezTo>
                  <a:cubicBezTo>
                    <a:pt x="11" y="8600"/>
                    <a:pt x="0" y="8589"/>
                    <a:pt x="0" y="8575"/>
                  </a:cubicBezTo>
                  <a:lnTo>
                    <a:pt x="0" y="8425"/>
                  </a:lnTo>
                  <a:cubicBezTo>
                    <a:pt x="0" y="8411"/>
                    <a:pt x="11" y="8400"/>
                    <a:pt x="25" y="8400"/>
                  </a:cubicBezTo>
                  <a:cubicBezTo>
                    <a:pt x="39" y="8400"/>
                    <a:pt x="50" y="8411"/>
                    <a:pt x="50" y="8425"/>
                  </a:cubicBezTo>
                  <a:close/>
                  <a:moveTo>
                    <a:pt x="50" y="8775"/>
                  </a:moveTo>
                  <a:lnTo>
                    <a:pt x="50" y="8925"/>
                  </a:lnTo>
                  <a:cubicBezTo>
                    <a:pt x="50" y="8939"/>
                    <a:pt x="39" y="8950"/>
                    <a:pt x="25" y="8950"/>
                  </a:cubicBezTo>
                  <a:cubicBezTo>
                    <a:pt x="11" y="8950"/>
                    <a:pt x="0" y="8939"/>
                    <a:pt x="0" y="8925"/>
                  </a:cubicBezTo>
                  <a:lnTo>
                    <a:pt x="0" y="8775"/>
                  </a:lnTo>
                  <a:cubicBezTo>
                    <a:pt x="0" y="8761"/>
                    <a:pt x="11" y="8750"/>
                    <a:pt x="25" y="8750"/>
                  </a:cubicBezTo>
                  <a:cubicBezTo>
                    <a:pt x="39" y="8750"/>
                    <a:pt x="50" y="8761"/>
                    <a:pt x="50" y="8775"/>
                  </a:cubicBezTo>
                  <a:close/>
                  <a:moveTo>
                    <a:pt x="50" y="9125"/>
                  </a:moveTo>
                  <a:lnTo>
                    <a:pt x="50" y="9275"/>
                  </a:lnTo>
                  <a:cubicBezTo>
                    <a:pt x="50" y="9289"/>
                    <a:pt x="39" y="9300"/>
                    <a:pt x="25" y="9300"/>
                  </a:cubicBezTo>
                  <a:cubicBezTo>
                    <a:pt x="11" y="9300"/>
                    <a:pt x="0" y="9289"/>
                    <a:pt x="0" y="9275"/>
                  </a:cubicBezTo>
                  <a:lnTo>
                    <a:pt x="0" y="9125"/>
                  </a:lnTo>
                  <a:cubicBezTo>
                    <a:pt x="0" y="9111"/>
                    <a:pt x="11" y="9100"/>
                    <a:pt x="25" y="9100"/>
                  </a:cubicBezTo>
                  <a:cubicBezTo>
                    <a:pt x="39" y="9100"/>
                    <a:pt x="50" y="9111"/>
                    <a:pt x="50" y="9125"/>
                  </a:cubicBezTo>
                  <a:close/>
                  <a:moveTo>
                    <a:pt x="50" y="9475"/>
                  </a:moveTo>
                  <a:lnTo>
                    <a:pt x="50" y="9625"/>
                  </a:lnTo>
                  <a:cubicBezTo>
                    <a:pt x="50" y="9639"/>
                    <a:pt x="39" y="9650"/>
                    <a:pt x="25" y="9650"/>
                  </a:cubicBezTo>
                  <a:cubicBezTo>
                    <a:pt x="11" y="9650"/>
                    <a:pt x="0" y="9639"/>
                    <a:pt x="0" y="9625"/>
                  </a:cubicBezTo>
                  <a:lnTo>
                    <a:pt x="0" y="9475"/>
                  </a:lnTo>
                  <a:cubicBezTo>
                    <a:pt x="0" y="9461"/>
                    <a:pt x="11" y="9450"/>
                    <a:pt x="25" y="9450"/>
                  </a:cubicBezTo>
                  <a:cubicBezTo>
                    <a:pt x="39" y="9450"/>
                    <a:pt x="50" y="9461"/>
                    <a:pt x="50" y="9475"/>
                  </a:cubicBezTo>
                  <a:close/>
                  <a:moveTo>
                    <a:pt x="50" y="9825"/>
                  </a:moveTo>
                  <a:lnTo>
                    <a:pt x="50" y="9975"/>
                  </a:lnTo>
                  <a:cubicBezTo>
                    <a:pt x="50" y="9989"/>
                    <a:pt x="39" y="10000"/>
                    <a:pt x="25" y="10000"/>
                  </a:cubicBezTo>
                  <a:cubicBezTo>
                    <a:pt x="11" y="10000"/>
                    <a:pt x="0" y="9989"/>
                    <a:pt x="0" y="9975"/>
                  </a:cubicBezTo>
                  <a:lnTo>
                    <a:pt x="0" y="9825"/>
                  </a:lnTo>
                  <a:cubicBezTo>
                    <a:pt x="0" y="9811"/>
                    <a:pt x="11" y="9800"/>
                    <a:pt x="25" y="9800"/>
                  </a:cubicBezTo>
                  <a:cubicBezTo>
                    <a:pt x="39" y="9800"/>
                    <a:pt x="50" y="9811"/>
                    <a:pt x="50" y="9825"/>
                  </a:cubicBezTo>
                  <a:close/>
                  <a:moveTo>
                    <a:pt x="50" y="10175"/>
                  </a:moveTo>
                  <a:lnTo>
                    <a:pt x="50" y="10325"/>
                  </a:lnTo>
                  <a:cubicBezTo>
                    <a:pt x="50" y="10339"/>
                    <a:pt x="39" y="10350"/>
                    <a:pt x="25" y="10350"/>
                  </a:cubicBezTo>
                  <a:cubicBezTo>
                    <a:pt x="11" y="10350"/>
                    <a:pt x="0" y="10339"/>
                    <a:pt x="0" y="10325"/>
                  </a:cubicBezTo>
                  <a:lnTo>
                    <a:pt x="0" y="10175"/>
                  </a:lnTo>
                  <a:cubicBezTo>
                    <a:pt x="0" y="10161"/>
                    <a:pt x="11" y="10150"/>
                    <a:pt x="25" y="10150"/>
                  </a:cubicBezTo>
                  <a:cubicBezTo>
                    <a:pt x="39" y="10150"/>
                    <a:pt x="50" y="10161"/>
                    <a:pt x="50" y="10175"/>
                  </a:cubicBezTo>
                  <a:close/>
                  <a:moveTo>
                    <a:pt x="50" y="10525"/>
                  </a:moveTo>
                  <a:lnTo>
                    <a:pt x="50" y="10675"/>
                  </a:lnTo>
                  <a:cubicBezTo>
                    <a:pt x="50" y="10689"/>
                    <a:pt x="39" y="10700"/>
                    <a:pt x="25" y="10700"/>
                  </a:cubicBezTo>
                  <a:cubicBezTo>
                    <a:pt x="11" y="10700"/>
                    <a:pt x="0" y="10689"/>
                    <a:pt x="0" y="10675"/>
                  </a:cubicBezTo>
                  <a:lnTo>
                    <a:pt x="0" y="10525"/>
                  </a:lnTo>
                  <a:cubicBezTo>
                    <a:pt x="0" y="10511"/>
                    <a:pt x="11" y="10500"/>
                    <a:pt x="25" y="10500"/>
                  </a:cubicBezTo>
                  <a:cubicBezTo>
                    <a:pt x="39" y="10500"/>
                    <a:pt x="50" y="10511"/>
                    <a:pt x="50" y="10525"/>
                  </a:cubicBezTo>
                  <a:close/>
                  <a:moveTo>
                    <a:pt x="50" y="10875"/>
                  </a:moveTo>
                  <a:lnTo>
                    <a:pt x="50" y="11025"/>
                  </a:lnTo>
                  <a:cubicBezTo>
                    <a:pt x="50" y="11039"/>
                    <a:pt x="39" y="11050"/>
                    <a:pt x="25" y="11050"/>
                  </a:cubicBezTo>
                  <a:cubicBezTo>
                    <a:pt x="11" y="11050"/>
                    <a:pt x="0" y="11039"/>
                    <a:pt x="0" y="11025"/>
                  </a:cubicBezTo>
                  <a:lnTo>
                    <a:pt x="0" y="10875"/>
                  </a:lnTo>
                  <a:cubicBezTo>
                    <a:pt x="0" y="10861"/>
                    <a:pt x="11" y="10850"/>
                    <a:pt x="25" y="10850"/>
                  </a:cubicBezTo>
                  <a:cubicBezTo>
                    <a:pt x="39" y="10850"/>
                    <a:pt x="50" y="10861"/>
                    <a:pt x="50" y="10875"/>
                  </a:cubicBezTo>
                  <a:close/>
                  <a:moveTo>
                    <a:pt x="50" y="11225"/>
                  </a:moveTo>
                  <a:lnTo>
                    <a:pt x="50" y="11375"/>
                  </a:lnTo>
                  <a:cubicBezTo>
                    <a:pt x="50" y="11389"/>
                    <a:pt x="39" y="11400"/>
                    <a:pt x="25" y="11400"/>
                  </a:cubicBezTo>
                  <a:cubicBezTo>
                    <a:pt x="11" y="11400"/>
                    <a:pt x="0" y="11389"/>
                    <a:pt x="0" y="11375"/>
                  </a:cubicBezTo>
                  <a:lnTo>
                    <a:pt x="0" y="11225"/>
                  </a:lnTo>
                  <a:cubicBezTo>
                    <a:pt x="0" y="11211"/>
                    <a:pt x="11" y="11200"/>
                    <a:pt x="25" y="11200"/>
                  </a:cubicBezTo>
                  <a:cubicBezTo>
                    <a:pt x="39" y="11200"/>
                    <a:pt x="50" y="11211"/>
                    <a:pt x="50" y="11225"/>
                  </a:cubicBezTo>
                  <a:close/>
                  <a:moveTo>
                    <a:pt x="50" y="11575"/>
                  </a:moveTo>
                  <a:lnTo>
                    <a:pt x="50" y="11725"/>
                  </a:lnTo>
                  <a:cubicBezTo>
                    <a:pt x="50" y="11739"/>
                    <a:pt x="39" y="11750"/>
                    <a:pt x="25" y="11750"/>
                  </a:cubicBezTo>
                  <a:cubicBezTo>
                    <a:pt x="11" y="11750"/>
                    <a:pt x="0" y="11739"/>
                    <a:pt x="0" y="11725"/>
                  </a:cubicBezTo>
                  <a:lnTo>
                    <a:pt x="0" y="11575"/>
                  </a:lnTo>
                  <a:cubicBezTo>
                    <a:pt x="0" y="11561"/>
                    <a:pt x="11" y="11550"/>
                    <a:pt x="25" y="11550"/>
                  </a:cubicBezTo>
                  <a:cubicBezTo>
                    <a:pt x="39" y="11550"/>
                    <a:pt x="50" y="11561"/>
                    <a:pt x="50" y="11575"/>
                  </a:cubicBezTo>
                  <a:close/>
                  <a:moveTo>
                    <a:pt x="50" y="11925"/>
                  </a:moveTo>
                  <a:lnTo>
                    <a:pt x="50" y="12075"/>
                  </a:lnTo>
                  <a:cubicBezTo>
                    <a:pt x="50" y="12089"/>
                    <a:pt x="39" y="12100"/>
                    <a:pt x="25" y="12100"/>
                  </a:cubicBezTo>
                  <a:cubicBezTo>
                    <a:pt x="11" y="12100"/>
                    <a:pt x="0" y="12089"/>
                    <a:pt x="0" y="12075"/>
                  </a:cubicBezTo>
                  <a:lnTo>
                    <a:pt x="0" y="11925"/>
                  </a:lnTo>
                  <a:cubicBezTo>
                    <a:pt x="0" y="11911"/>
                    <a:pt x="11" y="11900"/>
                    <a:pt x="25" y="11900"/>
                  </a:cubicBezTo>
                  <a:cubicBezTo>
                    <a:pt x="39" y="11900"/>
                    <a:pt x="50" y="11911"/>
                    <a:pt x="50" y="11925"/>
                  </a:cubicBezTo>
                  <a:close/>
                  <a:moveTo>
                    <a:pt x="50" y="12275"/>
                  </a:moveTo>
                  <a:lnTo>
                    <a:pt x="50" y="12425"/>
                  </a:lnTo>
                  <a:cubicBezTo>
                    <a:pt x="50" y="12439"/>
                    <a:pt x="39" y="12450"/>
                    <a:pt x="25" y="12450"/>
                  </a:cubicBezTo>
                  <a:cubicBezTo>
                    <a:pt x="11" y="12450"/>
                    <a:pt x="0" y="12439"/>
                    <a:pt x="0" y="12425"/>
                  </a:cubicBezTo>
                  <a:lnTo>
                    <a:pt x="0" y="12275"/>
                  </a:lnTo>
                  <a:cubicBezTo>
                    <a:pt x="0" y="12261"/>
                    <a:pt x="11" y="12250"/>
                    <a:pt x="25" y="12250"/>
                  </a:cubicBezTo>
                  <a:cubicBezTo>
                    <a:pt x="39" y="12250"/>
                    <a:pt x="50" y="12261"/>
                    <a:pt x="50" y="12275"/>
                  </a:cubicBezTo>
                  <a:close/>
                  <a:moveTo>
                    <a:pt x="50" y="12625"/>
                  </a:moveTo>
                  <a:lnTo>
                    <a:pt x="50" y="12775"/>
                  </a:lnTo>
                  <a:cubicBezTo>
                    <a:pt x="50" y="12789"/>
                    <a:pt x="39" y="12800"/>
                    <a:pt x="25" y="12800"/>
                  </a:cubicBezTo>
                  <a:cubicBezTo>
                    <a:pt x="11" y="12800"/>
                    <a:pt x="0" y="12789"/>
                    <a:pt x="0" y="12775"/>
                  </a:cubicBezTo>
                  <a:lnTo>
                    <a:pt x="0" y="12625"/>
                  </a:lnTo>
                  <a:cubicBezTo>
                    <a:pt x="0" y="12611"/>
                    <a:pt x="11" y="12600"/>
                    <a:pt x="25" y="12600"/>
                  </a:cubicBezTo>
                  <a:cubicBezTo>
                    <a:pt x="39" y="12600"/>
                    <a:pt x="50" y="12611"/>
                    <a:pt x="50" y="12625"/>
                  </a:cubicBezTo>
                  <a:close/>
                  <a:moveTo>
                    <a:pt x="50" y="12975"/>
                  </a:moveTo>
                  <a:lnTo>
                    <a:pt x="50" y="13125"/>
                  </a:lnTo>
                  <a:cubicBezTo>
                    <a:pt x="50" y="13139"/>
                    <a:pt x="39" y="13150"/>
                    <a:pt x="25" y="13150"/>
                  </a:cubicBezTo>
                  <a:cubicBezTo>
                    <a:pt x="11" y="13150"/>
                    <a:pt x="0" y="13139"/>
                    <a:pt x="0" y="13125"/>
                  </a:cubicBezTo>
                  <a:lnTo>
                    <a:pt x="0" y="12975"/>
                  </a:lnTo>
                  <a:cubicBezTo>
                    <a:pt x="0" y="12961"/>
                    <a:pt x="11" y="12950"/>
                    <a:pt x="25" y="12950"/>
                  </a:cubicBezTo>
                  <a:cubicBezTo>
                    <a:pt x="39" y="12950"/>
                    <a:pt x="50" y="12961"/>
                    <a:pt x="50" y="12975"/>
                  </a:cubicBezTo>
                  <a:close/>
                  <a:moveTo>
                    <a:pt x="50" y="13325"/>
                  </a:moveTo>
                  <a:lnTo>
                    <a:pt x="50" y="13475"/>
                  </a:lnTo>
                  <a:cubicBezTo>
                    <a:pt x="50" y="13489"/>
                    <a:pt x="39" y="13500"/>
                    <a:pt x="25" y="13500"/>
                  </a:cubicBezTo>
                  <a:cubicBezTo>
                    <a:pt x="11" y="13500"/>
                    <a:pt x="0" y="13489"/>
                    <a:pt x="0" y="13475"/>
                  </a:cubicBezTo>
                  <a:lnTo>
                    <a:pt x="0" y="13325"/>
                  </a:lnTo>
                  <a:cubicBezTo>
                    <a:pt x="0" y="13311"/>
                    <a:pt x="11" y="13300"/>
                    <a:pt x="25" y="13300"/>
                  </a:cubicBezTo>
                  <a:cubicBezTo>
                    <a:pt x="39" y="13300"/>
                    <a:pt x="50" y="13311"/>
                    <a:pt x="50" y="13325"/>
                  </a:cubicBezTo>
                  <a:close/>
                  <a:moveTo>
                    <a:pt x="50" y="13675"/>
                  </a:moveTo>
                  <a:lnTo>
                    <a:pt x="50" y="13825"/>
                  </a:lnTo>
                  <a:cubicBezTo>
                    <a:pt x="50" y="13839"/>
                    <a:pt x="39" y="13850"/>
                    <a:pt x="25" y="13850"/>
                  </a:cubicBezTo>
                  <a:cubicBezTo>
                    <a:pt x="11" y="13850"/>
                    <a:pt x="0" y="13839"/>
                    <a:pt x="0" y="13825"/>
                  </a:cubicBezTo>
                  <a:lnTo>
                    <a:pt x="0" y="13675"/>
                  </a:lnTo>
                  <a:cubicBezTo>
                    <a:pt x="0" y="13661"/>
                    <a:pt x="11" y="13650"/>
                    <a:pt x="25" y="13650"/>
                  </a:cubicBezTo>
                  <a:cubicBezTo>
                    <a:pt x="39" y="13650"/>
                    <a:pt x="50" y="13661"/>
                    <a:pt x="50" y="13675"/>
                  </a:cubicBezTo>
                  <a:close/>
                  <a:moveTo>
                    <a:pt x="50" y="14025"/>
                  </a:moveTo>
                  <a:lnTo>
                    <a:pt x="50" y="14175"/>
                  </a:lnTo>
                  <a:cubicBezTo>
                    <a:pt x="50" y="14189"/>
                    <a:pt x="39" y="14200"/>
                    <a:pt x="25" y="14200"/>
                  </a:cubicBezTo>
                  <a:cubicBezTo>
                    <a:pt x="11" y="14200"/>
                    <a:pt x="0" y="14189"/>
                    <a:pt x="0" y="14175"/>
                  </a:cubicBezTo>
                  <a:lnTo>
                    <a:pt x="0" y="14025"/>
                  </a:lnTo>
                  <a:cubicBezTo>
                    <a:pt x="0" y="14011"/>
                    <a:pt x="11" y="14000"/>
                    <a:pt x="25" y="14000"/>
                  </a:cubicBezTo>
                  <a:cubicBezTo>
                    <a:pt x="39" y="14000"/>
                    <a:pt x="50" y="14011"/>
                    <a:pt x="50" y="14025"/>
                  </a:cubicBezTo>
                  <a:close/>
                  <a:moveTo>
                    <a:pt x="50" y="14375"/>
                  </a:moveTo>
                  <a:lnTo>
                    <a:pt x="50" y="14525"/>
                  </a:lnTo>
                  <a:cubicBezTo>
                    <a:pt x="50" y="14539"/>
                    <a:pt x="39" y="14550"/>
                    <a:pt x="25" y="14550"/>
                  </a:cubicBezTo>
                  <a:cubicBezTo>
                    <a:pt x="11" y="14550"/>
                    <a:pt x="0" y="14539"/>
                    <a:pt x="0" y="14525"/>
                  </a:cubicBezTo>
                  <a:lnTo>
                    <a:pt x="0" y="14375"/>
                  </a:lnTo>
                  <a:cubicBezTo>
                    <a:pt x="0" y="14361"/>
                    <a:pt x="11" y="14350"/>
                    <a:pt x="25" y="14350"/>
                  </a:cubicBezTo>
                  <a:cubicBezTo>
                    <a:pt x="39" y="14350"/>
                    <a:pt x="50" y="14361"/>
                    <a:pt x="50" y="14375"/>
                  </a:cubicBezTo>
                  <a:close/>
                  <a:moveTo>
                    <a:pt x="50" y="14725"/>
                  </a:moveTo>
                  <a:lnTo>
                    <a:pt x="50" y="14875"/>
                  </a:lnTo>
                  <a:cubicBezTo>
                    <a:pt x="50" y="14889"/>
                    <a:pt x="39" y="14900"/>
                    <a:pt x="25" y="14900"/>
                  </a:cubicBezTo>
                  <a:cubicBezTo>
                    <a:pt x="11" y="14900"/>
                    <a:pt x="0" y="14889"/>
                    <a:pt x="0" y="14875"/>
                  </a:cubicBezTo>
                  <a:lnTo>
                    <a:pt x="0" y="14725"/>
                  </a:lnTo>
                  <a:cubicBezTo>
                    <a:pt x="0" y="14711"/>
                    <a:pt x="11" y="14700"/>
                    <a:pt x="25" y="14700"/>
                  </a:cubicBezTo>
                  <a:cubicBezTo>
                    <a:pt x="39" y="14700"/>
                    <a:pt x="50" y="14711"/>
                    <a:pt x="50" y="14725"/>
                  </a:cubicBezTo>
                  <a:close/>
                  <a:moveTo>
                    <a:pt x="50" y="15075"/>
                  </a:moveTo>
                  <a:lnTo>
                    <a:pt x="50" y="15225"/>
                  </a:lnTo>
                  <a:cubicBezTo>
                    <a:pt x="50" y="15239"/>
                    <a:pt x="39" y="15250"/>
                    <a:pt x="25" y="15250"/>
                  </a:cubicBezTo>
                  <a:cubicBezTo>
                    <a:pt x="11" y="15250"/>
                    <a:pt x="0" y="15239"/>
                    <a:pt x="0" y="15225"/>
                  </a:cubicBezTo>
                  <a:lnTo>
                    <a:pt x="0" y="15075"/>
                  </a:lnTo>
                  <a:cubicBezTo>
                    <a:pt x="0" y="15061"/>
                    <a:pt x="11" y="15050"/>
                    <a:pt x="25" y="15050"/>
                  </a:cubicBezTo>
                  <a:cubicBezTo>
                    <a:pt x="39" y="15050"/>
                    <a:pt x="50" y="15061"/>
                    <a:pt x="50" y="15075"/>
                  </a:cubicBezTo>
                  <a:close/>
                  <a:moveTo>
                    <a:pt x="50" y="15425"/>
                  </a:moveTo>
                  <a:lnTo>
                    <a:pt x="50" y="15575"/>
                  </a:lnTo>
                  <a:cubicBezTo>
                    <a:pt x="50" y="15589"/>
                    <a:pt x="39" y="15600"/>
                    <a:pt x="25" y="15600"/>
                  </a:cubicBezTo>
                  <a:cubicBezTo>
                    <a:pt x="11" y="15600"/>
                    <a:pt x="0" y="15589"/>
                    <a:pt x="0" y="15575"/>
                  </a:cubicBezTo>
                  <a:lnTo>
                    <a:pt x="0" y="15425"/>
                  </a:lnTo>
                  <a:cubicBezTo>
                    <a:pt x="0" y="15411"/>
                    <a:pt x="11" y="15400"/>
                    <a:pt x="25" y="15400"/>
                  </a:cubicBezTo>
                  <a:cubicBezTo>
                    <a:pt x="39" y="15400"/>
                    <a:pt x="50" y="15411"/>
                    <a:pt x="50" y="15425"/>
                  </a:cubicBezTo>
                  <a:close/>
                  <a:moveTo>
                    <a:pt x="50" y="15775"/>
                  </a:moveTo>
                  <a:lnTo>
                    <a:pt x="50" y="15925"/>
                  </a:lnTo>
                  <a:cubicBezTo>
                    <a:pt x="50" y="15939"/>
                    <a:pt x="39" y="15950"/>
                    <a:pt x="25" y="15950"/>
                  </a:cubicBezTo>
                  <a:cubicBezTo>
                    <a:pt x="11" y="15950"/>
                    <a:pt x="0" y="15939"/>
                    <a:pt x="0" y="15925"/>
                  </a:cubicBezTo>
                  <a:lnTo>
                    <a:pt x="0" y="15775"/>
                  </a:lnTo>
                  <a:cubicBezTo>
                    <a:pt x="0" y="15761"/>
                    <a:pt x="11" y="15750"/>
                    <a:pt x="25" y="15750"/>
                  </a:cubicBezTo>
                  <a:cubicBezTo>
                    <a:pt x="39" y="15750"/>
                    <a:pt x="50" y="15761"/>
                    <a:pt x="50" y="15775"/>
                  </a:cubicBezTo>
                  <a:close/>
                  <a:moveTo>
                    <a:pt x="50" y="16125"/>
                  </a:moveTo>
                  <a:lnTo>
                    <a:pt x="50" y="16275"/>
                  </a:lnTo>
                  <a:cubicBezTo>
                    <a:pt x="50" y="16289"/>
                    <a:pt x="39" y="16300"/>
                    <a:pt x="25" y="16300"/>
                  </a:cubicBezTo>
                  <a:cubicBezTo>
                    <a:pt x="11" y="16300"/>
                    <a:pt x="0" y="16289"/>
                    <a:pt x="0" y="16275"/>
                  </a:cubicBezTo>
                  <a:lnTo>
                    <a:pt x="0" y="16125"/>
                  </a:lnTo>
                  <a:cubicBezTo>
                    <a:pt x="0" y="16111"/>
                    <a:pt x="11" y="16100"/>
                    <a:pt x="25" y="16100"/>
                  </a:cubicBezTo>
                  <a:cubicBezTo>
                    <a:pt x="39" y="16100"/>
                    <a:pt x="50" y="16111"/>
                    <a:pt x="50" y="16125"/>
                  </a:cubicBezTo>
                  <a:close/>
                  <a:moveTo>
                    <a:pt x="50" y="16475"/>
                  </a:moveTo>
                  <a:lnTo>
                    <a:pt x="50" y="16625"/>
                  </a:lnTo>
                  <a:cubicBezTo>
                    <a:pt x="50" y="16639"/>
                    <a:pt x="39" y="16650"/>
                    <a:pt x="25" y="16650"/>
                  </a:cubicBezTo>
                  <a:cubicBezTo>
                    <a:pt x="11" y="16650"/>
                    <a:pt x="0" y="16639"/>
                    <a:pt x="0" y="16625"/>
                  </a:cubicBezTo>
                  <a:lnTo>
                    <a:pt x="0" y="16475"/>
                  </a:lnTo>
                  <a:cubicBezTo>
                    <a:pt x="0" y="16461"/>
                    <a:pt x="11" y="16450"/>
                    <a:pt x="25" y="16450"/>
                  </a:cubicBezTo>
                  <a:cubicBezTo>
                    <a:pt x="39" y="16450"/>
                    <a:pt x="50" y="16461"/>
                    <a:pt x="50" y="16475"/>
                  </a:cubicBezTo>
                  <a:close/>
                  <a:moveTo>
                    <a:pt x="50" y="16825"/>
                  </a:moveTo>
                  <a:lnTo>
                    <a:pt x="50" y="16975"/>
                  </a:lnTo>
                  <a:cubicBezTo>
                    <a:pt x="50" y="16989"/>
                    <a:pt x="39" y="17000"/>
                    <a:pt x="25" y="17000"/>
                  </a:cubicBezTo>
                  <a:cubicBezTo>
                    <a:pt x="11" y="17000"/>
                    <a:pt x="0" y="16989"/>
                    <a:pt x="0" y="16975"/>
                  </a:cubicBezTo>
                  <a:lnTo>
                    <a:pt x="0" y="16825"/>
                  </a:lnTo>
                  <a:cubicBezTo>
                    <a:pt x="0" y="16811"/>
                    <a:pt x="11" y="16800"/>
                    <a:pt x="25" y="16800"/>
                  </a:cubicBezTo>
                  <a:cubicBezTo>
                    <a:pt x="39" y="16800"/>
                    <a:pt x="50" y="16811"/>
                    <a:pt x="50" y="16825"/>
                  </a:cubicBezTo>
                  <a:close/>
                  <a:moveTo>
                    <a:pt x="50" y="17175"/>
                  </a:moveTo>
                  <a:lnTo>
                    <a:pt x="50" y="17325"/>
                  </a:lnTo>
                  <a:cubicBezTo>
                    <a:pt x="50" y="17339"/>
                    <a:pt x="39" y="17350"/>
                    <a:pt x="25" y="17350"/>
                  </a:cubicBezTo>
                  <a:cubicBezTo>
                    <a:pt x="11" y="17350"/>
                    <a:pt x="0" y="17339"/>
                    <a:pt x="0" y="17325"/>
                  </a:cubicBezTo>
                  <a:lnTo>
                    <a:pt x="0" y="17175"/>
                  </a:lnTo>
                  <a:cubicBezTo>
                    <a:pt x="0" y="17161"/>
                    <a:pt x="11" y="17150"/>
                    <a:pt x="25" y="17150"/>
                  </a:cubicBezTo>
                  <a:cubicBezTo>
                    <a:pt x="39" y="17150"/>
                    <a:pt x="50" y="17161"/>
                    <a:pt x="50" y="17175"/>
                  </a:cubicBezTo>
                  <a:close/>
                  <a:moveTo>
                    <a:pt x="50" y="17525"/>
                  </a:moveTo>
                  <a:lnTo>
                    <a:pt x="50" y="17675"/>
                  </a:lnTo>
                  <a:cubicBezTo>
                    <a:pt x="50" y="17689"/>
                    <a:pt x="39" y="17700"/>
                    <a:pt x="25" y="17700"/>
                  </a:cubicBezTo>
                  <a:cubicBezTo>
                    <a:pt x="11" y="17700"/>
                    <a:pt x="0" y="17689"/>
                    <a:pt x="0" y="17675"/>
                  </a:cubicBezTo>
                  <a:lnTo>
                    <a:pt x="0" y="17525"/>
                  </a:lnTo>
                  <a:cubicBezTo>
                    <a:pt x="0" y="17511"/>
                    <a:pt x="11" y="17500"/>
                    <a:pt x="25" y="17500"/>
                  </a:cubicBezTo>
                  <a:cubicBezTo>
                    <a:pt x="39" y="17500"/>
                    <a:pt x="50" y="17511"/>
                    <a:pt x="50" y="17525"/>
                  </a:cubicBezTo>
                  <a:close/>
                  <a:moveTo>
                    <a:pt x="50" y="17875"/>
                  </a:moveTo>
                  <a:lnTo>
                    <a:pt x="50" y="18025"/>
                  </a:lnTo>
                  <a:cubicBezTo>
                    <a:pt x="50" y="18039"/>
                    <a:pt x="39" y="18050"/>
                    <a:pt x="25" y="18050"/>
                  </a:cubicBezTo>
                  <a:cubicBezTo>
                    <a:pt x="11" y="18050"/>
                    <a:pt x="0" y="18039"/>
                    <a:pt x="0" y="18025"/>
                  </a:cubicBezTo>
                  <a:lnTo>
                    <a:pt x="0" y="17875"/>
                  </a:lnTo>
                  <a:cubicBezTo>
                    <a:pt x="0" y="17861"/>
                    <a:pt x="11" y="17850"/>
                    <a:pt x="25" y="17850"/>
                  </a:cubicBezTo>
                  <a:cubicBezTo>
                    <a:pt x="39" y="17850"/>
                    <a:pt x="50" y="17861"/>
                    <a:pt x="50" y="17875"/>
                  </a:cubicBezTo>
                  <a:close/>
                  <a:moveTo>
                    <a:pt x="50" y="18225"/>
                  </a:moveTo>
                  <a:lnTo>
                    <a:pt x="50" y="18375"/>
                  </a:lnTo>
                  <a:cubicBezTo>
                    <a:pt x="50" y="18389"/>
                    <a:pt x="39" y="18400"/>
                    <a:pt x="25" y="18400"/>
                  </a:cubicBezTo>
                  <a:cubicBezTo>
                    <a:pt x="11" y="18400"/>
                    <a:pt x="0" y="18389"/>
                    <a:pt x="0" y="18375"/>
                  </a:cubicBezTo>
                  <a:lnTo>
                    <a:pt x="0" y="18225"/>
                  </a:lnTo>
                  <a:cubicBezTo>
                    <a:pt x="0" y="18211"/>
                    <a:pt x="11" y="18200"/>
                    <a:pt x="25" y="18200"/>
                  </a:cubicBezTo>
                  <a:cubicBezTo>
                    <a:pt x="39" y="18200"/>
                    <a:pt x="50" y="18211"/>
                    <a:pt x="50" y="18225"/>
                  </a:cubicBezTo>
                  <a:close/>
                  <a:moveTo>
                    <a:pt x="50" y="18575"/>
                  </a:moveTo>
                  <a:lnTo>
                    <a:pt x="50" y="18725"/>
                  </a:lnTo>
                  <a:cubicBezTo>
                    <a:pt x="50" y="18739"/>
                    <a:pt x="39" y="18750"/>
                    <a:pt x="25" y="18750"/>
                  </a:cubicBezTo>
                  <a:cubicBezTo>
                    <a:pt x="11" y="18750"/>
                    <a:pt x="0" y="18739"/>
                    <a:pt x="0" y="18725"/>
                  </a:cubicBezTo>
                  <a:lnTo>
                    <a:pt x="0" y="18575"/>
                  </a:lnTo>
                  <a:cubicBezTo>
                    <a:pt x="0" y="18561"/>
                    <a:pt x="11" y="18550"/>
                    <a:pt x="25" y="18550"/>
                  </a:cubicBezTo>
                  <a:cubicBezTo>
                    <a:pt x="39" y="18550"/>
                    <a:pt x="50" y="18561"/>
                    <a:pt x="50" y="18575"/>
                  </a:cubicBezTo>
                  <a:close/>
                  <a:moveTo>
                    <a:pt x="50" y="18925"/>
                  </a:moveTo>
                  <a:lnTo>
                    <a:pt x="50" y="19075"/>
                  </a:lnTo>
                  <a:cubicBezTo>
                    <a:pt x="50" y="19089"/>
                    <a:pt x="39" y="19100"/>
                    <a:pt x="25" y="19100"/>
                  </a:cubicBezTo>
                  <a:cubicBezTo>
                    <a:pt x="11" y="19100"/>
                    <a:pt x="0" y="19089"/>
                    <a:pt x="0" y="19075"/>
                  </a:cubicBezTo>
                  <a:lnTo>
                    <a:pt x="0" y="18925"/>
                  </a:lnTo>
                  <a:cubicBezTo>
                    <a:pt x="0" y="18911"/>
                    <a:pt x="11" y="18900"/>
                    <a:pt x="25" y="18900"/>
                  </a:cubicBezTo>
                  <a:cubicBezTo>
                    <a:pt x="39" y="18900"/>
                    <a:pt x="50" y="18911"/>
                    <a:pt x="50" y="18925"/>
                  </a:cubicBezTo>
                  <a:close/>
                  <a:moveTo>
                    <a:pt x="50" y="19275"/>
                  </a:moveTo>
                  <a:lnTo>
                    <a:pt x="50" y="19425"/>
                  </a:lnTo>
                  <a:cubicBezTo>
                    <a:pt x="50" y="19439"/>
                    <a:pt x="39" y="19450"/>
                    <a:pt x="25" y="19450"/>
                  </a:cubicBezTo>
                  <a:cubicBezTo>
                    <a:pt x="11" y="19450"/>
                    <a:pt x="0" y="19439"/>
                    <a:pt x="0" y="19425"/>
                  </a:cubicBezTo>
                  <a:lnTo>
                    <a:pt x="0" y="19275"/>
                  </a:lnTo>
                  <a:cubicBezTo>
                    <a:pt x="0" y="19261"/>
                    <a:pt x="11" y="19250"/>
                    <a:pt x="25" y="19250"/>
                  </a:cubicBezTo>
                  <a:cubicBezTo>
                    <a:pt x="39" y="19250"/>
                    <a:pt x="50" y="19261"/>
                    <a:pt x="50" y="19275"/>
                  </a:cubicBezTo>
                  <a:close/>
                  <a:moveTo>
                    <a:pt x="50" y="19625"/>
                  </a:moveTo>
                  <a:lnTo>
                    <a:pt x="50" y="19775"/>
                  </a:lnTo>
                  <a:cubicBezTo>
                    <a:pt x="50" y="19789"/>
                    <a:pt x="39" y="19800"/>
                    <a:pt x="25" y="19800"/>
                  </a:cubicBezTo>
                  <a:cubicBezTo>
                    <a:pt x="11" y="19800"/>
                    <a:pt x="0" y="19789"/>
                    <a:pt x="0" y="19775"/>
                  </a:cubicBezTo>
                  <a:lnTo>
                    <a:pt x="0" y="19625"/>
                  </a:lnTo>
                  <a:cubicBezTo>
                    <a:pt x="0" y="19611"/>
                    <a:pt x="11" y="19600"/>
                    <a:pt x="25" y="19600"/>
                  </a:cubicBezTo>
                  <a:cubicBezTo>
                    <a:pt x="39" y="19600"/>
                    <a:pt x="50" y="19611"/>
                    <a:pt x="50" y="19625"/>
                  </a:cubicBezTo>
                  <a:close/>
                  <a:moveTo>
                    <a:pt x="50" y="19975"/>
                  </a:moveTo>
                  <a:lnTo>
                    <a:pt x="50" y="20125"/>
                  </a:lnTo>
                  <a:cubicBezTo>
                    <a:pt x="50" y="20139"/>
                    <a:pt x="39" y="20150"/>
                    <a:pt x="25" y="20150"/>
                  </a:cubicBezTo>
                  <a:cubicBezTo>
                    <a:pt x="11" y="20150"/>
                    <a:pt x="0" y="20139"/>
                    <a:pt x="0" y="20125"/>
                  </a:cubicBezTo>
                  <a:lnTo>
                    <a:pt x="0" y="19975"/>
                  </a:lnTo>
                  <a:cubicBezTo>
                    <a:pt x="0" y="19961"/>
                    <a:pt x="11" y="19950"/>
                    <a:pt x="25" y="19950"/>
                  </a:cubicBezTo>
                  <a:cubicBezTo>
                    <a:pt x="39" y="19950"/>
                    <a:pt x="50" y="19961"/>
                    <a:pt x="50" y="19975"/>
                  </a:cubicBezTo>
                  <a:close/>
                  <a:moveTo>
                    <a:pt x="50" y="20325"/>
                  </a:moveTo>
                  <a:lnTo>
                    <a:pt x="50" y="20475"/>
                  </a:lnTo>
                  <a:cubicBezTo>
                    <a:pt x="50" y="20489"/>
                    <a:pt x="39" y="20500"/>
                    <a:pt x="25" y="20500"/>
                  </a:cubicBezTo>
                  <a:cubicBezTo>
                    <a:pt x="11" y="20500"/>
                    <a:pt x="0" y="20489"/>
                    <a:pt x="0" y="20475"/>
                  </a:cubicBezTo>
                  <a:lnTo>
                    <a:pt x="0" y="20325"/>
                  </a:lnTo>
                  <a:cubicBezTo>
                    <a:pt x="0" y="20311"/>
                    <a:pt x="11" y="20300"/>
                    <a:pt x="25" y="20300"/>
                  </a:cubicBezTo>
                  <a:cubicBezTo>
                    <a:pt x="39" y="20300"/>
                    <a:pt x="50" y="20311"/>
                    <a:pt x="50" y="20325"/>
                  </a:cubicBezTo>
                  <a:close/>
                  <a:moveTo>
                    <a:pt x="50" y="20675"/>
                  </a:moveTo>
                  <a:lnTo>
                    <a:pt x="50" y="20825"/>
                  </a:lnTo>
                  <a:cubicBezTo>
                    <a:pt x="50" y="20839"/>
                    <a:pt x="39" y="20850"/>
                    <a:pt x="25" y="20850"/>
                  </a:cubicBezTo>
                  <a:cubicBezTo>
                    <a:pt x="11" y="20850"/>
                    <a:pt x="0" y="20839"/>
                    <a:pt x="0" y="20825"/>
                  </a:cubicBezTo>
                  <a:lnTo>
                    <a:pt x="0" y="20675"/>
                  </a:lnTo>
                  <a:cubicBezTo>
                    <a:pt x="0" y="20661"/>
                    <a:pt x="11" y="20650"/>
                    <a:pt x="25" y="20650"/>
                  </a:cubicBezTo>
                  <a:cubicBezTo>
                    <a:pt x="39" y="20650"/>
                    <a:pt x="50" y="20661"/>
                    <a:pt x="50" y="20675"/>
                  </a:cubicBezTo>
                  <a:close/>
                  <a:moveTo>
                    <a:pt x="50" y="21025"/>
                  </a:moveTo>
                  <a:lnTo>
                    <a:pt x="50" y="21175"/>
                  </a:lnTo>
                  <a:cubicBezTo>
                    <a:pt x="50" y="21189"/>
                    <a:pt x="39" y="21200"/>
                    <a:pt x="25" y="21200"/>
                  </a:cubicBezTo>
                  <a:cubicBezTo>
                    <a:pt x="11" y="21200"/>
                    <a:pt x="0" y="21189"/>
                    <a:pt x="0" y="21175"/>
                  </a:cubicBezTo>
                  <a:lnTo>
                    <a:pt x="0" y="21025"/>
                  </a:lnTo>
                  <a:cubicBezTo>
                    <a:pt x="0" y="21011"/>
                    <a:pt x="11" y="21000"/>
                    <a:pt x="25" y="21000"/>
                  </a:cubicBezTo>
                  <a:cubicBezTo>
                    <a:pt x="39" y="21000"/>
                    <a:pt x="50" y="21011"/>
                    <a:pt x="50" y="21025"/>
                  </a:cubicBezTo>
                  <a:close/>
                  <a:moveTo>
                    <a:pt x="50" y="21375"/>
                  </a:moveTo>
                  <a:lnTo>
                    <a:pt x="50" y="21525"/>
                  </a:lnTo>
                  <a:cubicBezTo>
                    <a:pt x="50" y="21539"/>
                    <a:pt x="39" y="21550"/>
                    <a:pt x="25" y="21550"/>
                  </a:cubicBezTo>
                  <a:cubicBezTo>
                    <a:pt x="11" y="21550"/>
                    <a:pt x="0" y="21539"/>
                    <a:pt x="0" y="21525"/>
                  </a:cubicBezTo>
                  <a:lnTo>
                    <a:pt x="0" y="21375"/>
                  </a:lnTo>
                  <a:cubicBezTo>
                    <a:pt x="0" y="21361"/>
                    <a:pt x="11" y="21350"/>
                    <a:pt x="25" y="21350"/>
                  </a:cubicBezTo>
                  <a:cubicBezTo>
                    <a:pt x="39" y="21350"/>
                    <a:pt x="50" y="21361"/>
                    <a:pt x="50" y="21375"/>
                  </a:cubicBezTo>
                  <a:close/>
                  <a:moveTo>
                    <a:pt x="50" y="21725"/>
                  </a:moveTo>
                  <a:lnTo>
                    <a:pt x="50" y="21875"/>
                  </a:lnTo>
                  <a:cubicBezTo>
                    <a:pt x="50" y="21889"/>
                    <a:pt x="39" y="21900"/>
                    <a:pt x="25" y="21900"/>
                  </a:cubicBezTo>
                  <a:cubicBezTo>
                    <a:pt x="11" y="21900"/>
                    <a:pt x="0" y="21889"/>
                    <a:pt x="0" y="21875"/>
                  </a:cubicBezTo>
                  <a:lnTo>
                    <a:pt x="0" y="21725"/>
                  </a:lnTo>
                  <a:cubicBezTo>
                    <a:pt x="0" y="21711"/>
                    <a:pt x="11" y="21700"/>
                    <a:pt x="25" y="21700"/>
                  </a:cubicBezTo>
                  <a:cubicBezTo>
                    <a:pt x="39" y="21700"/>
                    <a:pt x="50" y="21711"/>
                    <a:pt x="50" y="21725"/>
                  </a:cubicBezTo>
                  <a:close/>
                  <a:moveTo>
                    <a:pt x="50" y="22075"/>
                  </a:moveTo>
                  <a:lnTo>
                    <a:pt x="50" y="22225"/>
                  </a:lnTo>
                  <a:cubicBezTo>
                    <a:pt x="50" y="22239"/>
                    <a:pt x="39" y="22250"/>
                    <a:pt x="25" y="22250"/>
                  </a:cubicBezTo>
                  <a:cubicBezTo>
                    <a:pt x="11" y="22250"/>
                    <a:pt x="0" y="22239"/>
                    <a:pt x="0" y="22225"/>
                  </a:cubicBezTo>
                  <a:lnTo>
                    <a:pt x="0" y="22075"/>
                  </a:lnTo>
                  <a:cubicBezTo>
                    <a:pt x="0" y="22061"/>
                    <a:pt x="11" y="22050"/>
                    <a:pt x="25" y="22050"/>
                  </a:cubicBezTo>
                  <a:cubicBezTo>
                    <a:pt x="39" y="22050"/>
                    <a:pt x="50" y="22061"/>
                    <a:pt x="50" y="22075"/>
                  </a:cubicBezTo>
                  <a:close/>
                  <a:moveTo>
                    <a:pt x="50" y="22425"/>
                  </a:moveTo>
                  <a:lnTo>
                    <a:pt x="50" y="22575"/>
                  </a:lnTo>
                  <a:cubicBezTo>
                    <a:pt x="50" y="22589"/>
                    <a:pt x="39" y="22600"/>
                    <a:pt x="25" y="22600"/>
                  </a:cubicBezTo>
                  <a:cubicBezTo>
                    <a:pt x="11" y="22600"/>
                    <a:pt x="0" y="22589"/>
                    <a:pt x="0" y="22575"/>
                  </a:cubicBezTo>
                  <a:lnTo>
                    <a:pt x="0" y="22425"/>
                  </a:lnTo>
                  <a:cubicBezTo>
                    <a:pt x="0" y="22411"/>
                    <a:pt x="11" y="22400"/>
                    <a:pt x="25" y="22400"/>
                  </a:cubicBezTo>
                  <a:cubicBezTo>
                    <a:pt x="39" y="22400"/>
                    <a:pt x="50" y="22411"/>
                    <a:pt x="50" y="22425"/>
                  </a:cubicBezTo>
                  <a:close/>
                  <a:moveTo>
                    <a:pt x="50" y="22775"/>
                  </a:moveTo>
                  <a:lnTo>
                    <a:pt x="50" y="22925"/>
                  </a:lnTo>
                  <a:cubicBezTo>
                    <a:pt x="50" y="22939"/>
                    <a:pt x="39" y="22950"/>
                    <a:pt x="25" y="22950"/>
                  </a:cubicBezTo>
                  <a:cubicBezTo>
                    <a:pt x="11" y="22950"/>
                    <a:pt x="0" y="22939"/>
                    <a:pt x="0" y="22925"/>
                  </a:cubicBezTo>
                  <a:lnTo>
                    <a:pt x="0" y="22775"/>
                  </a:lnTo>
                  <a:cubicBezTo>
                    <a:pt x="0" y="22761"/>
                    <a:pt x="11" y="22750"/>
                    <a:pt x="25" y="22750"/>
                  </a:cubicBezTo>
                  <a:cubicBezTo>
                    <a:pt x="39" y="22750"/>
                    <a:pt x="50" y="22761"/>
                    <a:pt x="50" y="22775"/>
                  </a:cubicBezTo>
                  <a:close/>
                  <a:moveTo>
                    <a:pt x="50" y="23125"/>
                  </a:moveTo>
                  <a:lnTo>
                    <a:pt x="50" y="23275"/>
                  </a:lnTo>
                  <a:cubicBezTo>
                    <a:pt x="50" y="23289"/>
                    <a:pt x="39" y="23300"/>
                    <a:pt x="25" y="23300"/>
                  </a:cubicBezTo>
                  <a:cubicBezTo>
                    <a:pt x="11" y="23300"/>
                    <a:pt x="0" y="23289"/>
                    <a:pt x="0" y="23275"/>
                  </a:cubicBezTo>
                  <a:lnTo>
                    <a:pt x="0" y="23125"/>
                  </a:lnTo>
                  <a:cubicBezTo>
                    <a:pt x="0" y="23111"/>
                    <a:pt x="11" y="23100"/>
                    <a:pt x="25" y="23100"/>
                  </a:cubicBezTo>
                  <a:cubicBezTo>
                    <a:pt x="39" y="23100"/>
                    <a:pt x="50" y="23111"/>
                    <a:pt x="50" y="23125"/>
                  </a:cubicBezTo>
                  <a:close/>
                  <a:moveTo>
                    <a:pt x="50" y="23475"/>
                  </a:moveTo>
                  <a:lnTo>
                    <a:pt x="50" y="23625"/>
                  </a:lnTo>
                  <a:cubicBezTo>
                    <a:pt x="50" y="23639"/>
                    <a:pt x="39" y="23650"/>
                    <a:pt x="25" y="23650"/>
                  </a:cubicBezTo>
                  <a:cubicBezTo>
                    <a:pt x="11" y="23650"/>
                    <a:pt x="0" y="23639"/>
                    <a:pt x="0" y="23625"/>
                  </a:cubicBezTo>
                  <a:lnTo>
                    <a:pt x="0" y="23475"/>
                  </a:lnTo>
                  <a:cubicBezTo>
                    <a:pt x="0" y="23461"/>
                    <a:pt x="11" y="23450"/>
                    <a:pt x="25" y="23450"/>
                  </a:cubicBezTo>
                  <a:cubicBezTo>
                    <a:pt x="39" y="23450"/>
                    <a:pt x="50" y="23461"/>
                    <a:pt x="50" y="23475"/>
                  </a:cubicBezTo>
                  <a:close/>
                  <a:moveTo>
                    <a:pt x="50" y="23825"/>
                  </a:moveTo>
                  <a:lnTo>
                    <a:pt x="50" y="23975"/>
                  </a:lnTo>
                  <a:cubicBezTo>
                    <a:pt x="50" y="23989"/>
                    <a:pt x="39" y="24000"/>
                    <a:pt x="25" y="24000"/>
                  </a:cubicBezTo>
                  <a:cubicBezTo>
                    <a:pt x="11" y="24000"/>
                    <a:pt x="0" y="23989"/>
                    <a:pt x="0" y="23975"/>
                  </a:cubicBezTo>
                  <a:lnTo>
                    <a:pt x="0" y="23825"/>
                  </a:lnTo>
                  <a:cubicBezTo>
                    <a:pt x="0" y="23811"/>
                    <a:pt x="11" y="23800"/>
                    <a:pt x="25" y="23800"/>
                  </a:cubicBezTo>
                  <a:cubicBezTo>
                    <a:pt x="39" y="23800"/>
                    <a:pt x="50" y="23811"/>
                    <a:pt x="50" y="23825"/>
                  </a:cubicBezTo>
                  <a:close/>
                  <a:moveTo>
                    <a:pt x="50" y="24175"/>
                  </a:moveTo>
                  <a:lnTo>
                    <a:pt x="50" y="24325"/>
                  </a:lnTo>
                  <a:cubicBezTo>
                    <a:pt x="50" y="24339"/>
                    <a:pt x="39" y="24350"/>
                    <a:pt x="25" y="24350"/>
                  </a:cubicBezTo>
                  <a:cubicBezTo>
                    <a:pt x="11" y="24350"/>
                    <a:pt x="0" y="24339"/>
                    <a:pt x="0" y="24325"/>
                  </a:cubicBezTo>
                  <a:lnTo>
                    <a:pt x="0" y="24175"/>
                  </a:lnTo>
                  <a:cubicBezTo>
                    <a:pt x="0" y="24161"/>
                    <a:pt x="11" y="24150"/>
                    <a:pt x="25" y="24150"/>
                  </a:cubicBezTo>
                  <a:cubicBezTo>
                    <a:pt x="39" y="24150"/>
                    <a:pt x="50" y="24161"/>
                    <a:pt x="50" y="24175"/>
                  </a:cubicBezTo>
                  <a:close/>
                  <a:moveTo>
                    <a:pt x="50" y="24525"/>
                  </a:moveTo>
                  <a:lnTo>
                    <a:pt x="50" y="24675"/>
                  </a:lnTo>
                  <a:cubicBezTo>
                    <a:pt x="50" y="24689"/>
                    <a:pt x="39" y="24700"/>
                    <a:pt x="25" y="24700"/>
                  </a:cubicBezTo>
                  <a:cubicBezTo>
                    <a:pt x="11" y="24700"/>
                    <a:pt x="0" y="24689"/>
                    <a:pt x="0" y="24675"/>
                  </a:cubicBezTo>
                  <a:lnTo>
                    <a:pt x="0" y="24525"/>
                  </a:lnTo>
                  <a:cubicBezTo>
                    <a:pt x="0" y="24511"/>
                    <a:pt x="11" y="24500"/>
                    <a:pt x="25" y="24500"/>
                  </a:cubicBezTo>
                  <a:cubicBezTo>
                    <a:pt x="39" y="24500"/>
                    <a:pt x="50" y="24511"/>
                    <a:pt x="50" y="24525"/>
                  </a:cubicBezTo>
                  <a:close/>
                  <a:moveTo>
                    <a:pt x="50" y="24875"/>
                  </a:moveTo>
                  <a:lnTo>
                    <a:pt x="50" y="25025"/>
                  </a:lnTo>
                  <a:cubicBezTo>
                    <a:pt x="50" y="25039"/>
                    <a:pt x="39" y="25050"/>
                    <a:pt x="25" y="25050"/>
                  </a:cubicBezTo>
                  <a:cubicBezTo>
                    <a:pt x="11" y="25050"/>
                    <a:pt x="0" y="25039"/>
                    <a:pt x="0" y="25025"/>
                  </a:cubicBezTo>
                  <a:lnTo>
                    <a:pt x="0" y="24875"/>
                  </a:lnTo>
                  <a:cubicBezTo>
                    <a:pt x="0" y="24861"/>
                    <a:pt x="11" y="24850"/>
                    <a:pt x="25" y="24850"/>
                  </a:cubicBezTo>
                  <a:cubicBezTo>
                    <a:pt x="39" y="24850"/>
                    <a:pt x="50" y="24861"/>
                    <a:pt x="50" y="24875"/>
                  </a:cubicBezTo>
                  <a:close/>
                  <a:moveTo>
                    <a:pt x="50" y="25225"/>
                  </a:moveTo>
                  <a:lnTo>
                    <a:pt x="50" y="25375"/>
                  </a:lnTo>
                  <a:cubicBezTo>
                    <a:pt x="50" y="25389"/>
                    <a:pt x="39" y="25400"/>
                    <a:pt x="25" y="25400"/>
                  </a:cubicBezTo>
                  <a:cubicBezTo>
                    <a:pt x="11" y="25400"/>
                    <a:pt x="0" y="25389"/>
                    <a:pt x="0" y="25375"/>
                  </a:cubicBezTo>
                  <a:lnTo>
                    <a:pt x="0" y="25225"/>
                  </a:lnTo>
                  <a:cubicBezTo>
                    <a:pt x="0" y="25211"/>
                    <a:pt x="11" y="25200"/>
                    <a:pt x="25" y="25200"/>
                  </a:cubicBezTo>
                  <a:cubicBezTo>
                    <a:pt x="39" y="25200"/>
                    <a:pt x="50" y="25211"/>
                    <a:pt x="50" y="25225"/>
                  </a:cubicBezTo>
                  <a:close/>
                  <a:moveTo>
                    <a:pt x="50" y="25575"/>
                  </a:moveTo>
                  <a:lnTo>
                    <a:pt x="50" y="25725"/>
                  </a:lnTo>
                  <a:cubicBezTo>
                    <a:pt x="50" y="25739"/>
                    <a:pt x="39" y="25750"/>
                    <a:pt x="25" y="25750"/>
                  </a:cubicBezTo>
                  <a:cubicBezTo>
                    <a:pt x="11" y="25750"/>
                    <a:pt x="0" y="25739"/>
                    <a:pt x="0" y="25725"/>
                  </a:cubicBezTo>
                  <a:lnTo>
                    <a:pt x="0" y="25575"/>
                  </a:lnTo>
                  <a:cubicBezTo>
                    <a:pt x="0" y="25561"/>
                    <a:pt x="11" y="25550"/>
                    <a:pt x="25" y="25550"/>
                  </a:cubicBezTo>
                  <a:cubicBezTo>
                    <a:pt x="39" y="25550"/>
                    <a:pt x="50" y="25561"/>
                    <a:pt x="50" y="25575"/>
                  </a:cubicBezTo>
                  <a:close/>
                  <a:moveTo>
                    <a:pt x="50" y="25925"/>
                  </a:moveTo>
                  <a:lnTo>
                    <a:pt x="50" y="26075"/>
                  </a:lnTo>
                  <a:cubicBezTo>
                    <a:pt x="50" y="26089"/>
                    <a:pt x="39" y="26100"/>
                    <a:pt x="25" y="26100"/>
                  </a:cubicBezTo>
                  <a:cubicBezTo>
                    <a:pt x="11" y="26100"/>
                    <a:pt x="0" y="26089"/>
                    <a:pt x="0" y="26075"/>
                  </a:cubicBezTo>
                  <a:lnTo>
                    <a:pt x="0" y="25925"/>
                  </a:lnTo>
                  <a:cubicBezTo>
                    <a:pt x="0" y="25911"/>
                    <a:pt x="11" y="25900"/>
                    <a:pt x="25" y="25900"/>
                  </a:cubicBezTo>
                  <a:cubicBezTo>
                    <a:pt x="39" y="25900"/>
                    <a:pt x="50" y="25911"/>
                    <a:pt x="50" y="25925"/>
                  </a:cubicBezTo>
                  <a:close/>
                  <a:moveTo>
                    <a:pt x="50" y="26275"/>
                  </a:moveTo>
                  <a:lnTo>
                    <a:pt x="50" y="26425"/>
                  </a:lnTo>
                  <a:cubicBezTo>
                    <a:pt x="50" y="26439"/>
                    <a:pt x="39" y="26450"/>
                    <a:pt x="25" y="26450"/>
                  </a:cubicBezTo>
                  <a:cubicBezTo>
                    <a:pt x="11" y="26450"/>
                    <a:pt x="0" y="26439"/>
                    <a:pt x="0" y="26425"/>
                  </a:cubicBezTo>
                  <a:lnTo>
                    <a:pt x="0" y="26275"/>
                  </a:lnTo>
                  <a:cubicBezTo>
                    <a:pt x="0" y="26261"/>
                    <a:pt x="11" y="26250"/>
                    <a:pt x="25" y="26250"/>
                  </a:cubicBezTo>
                  <a:cubicBezTo>
                    <a:pt x="39" y="26250"/>
                    <a:pt x="50" y="26261"/>
                    <a:pt x="50" y="26275"/>
                  </a:cubicBezTo>
                  <a:close/>
                  <a:moveTo>
                    <a:pt x="50" y="26625"/>
                  </a:moveTo>
                  <a:lnTo>
                    <a:pt x="50" y="26775"/>
                  </a:lnTo>
                  <a:cubicBezTo>
                    <a:pt x="50" y="26789"/>
                    <a:pt x="39" y="26800"/>
                    <a:pt x="25" y="26800"/>
                  </a:cubicBezTo>
                  <a:cubicBezTo>
                    <a:pt x="11" y="26800"/>
                    <a:pt x="0" y="26789"/>
                    <a:pt x="0" y="26775"/>
                  </a:cubicBezTo>
                  <a:lnTo>
                    <a:pt x="0" y="26625"/>
                  </a:lnTo>
                  <a:cubicBezTo>
                    <a:pt x="0" y="26611"/>
                    <a:pt x="11" y="26600"/>
                    <a:pt x="25" y="26600"/>
                  </a:cubicBezTo>
                  <a:cubicBezTo>
                    <a:pt x="39" y="26600"/>
                    <a:pt x="50" y="26611"/>
                    <a:pt x="50" y="26625"/>
                  </a:cubicBezTo>
                  <a:close/>
                  <a:moveTo>
                    <a:pt x="50" y="26975"/>
                  </a:moveTo>
                  <a:lnTo>
                    <a:pt x="50" y="27125"/>
                  </a:lnTo>
                  <a:cubicBezTo>
                    <a:pt x="50" y="27139"/>
                    <a:pt x="39" y="27150"/>
                    <a:pt x="25" y="27150"/>
                  </a:cubicBezTo>
                  <a:cubicBezTo>
                    <a:pt x="11" y="27150"/>
                    <a:pt x="0" y="27139"/>
                    <a:pt x="0" y="27125"/>
                  </a:cubicBezTo>
                  <a:lnTo>
                    <a:pt x="0" y="26975"/>
                  </a:lnTo>
                  <a:cubicBezTo>
                    <a:pt x="0" y="26961"/>
                    <a:pt x="11" y="26950"/>
                    <a:pt x="25" y="26950"/>
                  </a:cubicBezTo>
                  <a:cubicBezTo>
                    <a:pt x="39" y="26950"/>
                    <a:pt x="50" y="26961"/>
                    <a:pt x="50" y="26975"/>
                  </a:cubicBezTo>
                  <a:close/>
                  <a:moveTo>
                    <a:pt x="50" y="27325"/>
                  </a:moveTo>
                  <a:lnTo>
                    <a:pt x="50" y="27475"/>
                  </a:lnTo>
                  <a:cubicBezTo>
                    <a:pt x="50" y="27489"/>
                    <a:pt x="39" y="27500"/>
                    <a:pt x="25" y="27500"/>
                  </a:cubicBezTo>
                  <a:cubicBezTo>
                    <a:pt x="11" y="27500"/>
                    <a:pt x="0" y="27489"/>
                    <a:pt x="0" y="27475"/>
                  </a:cubicBezTo>
                  <a:lnTo>
                    <a:pt x="0" y="27325"/>
                  </a:lnTo>
                  <a:cubicBezTo>
                    <a:pt x="0" y="27311"/>
                    <a:pt x="11" y="27300"/>
                    <a:pt x="25" y="27300"/>
                  </a:cubicBezTo>
                  <a:cubicBezTo>
                    <a:pt x="39" y="27300"/>
                    <a:pt x="50" y="27311"/>
                    <a:pt x="50" y="27325"/>
                  </a:cubicBezTo>
                  <a:close/>
                  <a:moveTo>
                    <a:pt x="50" y="27675"/>
                  </a:moveTo>
                  <a:lnTo>
                    <a:pt x="50" y="27825"/>
                  </a:lnTo>
                  <a:cubicBezTo>
                    <a:pt x="50" y="27839"/>
                    <a:pt x="39" y="27850"/>
                    <a:pt x="25" y="27850"/>
                  </a:cubicBezTo>
                  <a:cubicBezTo>
                    <a:pt x="11" y="27850"/>
                    <a:pt x="0" y="27839"/>
                    <a:pt x="0" y="27825"/>
                  </a:cubicBezTo>
                  <a:lnTo>
                    <a:pt x="0" y="27675"/>
                  </a:lnTo>
                  <a:cubicBezTo>
                    <a:pt x="0" y="27661"/>
                    <a:pt x="11" y="27650"/>
                    <a:pt x="25" y="27650"/>
                  </a:cubicBezTo>
                  <a:cubicBezTo>
                    <a:pt x="39" y="27650"/>
                    <a:pt x="50" y="27661"/>
                    <a:pt x="50" y="27675"/>
                  </a:cubicBezTo>
                  <a:close/>
                  <a:moveTo>
                    <a:pt x="50" y="28025"/>
                  </a:moveTo>
                  <a:lnTo>
                    <a:pt x="50" y="28075"/>
                  </a:lnTo>
                  <a:cubicBezTo>
                    <a:pt x="50" y="28089"/>
                    <a:pt x="39" y="28100"/>
                    <a:pt x="25" y="28100"/>
                  </a:cubicBezTo>
                  <a:cubicBezTo>
                    <a:pt x="11" y="28100"/>
                    <a:pt x="0" y="28089"/>
                    <a:pt x="0" y="28075"/>
                  </a:cubicBezTo>
                  <a:lnTo>
                    <a:pt x="0" y="28025"/>
                  </a:lnTo>
                  <a:cubicBezTo>
                    <a:pt x="0" y="28011"/>
                    <a:pt x="11" y="28000"/>
                    <a:pt x="25" y="28000"/>
                  </a:cubicBezTo>
                  <a:cubicBezTo>
                    <a:pt x="39" y="28000"/>
                    <a:pt x="50" y="28011"/>
                    <a:pt x="50" y="28025"/>
                  </a:cubicBezTo>
                  <a:close/>
                </a:path>
              </a:pathLst>
            </a:custGeom>
            <a:solidFill>
              <a:srgbClr val="808080"/>
            </a:solidFill>
            <a:ln w="1588">
              <a:solidFill>
                <a:srgbClr val="808080"/>
              </a:solidFill>
              <a:bevel/>
              <a:headEnd/>
              <a:tailEnd/>
            </a:ln>
          </p:spPr>
          <p:txBody>
            <a:bodyPr/>
            <a:lstStyle/>
            <a:p>
              <a:endParaRPr lang="en-US" dirty="0"/>
            </a:p>
          </p:txBody>
        </p:sp>
        <p:grpSp>
          <p:nvGrpSpPr>
            <p:cNvPr id="5" name="Group 57"/>
            <p:cNvGrpSpPr>
              <a:grpSpLocks/>
            </p:cNvGrpSpPr>
            <p:nvPr/>
          </p:nvGrpSpPr>
          <p:grpSpPr bwMode="auto">
            <a:xfrm>
              <a:off x="1130300" y="1384300"/>
              <a:ext cx="5481638" cy="288925"/>
              <a:chOff x="657" y="862"/>
              <a:chExt cx="3188" cy="191"/>
            </a:xfrm>
          </p:grpSpPr>
          <p:sp>
            <p:nvSpPr>
              <p:cNvPr id="13579" name="Rectangle 55"/>
              <p:cNvSpPr>
                <a:spLocks noChangeArrowheads="1"/>
              </p:cNvSpPr>
              <p:nvPr/>
            </p:nvSpPr>
            <p:spPr bwMode="auto">
              <a:xfrm>
                <a:off x="659" y="865"/>
                <a:ext cx="3183" cy="186"/>
              </a:xfrm>
              <a:prstGeom prst="rect">
                <a:avLst/>
              </a:prstGeom>
              <a:solidFill>
                <a:srgbClr val="B2B2B2"/>
              </a:solidFill>
              <a:ln w="9525">
                <a:noFill/>
                <a:miter lim="800000"/>
                <a:headEnd/>
                <a:tailEnd/>
              </a:ln>
            </p:spPr>
            <p:txBody>
              <a:bodyPr/>
              <a:lstStyle/>
              <a:p>
                <a:pPr algn="ctr">
                  <a:spcBef>
                    <a:spcPct val="50000"/>
                  </a:spcBef>
                </a:pPr>
                <a:endParaRPr lang="en-US" dirty="0"/>
              </a:p>
            </p:txBody>
          </p:sp>
          <p:sp>
            <p:nvSpPr>
              <p:cNvPr id="13580" name="Freeform 56"/>
              <p:cNvSpPr>
                <a:spLocks noEditPoints="1"/>
              </p:cNvSpPr>
              <p:nvPr/>
            </p:nvSpPr>
            <p:spPr bwMode="auto">
              <a:xfrm>
                <a:off x="657" y="862"/>
                <a:ext cx="3188" cy="191"/>
              </a:xfrm>
              <a:custGeom>
                <a:avLst/>
                <a:gdLst>
                  <a:gd name="T0" fmla="*/ 3112 w 3188"/>
                  <a:gd name="T1" fmla="*/ 5 h 191"/>
                  <a:gd name="T2" fmla="*/ 3002 w 3188"/>
                  <a:gd name="T3" fmla="*/ 5 h 191"/>
                  <a:gd name="T4" fmla="*/ 2892 w 3188"/>
                  <a:gd name="T5" fmla="*/ 5 h 191"/>
                  <a:gd name="T6" fmla="*/ 2782 w 3188"/>
                  <a:gd name="T7" fmla="*/ 5 h 191"/>
                  <a:gd name="T8" fmla="*/ 2672 w 3188"/>
                  <a:gd name="T9" fmla="*/ 5 h 191"/>
                  <a:gd name="T10" fmla="*/ 2562 w 3188"/>
                  <a:gd name="T11" fmla="*/ 5 h 191"/>
                  <a:gd name="T12" fmla="*/ 2452 w 3188"/>
                  <a:gd name="T13" fmla="*/ 5 h 191"/>
                  <a:gd name="T14" fmla="*/ 2342 w 3188"/>
                  <a:gd name="T15" fmla="*/ 5 h 191"/>
                  <a:gd name="T16" fmla="*/ 2232 w 3188"/>
                  <a:gd name="T17" fmla="*/ 5 h 191"/>
                  <a:gd name="T18" fmla="*/ 2122 w 3188"/>
                  <a:gd name="T19" fmla="*/ 5 h 191"/>
                  <a:gd name="T20" fmla="*/ 2012 w 3188"/>
                  <a:gd name="T21" fmla="*/ 5 h 191"/>
                  <a:gd name="T22" fmla="*/ 1902 w 3188"/>
                  <a:gd name="T23" fmla="*/ 5 h 191"/>
                  <a:gd name="T24" fmla="*/ 1792 w 3188"/>
                  <a:gd name="T25" fmla="*/ 5 h 191"/>
                  <a:gd name="T26" fmla="*/ 1682 w 3188"/>
                  <a:gd name="T27" fmla="*/ 5 h 191"/>
                  <a:gd name="T28" fmla="*/ 1572 w 3188"/>
                  <a:gd name="T29" fmla="*/ 5 h 191"/>
                  <a:gd name="T30" fmla="*/ 1462 w 3188"/>
                  <a:gd name="T31" fmla="*/ 5 h 191"/>
                  <a:gd name="T32" fmla="*/ 1352 w 3188"/>
                  <a:gd name="T33" fmla="*/ 5 h 191"/>
                  <a:gd name="T34" fmla="*/ 1242 w 3188"/>
                  <a:gd name="T35" fmla="*/ 5 h 191"/>
                  <a:gd name="T36" fmla="*/ 1132 w 3188"/>
                  <a:gd name="T37" fmla="*/ 5 h 191"/>
                  <a:gd name="T38" fmla="*/ 1022 w 3188"/>
                  <a:gd name="T39" fmla="*/ 5 h 191"/>
                  <a:gd name="T40" fmla="*/ 912 w 3188"/>
                  <a:gd name="T41" fmla="*/ 5 h 191"/>
                  <a:gd name="T42" fmla="*/ 802 w 3188"/>
                  <a:gd name="T43" fmla="*/ 5 h 191"/>
                  <a:gd name="T44" fmla="*/ 692 w 3188"/>
                  <a:gd name="T45" fmla="*/ 5 h 191"/>
                  <a:gd name="T46" fmla="*/ 582 w 3188"/>
                  <a:gd name="T47" fmla="*/ 5 h 191"/>
                  <a:gd name="T48" fmla="*/ 472 w 3188"/>
                  <a:gd name="T49" fmla="*/ 5 h 191"/>
                  <a:gd name="T50" fmla="*/ 362 w 3188"/>
                  <a:gd name="T51" fmla="*/ 5 h 191"/>
                  <a:gd name="T52" fmla="*/ 252 w 3188"/>
                  <a:gd name="T53" fmla="*/ 5 h 191"/>
                  <a:gd name="T54" fmla="*/ 142 w 3188"/>
                  <a:gd name="T55" fmla="*/ 5 h 191"/>
                  <a:gd name="T56" fmla="*/ 32 w 3188"/>
                  <a:gd name="T57" fmla="*/ 5 h 191"/>
                  <a:gd name="T58" fmla="*/ 5 w 3188"/>
                  <a:gd name="T59" fmla="*/ 81 h 191"/>
                  <a:gd name="T60" fmla="*/ 2 w 3188"/>
                  <a:gd name="T61" fmla="*/ 186 h 191"/>
                  <a:gd name="T62" fmla="*/ 112 w 3188"/>
                  <a:gd name="T63" fmla="*/ 186 h 191"/>
                  <a:gd name="T64" fmla="*/ 222 w 3188"/>
                  <a:gd name="T65" fmla="*/ 186 h 191"/>
                  <a:gd name="T66" fmla="*/ 332 w 3188"/>
                  <a:gd name="T67" fmla="*/ 186 h 191"/>
                  <a:gd name="T68" fmla="*/ 442 w 3188"/>
                  <a:gd name="T69" fmla="*/ 186 h 191"/>
                  <a:gd name="T70" fmla="*/ 552 w 3188"/>
                  <a:gd name="T71" fmla="*/ 186 h 191"/>
                  <a:gd name="T72" fmla="*/ 662 w 3188"/>
                  <a:gd name="T73" fmla="*/ 186 h 191"/>
                  <a:gd name="T74" fmla="*/ 772 w 3188"/>
                  <a:gd name="T75" fmla="*/ 186 h 191"/>
                  <a:gd name="T76" fmla="*/ 882 w 3188"/>
                  <a:gd name="T77" fmla="*/ 186 h 191"/>
                  <a:gd name="T78" fmla="*/ 992 w 3188"/>
                  <a:gd name="T79" fmla="*/ 186 h 191"/>
                  <a:gd name="T80" fmla="*/ 1102 w 3188"/>
                  <a:gd name="T81" fmla="*/ 186 h 191"/>
                  <a:gd name="T82" fmla="*/ 1212 w 3188"/>
                  <a:gd name="T83" fmla="*/ 186 h 191"/>
                  <a:gd name="T84" fmla="*/ 1322 w 3188"/>
                  <a:gd name="T85" fmla="*/ 186 h 191"/>
                  <a:gd name="T86" fmla="*/ 1432 w 3188"/>
                  <a:gd name="T87" fmla="*/ 186 h 191"/>
                  <a:gd name="T88" fmla="*/ 1542 w 3188"/>
                  <a:gd name="T89" fmla="*/ 186 h 191"/>
                  <a:gd name="T90" fmla="*/ 1652 w 3188"/>
                  <a:gd name="T91" fmla="*/ 186 h 191"/>
                  <a:gd name="T92" fmla="*/ 1762 w 3188"/>
                  <a:gd name="T93" fmla="*/ 186 h 191"/>
                  <a:gd name="T94" fmla="*/ 1872 w 3188"/>
                  <a:gd name="T95" fmla="*/ 186 h 191"/>
                  <a:gd name="T96" fmla="*/ 1982 w 3188"/>
                  <a:gd name="T97" fmla="*/ 186 h 191"/>
                  <a:gd name="T98" fmla="*/ 2092 w 3188"/>
                  <a:gd name="T99" fmla="*/ 186 h 191"/>
                  <a:gd name="T100" fmla="*/ 2202 w 3188"/>
                  <a:gd name="T101" fmla="*/ 186 h 191"/>
                  <a:gd name="T102" fmla="*/ 2312 w 3188"/>
                  <a:gd name="T103" fmla="*/ 186 h 191"/>
                  <a:gd name="T104" fmla="*/ 2422 w 3188"/>
                  <a:gd name="T105" fmla="*/ 186 h 191"/>
                  <a:gd name="T106" fmla="*/ 2532 w 3188"/>
                  <a:gd name="T107" fmla="*/ 186 h 191"/>
                  <a:gd name="T108" fmla="*/ 2642 w 3188"/>
                  <a:gd name="T109" fmla="*/ 186 h 191"/>
                  <a:gd name="T110" fmla="*/ 2752 w 3188"/>
                  <a:gd name="T111" fmla="*/ 186 h 191"/>
                  <a:gd name="T112" fmla="*/ 2862 w 3188"/>
                  <a:gd name="T113" fmla="*/ 186 h 191"/>
                  <a:gd name="T114" fmla="*/ 2972 w 3188"/>
                  <a:gd name="T115" fmla="*/ 186 h 191"/>
                  <a:gd name="T116" fmla="*/ 3082 w 3188"/>
                  <a:gd name="T117" fmla="*/ 186 h 191"/>
                  <a:gd name="T118" fmla="*/ 3183 w 3188"/>
                  <a:gd name="T119" fmla="*/ 182 h 191"/>
                  <a:gd name="T120" fmla="*/ 3183 w 3188"/>
                  <a:gd name="T121" fmla="*/ 74 h 19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188"/>
                  <a:gd name="T184" fmla="*/ 0 h 191"/>
                  <a:gd name="T185" fmla="*/ 3188 w 3188"/>
                  <a:gd name="T186" fmla="*/ 191 h 19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188" h="191">
                    <a:moveTo>
                      <a:pt x="3185" y="5"/>
                    </a:moveTo>
                    <a:lnTo>
                      <a:pt x="3164" y="5"/>
                    </a:lnTo>
                    <a:lnTo>
                      <a:pt x="3164" y="0"/>
                    </a:lnTo>
                    <a:lnTo>
                      <a:pt x="3185" y="0"/>
                    </a:lnTo>
                    <a:lnTo>
                      <a:pt x="3185" y="5"/>
                    </a:lnTo>
                    <a:close/>
                    <a:moveTo>
                      <a:pt x="3149" y="5"/>
                    </a:moveTo>
                    <a:lnTo>
                      <a:pt x="3128" y="5"/>
                    </a:lnTo>
                    <a:lnTo>
                      <a:pt x="3128" y="0"/>
                    </a:lnTo>
                    <a:lnTo>
                      <a:pt x="3149" y="0"/>
                    </a:lnTo>
                    <a:lnTo>
                      <a:pt x="3149" y="5"/>
                    </a:lnTo>
                    <a:close/>
                    <a:moveTo>
                      <a:pt x="3112" y="5"/>
                    </a:moveTo>
                    <a:lnTo>
                      <a:pt x="3091" y="5"/>
                    </a:lnTo>
                    <a:lnTo>
                      <a:pt x="3091" y="0"/>
                    </a:lnTo>
                    <a:lnTo>
                      <a:pt x="3112" y="0"/>
                    </a:lnTo>
                    <a:lnTo>
                      <a:pt x="3112" y="5"/>
                    </a:lnTo>
                    <a:close/>
                    <a:moveTo>
                      <a:pt x="3075" y="5"/>
                    </a:moveTo>
                    <a:lnTo>
                      <a:pt x="3054" y="5"/>
                    </a:lnTo>
                    <a:lnTo>
                      <a:pt x="3054" y="0"/>
                    </a:lnTo>
                    <a:lnTo>
                      <a:pt x="3075" y="0"/>
                    </a:lnTo>
                    <a:lnTo>
                      <a:pt x="3075" y="5"/>
                    </a:lnTo>
                    <a:close/>
                    <a:moveTo>
                      <a:pt x="3039" y="5"/>
                    </a:moveTo>
                    <a:lnTo>
                      <a:pt x="3018" y="5"/>
                    </a:lnTo>
                    <a:lnTo>
                      <a:pt x="3018" y="0"/>
                    </a:lnTo>
                    <a:lnTo>
                      <a:pt x="3039" y="0"/>
                    </a:lnTo>
                    <a:lnTo>
                      <a:pt x="3039" y="5"/>
                    </a:lnTo>
                    <a:close/>
                    <a:moveTo>
                      <a:pt x="3002" y="5"/>
                    </a:moveTo>
                    <a:lnTo>
                      <a:pt x="2981" y="5"/>
                    </a:lnTo>
                    <a:lnTo>
                      <a:pt x="2981" y="0"/>
                    </a:lnTo>
                    <a:lnTo>
                      <a:pt x="3002" y="0"/>
                    </a:lnTo>
                    <a:lnTo>
                      <a:pt x="3002" y="5"/>
                    </a:lnTo>
                    <a:close/>
                    <a:moveTo>
                      <a:pt x="2965" y="5"/>
                    </a:moveTo>
                    <a:lnTo>
                      <a:pt x="2944" y="5"/>
                    </a:lnTo>
                    <a:lnTo>
                      <a:pt x="2944" y="0"/>
                    </a:lnTo>
                    <a:lnTo>
                      <a:pt x="2965" y="0"/>
                    </a:lnTo>
                    <a:lnTo>
                      <a:pt x="2965" y="5"/>
                    </a:lnTo>
                    <a:close/>
                    <a:moveTo>
                      <a:pt x="2929" y="5"/>
                    </a:moveTo>
                    <a:lnTo>
                      <a:pt x="2908" y="5"/>
                    </a:lnTo>
                    <a:lnTo>
                      <a:pt x="2908" y="0"/>
                    </a:lnTo>
                    <a:lnTo>
                      <a:pt x="2929" y="0"/>
                    </a:lnTo>
                    <a:lnTo>
                      <a:pt x="2929" y="5"/>
                    </a:lnTo>
                    <a:close/>
                    <a:moveTo>
                      <a:pt x="2892" y="5"/>
                    </a:moveTo>
                    <a:lnTo>
                      <a:pt x="2871" y="5"/>
                    </a:lnTo>
                    <a:lnTo>
                      <a:pt x="2871" y="0"/>
                    </a:lnTo>
                    <a:lnTo>
                      <a:pt x="2892" y="0"/>
                    </a:lnTo>
                    <a:lnTo>
                      <a:pt x="2892" y="5"/>
                    </a:lnTo>
                    <a:close/>
                    <a:moveTo>
                      <a:pt x="2855" y="5"/>
                    </a:moveTo>
                    <a:lnTo>
                      <a:pt x="2834" y="5"/>
                    </a:lnTo>
                    <a:lnTo>
                      <a:pt x="2834" y="0"/>
                    </a:lnTo>
                    <a:lnTo>
                      <a:pt x="2855" y="0"/>
                    </a:lnTo>
                    <a:lnTo>
                      <a:pt x="2855" y="5"/>
                    </a:lnTo>
                    <a:close/>
                    <a:moveTo>
                      <a:pt x="2819" y="5"/>
                    </a:moveTo>
                    <a:lnTo>
                      <a:pt x="2798" y="5"/>
                    </a:lnTo>
                    <a:lnTo>
                      <a:pt x="2798" y="0"/>
                    </a:lnTo>
                    <a:lnTo>
                      <a:pt x="2819" y="0"/>
                    </a:lnTo>
                    <a:lnTo>
                      <a:pt x="2819" y="5"/>
                    </a:lnTo>
                    <a:close/>
                    <a:moveTo>
                      <a:pt x="2782" y="5"/>
                    </a:moveTo>
                    <a:lnTo>
                      <a:pt x="2761" y="5"/>
                    </a:lnTo>
                    <a:lnTo>
                      <a:pt x="2761" y="0"/>
                    </a:lnTo>
                    <a:lnTo>
                      <a:pt x="2782" y="0"/>
                    </a:lnTo>
                    <a:lnTo>
                      <a:pt x="2782" y="5"/>
                    </a:lnTo>
                    <a:close/>
                    <a:moveTo>
                      <a:pt x="2745" y="5"/>
                    </a:moveTo>
                    <a:lnTo>
                      <a:pt x="2724" y="5"/>
                    </a:lnTo>
                    <a:lnTo>
                      <a:pt x="2724" y="0"/>
                    </a:lnTo>
                    <a:lnTo>
                      <a:pt x="2745" y="0"/>
                    </a:lnTo>
                    <a:lnTo>
                      <a:pt x="2745" y="5"/>
                    </a:lnTo>
                    <a:close/>
                    <a:moveTo>
                      <a:pt x="2709" y="5"/>
                    </a:moveTo>
                    <a:lnTo>
                      <a:pt x="2688" y="5"/>
                    </a:lnTo>
                    <a:lnTo>
                      <a:pt x="2688" y="0"/>
                    </a:lnTo>
                    <a:lnTo>
                      <a:pt x="2709" y="0"/>
                    </a:lnTo>
                    <a:lnTo>
                      <a:pt x="2709" y="5"/>
                    </a:lnTo>
                    <a:close/>
                    <a:moveTo>
                      <a:pt x="2672" y="5"/>
                    </a:moveTo>
                    <a:lnTo>
                      <a:pt x="2651" y="5"/>
                    </a:lnTo>
                    <a:lnTo>
                      <a:pt x="2651" y="0"/>
                    </a:lnTo>
                    <a:lnTo>
                      <a:pt x="2672" y="0"/>
                    </a:lnTo>
                    <a:lnTo>
                      <a:pt x="2672" y="5"/>
                    </a:lnTo>
                    <a:close/>
                    <a:moveTo>
                      <a:pt x="2635" y="5"/>
                    </a:moveTo>
                    <a:lnTo>
                      <a:pt x="2614" y="5"/>
                    </a:lnTo>
                    <a:lnTo>
                      <a:pt x="2614" y="0"/>
                    </a:lnTo>
                    <a:lnTo>
                      <a:pt x="2635" y="0"/>
                    </a:lnTo>
                    <a:lnTo>
                      <a:pt x="2635" y="5"/>
                    </a:lnTo>
                    <a:close/>
                    <a:moveTo>
                      <a:pt x="2599" y="5"/>
                    </a:moveTo>
                    <a:lnTo>
                      <a:pt x="2578" y="5"/>
                    </a:lnTo>
                    <a:lnTo>
                      <a:pt x="2578" y="0"/>
                    </a:lnTo>
                    <a:lnTo>
                      <a:pt x="2599" y="0"/>
                    </a:lnTo>
                    <a:lnTo>
                      <a:pt x="2599" y="5"/>
                    </a:lnTo>
                    <a:close/>
                    <a:moveTo>
                      <a:pt x="2562" y="5"/>
                    </a:moveTo>
                    <a:lnTo>
                      <a:pt x="2541" y="5"/>
                    </a:lnTo>
                    <a:lnTo>
                      <a:pt x="2541" y="0"/>
                    </a:lnTo>
                    <a:lnTo>
                      <a:pt x="2562" y="0"/>
                    </a:lnTo>
                    <a:lnTo>
                      <a:pt x="2562" y="5"/>
                    </a:lnTo>
                    <a:close/>
                    <a:moveTo>
                      <a:pt x="2525" y="5"/>
                    </a:moveTo>
                    <a:lnTo>
                      <a:pt x="2504" y="5"/>
                    </a:lnTo>
                    <a:lnTo>
                      <a:pt x="2504" y="0"/>
                    </a:lnTo>
                    <a:lnTo>
                      <a:pt x="2525" y="0"/>
                    </a:lnTo>
                    <a:lnTo>
                      <a:pt x="2525" y="5"/>
                    </a:lnTo>
                    <a:close/>
                    <a:moveTo>
                      <a:pt x="2489" y="5"/>
                    </a:moveTo>
                    <a:lnTo>
                      <a:pt x="2468" y="5"/>
                    </a:lnTo>
                    <a:lnTo>
                      <a:pt x="2468" y="0"/>
                    </a:lnTo>
                    <a:lnTo>
                      <a:pt x="2489" y="0"/>
                    </a:lnTo>
                    <a:lnTo>
                      <a:pt x="2489" y="5"/>
                    </a:lnTo>
                    <a:close/>
                    <a:moveTo>
                      <a:pt x="2452" y="5"/>
                    </a:moveTo>
                    <a:lnTo>
                      <a:pt x="2431" y="5"/>
                    </a:lnTo>
                    <a:lnTo>
                      <a:pt x="2431" y="0"/>
                    </a:lnTo>
                    <a:lnTo>
                      <a:pt x="2452" y="0"/>
                    </a:lnTo>
                    <a:lnTo>
                      <a:pt x="2452" y="5"/>
                    </a:lnTo>
                    <a:close/>
                    <a:moveTo>
                      <a:pt x="2415" y="5"/>
                    </a:moveTo>
                    <a:lnTo>
                      <a:pt x="2394" y="5"/>
                    </a:lnTo>
                    <a:lnTo>
                      <a:pt x="2394" y="0"/>
                    </a:lnTo>
                    <a:lnTo>
                      <a:pt x="2415" y="0"/>
                    </a:lnTo>
                    <a:lnTo>
                      <a:pt x="2415" y="5"/>
                    </a:lnTo>
                    <a:close/>
                    <a:moveTo>
                      <a:pt x="2379" y="5"/>
                    </a:moveTo>
                    <a:lnTo>
                      <a:pt x="2358" y="5"/>
                    </a:lnTo>
                    <a:lnTo>
                      <a:pt x="2358" y="0"/>
                    </a:lnTo>
                    <a:lnTo>
                      <a:pt x="2379" y="0"/>
                    </a:lnTo>
                    <a:lnTo>
                      <a:pt x="2379" y="5"/>
                    </a:lnTo>
                    <a:close/>
                    <a:moveTo>
                      <a:pt x="2342" y="5"/>
                    </a:moveTo>
                    <a:lnTo>
                      <a:pt x="2321" y="5"/>
                    </a:lnTo>
                    <a:lnTo>
                      <a:pt x="2321" y="0"/>
                    </a:lnTo>
                    <a:lnTo>
                      <a:pt x="2342" y="0"/>
                    </a:lnTo>
                    <a:lnTo>
                      <a:pt x="2342" y="5"/>
                    </a:lnTo>
                    <a:close/>
                    <a:moveTo>
                      <a:pt x="2305" y="5"/>
                    </a:moveTo>
                    <a:lnTo>
                      <a:pt x="2284" y="5"/>
                    </a:lnTo>
                    <a:lnTo>
                      <a:pt x="2284" y="0"/>
                    </a:lnTo>
                    <a:lnTo>
                      <a:pt x="2305" y="0"/>
                    </a:lnTo>
                    <a:lnTo>
                      <a:pt x="2305" y="5"/>
                    </a:lnTo>
                    <a:close/>
                    <a:moveTo>
                      <a:pt x="2269" y="5"/>
                    </a:moveTo>
                    <a:lnTo>
                      <a:pt x="2248" y="5"/>
                    </a:lnTo>
                    <a:lnTo>
                      <a:pt x="2248" y="0"/>
                    </a:lnTo>
                    <a:lnTo>
                      <a:pt x="2269" y="0"/>
                    </a:lnTo>
                    <a:lnTo>
                      <a:pt x="2269" y="5"/>
                    </a:lnTo>
                    <a:close/>
                    <a:moveTo>
                      <a:pt x="2232" y="5"/>
                    </a:moveTo>
                    <a:lnTo>
                      <a:pt x="2211" y="5"/>
                    </a:lnTo>
                    <a:lnTo>
                      <a:pt x="2211" y="0"/>
                    </a:lnTo>
                    <a:lnTo>
                      <a:pt x="2232" y="0"/>
                    </a:lnTo>
                    <a:lnTo>
                      <a:pt x="2232" y="5"/>
                    </a:lnTo>
                    <a:close/>
                    <a:moveTo>
                      <a:pt x="2195" y="5"/>
                    </a:moveTo>
                    <a:lnTo>
                      <a:pt x="2174" y="5"/>
                    </a:lnTo>
                    <a:lnTo>
                      <a:pt x="2174" y="0"/>
                    </a:lnTo>
                    <a:lnTo>
                      <a:pt x="2195" y="0"/>
                    </a:lnTo>
                    <a:lnTo>
                      <a:pt x="2195" y="5"/>
                    </a:lnTo>
                    <a:close/>
                    <a:moveTo>
                      <a:pt x="2159" y="5"/>
                    </a:moveTo>
                    <a:lnTo>
                      <a:pt x="2138" y="5"/>
                    </a:lnTo>
                    <a:lnTo>
                      <a:pt x="2138" y="0"/>
                    </a:lnTo>
                    <a:lnTo>
                      <a:pt x="2159" y="0"/>
                    </a:lnTo>
                    <a:lnTo>
                      <a:pt x="2159" y="5"/>
                    </a:lnTo>
                    <a:close/>
                    <a:moveTo>
                      <a:pt x="2122" y="5"/>
                    </a:moveTo>
                    <a:lnTo>
                      <a:pt x="2101" y="5"/>
                    </a:lnTo>
                    <a:lnTo>
                      <a:pt x="2101" y="0"/>
                    </a:lnTo>
                    <a:lnTo>
                      <a:pt x="2122" y="0"/>
                    </a:lnTo>
                    <a:lnTo>
                      <a:pt x="2122" y="5"/>
                    </a:lnTo>
                    <a:close/>
                    <a:moveTo>
                      <a:pt x="2085" y="5"/>
                    </a:moveTo>
                    <a:lnTo>
                      <a:pt x="2064" y="5"/>
                    </a:lnTo>
                    <a:lnTo>
                      <a:pt x="2064" y="0"/>
                    </a:lnTo>
                    <a:lnTo>
                      <a:pt x="2085" y="0"/>
                    </a:lnTo>
                    <a:lnTo>
                      <a:pt x="2085" y="5"/>
                    </a:lnTo>
                    <a:close/>
                    <a:moveTo>
                      <a:pt x="2049" y="5"/>
                    </a:moveTo>
                    <a:lnTo>
                      <a:pt x="2028" y="5"/>
                    </a:lnTo>
                    <a:lnTo>
                      <a:pt x="2028" y="0"/>
                    </a:lnTo>
                    <a:lnTo>
                      <a:pt x="2049" y="0"/>
                    </a:lnTo>
                    <a:lnTo>
                      <a:pt x="2049" y="5"/>
                    </a:lnTo>
                    <a:close/>
                    <a:moveTo>
                      <a:pt x="2012" y="5"/>
                    </a:moveTo>
                    <a:lnTo>
                      <a:pt x="1991" y="5"/>
                    </a:lnTo>
                    <a:lnTo>
                      <a:pt x="1991" y="0"/>
                    </a:lnTo>
                    <a:lnTo>
                      <a:pt x="2012" y="0"/>
                    </a:lnTo>
                    <a:lnTo>
                      <a:pt x="2012" y="5"/>
                    </a:lnTo>
                    <a:close/>
                    <a:moveTo>
                      <a:pt x="1975" y="5"/>
                    </a:moveTo>
                    <a:lnTo>
                      <a:pt x="1954" y="5"/>
                    </a:lnTo>
                    <a:lnTo>
                      <a:pt x="1954" y="0"/>
                    </a:lnTo>
                    <a:lnTo>
                      <a:pt x="1975" y="0"/>
                    </a:lnTo>
                    <a:lnTo>
                      <a:pt x="1975" y="5"/>
                    </a:lnTo>
                    <a:close/>
                    <a:moveTo>
                      <a:pt x="1939" y="5"/>
                    </a:moveTo>
                    <a:lnTo>
                      <a:pt x="1918" y="5"/>
                    </a:lnTo>
                    <a:lnTo>
                      <a:pt x="1918" y="0"/>
                    </a:lnTo>
                    <a:lnTo>
                      <a:pt x="1939" y="0"/>
                    </a:lnTo>
                    <a:lnTo>
                      <a:pt x="1939" y="5"/>
                    </a:lnTo>
                    <a:close/>
                    <a:moveTo>
                      <a:pt x="1902" y="5"/>
                    </a:moveTo>
                    <a:lnTo>
                      <a:pt x="1881" y="5"/>
                    </a:lnTo>
                    <a:lnTo>
                      <a:pt x="1881" y="0"/>
                    </a:lnTo>
                    <a:lnTo>
                      <a:pt x="1902" y="0"/>
                    </a:lnTo>
                    <a:lnTo>
                      <a:pt x="1902" y="5"/>
                    </a:lnTo>
                    <a:close/>
                    <a:moveTo>
                      <a:pt x="1865" y="5"/>
                    </a:moveTo>
                    <a:lnTo>
                      <a:pt x="1844" y="5"/>
                    </a:lnTo>
                    <a:lnTo>
                      <a:pt x="1844" y="0"/>
                    </a:lnTo>
                    <a:lnTo>
                      <a:pt x="1865" y="0"/>
                    </a:lnTo>
                    <a:lnTo>
                      <a:pt x="1865" y="5"/>
                    </a:lnTo>
                    <a:close/>
                    <a:moveTo>
                      <a:pt x="1829" y="5"/>
                    </a:moveTo>
                    <a:lnTo>
                      <a:pt x="1808" y="5"/>
                    </a:lnTo>
                    <a:lnTo>
                      <a:pt x="1808" y="0"/>
                    </a:lnTo>
                    <a:lnTo>
                      <a:pt x="1829" y="0"/>
                    </a:lnTo>
                    <a:lnTo>
                      <a:pt x="1829" y="5"/>
                    </a:lnTo>
                    <a:close/>
                    <a:moveTo>
                      <a:pt x="1792" y="5"/>
                    </a:moveTo>
                    <a:lnTo>
                      <a:pt x="1771" y="5"/>
                    </a:lnTo>
                    <a:lnTo>
                      <a:pt x="1771" y="0"/>
                    </a:lnTo>
                    <a:lnTo>
                      <a:pt x="1792" y="0"/>
                    </a:lnTo>
                    <a:lnTo>
                      <a:pt x="1792" y="5"/>
                    </a:lnTo>
                    <a:close/>
                    <a:moveTo>
                      <a:pt x="1755" y="5"/>
                    </a:moveTo>
                    <a:lnTo>
                      <a:pt x="1734" y="5"/>
                    </a:lnTo>
                    <a:lnTo>
                      <a:pt x="1734" y="0"/>
                    </a:lnTo>
                    <a:lnTo>
                      <a:pt x="1755" y="0"/>
                    </a:lnTo>
                    <a:lnTo>
                      <a:pt x="1755" y="5"/>
                    </a:lnTo>
                    <a:close/>
                    <a:moveTo>
                      <a:pt x="1719" y="5"/>
                    </a:moveTo>
                    <a:lnTo>
                      <a:pt x="1698" y="5"/>
                    </a:lnTo>
                    <a:lnTo>
                      <a:pt x="1698" y="0"/>
                    </a:lnTo>
                    <a:lnTo>
                      <a:pt x="1719" y="0"/>
                    </a:lnTo>
                    <a:lnTo>
                      <a:pt x="1719" y="5"/>
                    </a:lnTo>
                    <a:close/>
                    <a:moveTo>
                      <a:pt x="1682" y="5"/>
                    </a:moveTo>
                    <a:lnTo>
                      <a:pt x="1661" y="5"/>
                    </a:lnTo>
                    <a:lnTo>
                      <a:pt x="1661" y="0"/>
                    </a:lnTo>
                    <a:lnTo>
                      <a:pt x="1682" y="0"/>
                    </a:lnTo>
                    <a:lnTo>
                      <a:pt x="1682" y="5"/>
                    </a:lnTo>
                    <a:close/>
                    <a:moveTo>
                      <a:pt x="1645" y="5"/>
                    </a:moveTo>
                    <a:lnTo>
                      <a:pt x="1624" y="5"/>
                    </a:lnTo>
                    <a:lnTo>
                      <a:pt x="1624" y="0"/>
                    </a:lnTo>
                    <a:lnTo>
                      <a:pt x="1645" y="0"/>
                    </a:lnTo>
                    <a:lnTo>
                      <a:pt x="1645" y="5"/>
                    </a:lnTo>
                    <a:close/>
                    <a:moveTo>
                      <a:pt x="1609" y="5"/>
                    </a:moveTo>
                    <a:lnTo>
                      <a:pt x="1588" y="5"/>
                    </a:lnTo>
                    <a:lnTo>
                      <a:pt x="1588" y="0"/>
                    </a:lnTo>
                    <a:lnTo>
                      <a:pt x="1609" y="0"/>
                    </a:lnTo>
                    <a:lnTo>
                      <a:pt x="1609" y="5"/>
                    </a:lnTo>
                    <a:close/>
                    <a:moveTo>
                      <a:pt x="1572" y="5"/>
                    </a:moveTo>
                    <a:lnTo>
                      <a:pt x="1551" y="5"/>
                    </a:lnTo>
                    <a:lnTo>
                      <a:pt x="1551" y="0"/>
                    </a:lnTo>
                    <a:lnTo>
                      <a:pt x="1572" y="0"/>
                    </a:lnTo>
                    <a:lnTo>
                      <a:pt x="1572" y="5"/>
                    </a:lnTo>
                    <a:close/>
                    <a:moveTo>
                      <a:pt x="1535" y="5"/>
                    </a:moveTo>
                    <a:lnTo>
                      <a:pt x="1514" y="5"/>
                    </a:lnTo>
                    <a:lnTo>
                      <a:pt x="1514" y="0"/>
                    </a:lnTo>
                    <a:lnTo>
                      <a:pt x="1535" y="0"/>
                    </a:lnTo>
                    <a:lnTo>
                      <a:pt x="1535" y="5"/>
                    </a:lnTo>
                    <a:close/>
                    <a:moveTo>
                      <a:pt x="1499" y="5"/>
                    </a:moveTo>
                    <a:lnTo>
                      <a:pt x="1478" y="5"/>
                    </a:lnTo>
                    <a:lnTo>
                      <a:pt x="1478" y="0"/>
                    </a:lnTo>
                    <a:lnTo>
                      <a:pt x="1499" y="0"/>
                    </a:lnTo>
                    <a:lnTo>
                      <a:pt x="1499" y="5"/>
                    </a:lnTo>
                    <a:close/>
                    <a:moveTo>
                      <a:pt x="1462" y="5"/>
                    </a:moveTo>
                    <a:lnTo>
                      <a:pt x="1441" y="5"/>
                    </a:lnTo>
                    <a:lnTo>
                      <a:pt x="1441" y="0"/>
                    </a:lnTo>
                    <a:lnTo>
                      <a:pt x="1462" y="0"/>
                    </a:lnTo>
                    <a:lnTo>
                      <a:pt x="1462" y="5"/>
                    </a:lnTo>
                    <a:close/>
                    <a:moveTo>
                      <a:pt x="1425" y="5"/>
                    </a:moveTo>
                    <a:lnTo>
                      <a:pt x="1404" y="5"/>
                    </a:lnTo>
                    <a:lnTo>
                      <a:pt x="1404" y="0"/>
                    </a:lnTo>
                    <a:lnTo>
                      <a:pt x="1425" y="0"/>
                    </a:lnTo>
                    <a:lnTo>
                      <a:pt x="1425" y="5"/>
                    </a:lnTo>
                    <a:close/>
                    <a:moveTo>
                      <a:pt x="1389" y="5"/>
                    </a:moveTo>
                    <a:lnTo>
                      <a:pt x="1368" y="5"/>
                    </a:lnTo>
                    <a:lnTo>
                      <a:pt x="1368" y="0"/>
                    </a:lnTo>
                    <a:lnTo>
                      <a:pt x="1389" y="0"/>
                    </a:lnTo>
                    <a:lnTo>
                      <a:pt x="1389" y="5"/>
                    </a:lnTo>
                    <a:close/>
                    <a:moveTo>
                      <a:pt x="1352" y="5"/>
                    </a:moveTo>
                    <a:lnTo>
                      <a:pt x="1331" y="5"/>
                    </a:lnTo>
                    <a:lnTo>
                      <a:pt x="1331" y="0"/>
                    </a:lnTo>
                    <a:lnTo>
                      <a:pt x="1352" y="0"/>
                    </a:lnTo>
                    <a:lnTo>
                      <a:pt x="1352" y="5"/>
                    </a:lnTo>
                    <a:close/>
                    <a:moveTo>
                      <a:pt x="1315" y="5"/>
                    </a:moveTo>
                    <a:lnTo>
                      <a:pt x="1294" y="5"/>
                    </a:lnTo>
                    <a:lnTo>
                      <a:pt x="1294" y="0"/>
                    </a:lnTo>
                    <a:lnTo>
                      <a:pt x="1315" y="0"/>
                    </a:lnTo>
                    <a:lnTo>
                      <a:pt x="1315" y="5"/>
                    </a:lnTo>
                    <a:close/>
                    <a:moveTo>
                      <a:pt x="1279" y="5"/>
                    </a:moveTo>
                    <a:lnTo>
                      <a:pt x="1258" y="5"/>
                    </a:lnTo>
                    <a:lnTo>
                      <a:pt x="1258" y="0"/>
                    </a:lnTo>
                    <a:lnTo>
                      <a:pt x="1279" y="0"/>
                    </a:lnTo>
                    <a:lnTo>
                      <a:pt x="1279" y="5"/>
                    </a:lnTo>
                    <a:close/>
                    <a:moveTo>
                      <a:pt x="1242" y="5"/>
                    </a:moveTo>
                    <a:lnTo>
                      <a:pt x="1221" y="5"/>
                    </a:lnTo>
                    <a:lnTo>
                      <a:pt x="1221" y="0"/>
                    </a:lnTo>
                    <a:lnTo>
                      <a:pt x="1242" y="0"/>
                    </a:lnTo>
                    <a:lnTo>
                      <a:pt x="1242" y="5"/>
                    </a:lnTo>
                    <a:close/>
                    <a:moveTo>
                      <a:pt x="1205" y="5"/>
                    </a:moveTo>
                    <a:lnTo>
                      <a:pt x="1184" y="5"/>
                    </a:lnTo>
                    <a:lnTo>
                      <a:pt x="1184" y="0"/>
                    </a:lnTo>
                    <a:lnTo>
                      <a:pt x="1205" y="0"/>
                    </a:lnTo>
                    <a:lnTo>
                      <a:pt x="1205" y="5"/>
                    </a:lnTo>
                    <a:close/>
                    <a:moveTo>
                      <a:pt x="1169" y="5"/>
                    </a:moveTo>
                    <a:lnTo>
                      <a:pt x="1148" y="5"/>
                    </a:lnTo>
                    <a:lnTo>
                      <a:pt x="1148" y="0"/>
                    </a:lnTo>
                    <a:lnTo>
                      <a:pt x="1169" y="0"/>
                    </a:lnTo>
                    <a:lnTo>
                      <a:pt x="1169" y="5"/>
                    </a:lnTo>
                    <a:close/>
                    <a:moveTo>
                      <a:pt x="1132" y="5"/>
                    </a:moveTo>
                    <a:lnTo>
                      <a:pt x="1111" y="5"/>
                    </a:lnTo>
                    <a:lnTo>
                      <a:pt x="1111" y="0"/>
                    </a:lnTo>
                    <a:lnTo>
                      <a:pt x="1132" y="0"/>
                    </a:lnTo>
                    <a:lnTo>
                      <a:pt x="1132" y="5"/>
                    </a:lnTo>
                    <a:close/>
                    <a:moveTo>
                      <a:pt x="1095" y="5"/>
                    </a:moveTo>
                    <a:lnTo>
                      <a:pt x="1074" y="5"/>
                    </a:lnTo>
                    <a:lnTo>
                      <a:pt x="1074" y="0"/>
                    </a:lnTo>
                    <a:lnTo>
                      <a:pt x="1095" y="0"/>
                    </a:lnTo>
                    <a:lnTo>
                      <a:pt x="1095" y="5"/>
                    </a:lnTo>
                    <a:close/>
                    <a:moveTo>
                      <a:pt x="1059" y="5"/>
                    </a:moveTo>
                    <a:lnTo>
                      <a:pt x="1038" y="5"/>
                    </a:lnTo>
                    <a:lnTo>
                      <a:pt x="1038" y="0"/>
                    </a:lnTo>
                    <a:lnTo>
                      <a:pt x="1059" y="0"/>
                    </a:lnTo>
                    <a:lnTo>
                      <a:pt x="1059" y="5"/>
                    </a:lnTo>
                    <a:close/>
                    <a:moveTo>
                      <a:pt x="1022" y="5"/>
                    </a:moveTo>
                    <a:lnTo>
                      <a:pt x="1001" y="5"/>
                    </a:lnTo>
                    <a:lnTo>
                      <a:pt x="1001" y="0"/>
                    </a:lnTo>
                    <a:lnTo>
                      <a:pt x="1022" y="0"/>
                    </a:lnTo>
                    <a:lnTo>
                      <a:pt x="1022" y="5"/>
                    </a:lnTo>
                    <a:close/>
                    <a:moveTo>
                      <a:pt x="985" y="5"/>
                    </a:moveTo>
                    <a:lnTo>
                      <a:pt x="964" y="5"/>
                    </a:lnTo>
                    <a:lnTo>
                      <a:pt x="964" y="0"/>
                    </a:lnTo>
                    <a:lnTo>
                      <a:pt x="985" y="0"/>
                    </a:lnTo>
                    <a:lnTo>
                      <a:pt x="985" y="5"/>
                    </a:lnTo>
                    <a:close/>
                    <a:moveTo>
                      <a:pt x="949" y="5"/>
                    </a:moveTo>
                    <a:lnTo>
                      <a:pt x="928" y="5"/>
                    </a:lnTo>
                    <a:lnTo>
                      <a:pt x="928" y="0"/>
                    </a:lnTo>
                    <a:lnTo>
                      <a:pt x="949" y="0"/>
                    </a:lnTo>
                    <a:lnTo>
                      <a:pt x="949" y="5"/>
                    </a:lnTo>
                    <a:close/>
                    <a:moveTo>
                      <a:pt x="912" y="5"/>
                    </a:moveTo>
                    <a:lnTo>
                      <a:pt x="891" y="5"/>
                    </a:lnTo>
                    <a:lnTo>
                      <a:pt x="891" y="0"/>
                    </a:lnTo>
                    <a:lnTo>
                      <a:pt x="912" y="0"/>
                    </a:lnTo>
                    <a:lnTo>
                      <a:pt x="912" y="5"/>
                    </a:lnTo>
                    <a:close/>
                    <a:moveTo>
                      <a:pt x="875" y="5"/>
                    </a:moveTo>
                    <a:lnTo>
                      <a:pt x="854" y="5"/>
                    </a:lnTo>
                    <a:lnTo>
                      <a:pt x="854" y="0"/>
                    </a:lnTo>
                    <a:lnTo>
                      <a:pt x="875" y="0"/>
                    </a:lnTo>
                    <a:lnTo>
                      <a:pt x="875" y="5"/>
                    </a:lnTo>
                    <a:close/>
                    <a:moveTo>
                      <a:pt x="839" y="5"/>
                    </a:moveTo>
                    <a:lnTo>
                      <a:pt x="818" y="5"/>
                    </a:lnTo>
                    <a:lnTo>
                      <a:pt x="818" y="0"/>
                    </a:lnTo>
                    <a:lnTo>
                      <a:pt x="839" y="0"/>
                    </a:lnTo>
                    <a:lnTo>
                      <a:pt x="839" y="5"/>
                    </a:lnTo>
                    <a:close/>
                    <a:moveTo>
                      <a:pt x="802" y="5"/>
                    </a:moveTo>
                    <a:lnTo>
                      <a:pt x="781" y="5"/>
                    </a:lnTo>
                    <a:lnTo>
                      <a:pt x="781" y="0"/>
                    </a:lnTo>
                    <a:lnTo>
                      <a:pt x="802" y="0"/>
                    </a:lnTo>
                    <a:lnTo>
                      <a:pt x="802" y="5"/>
                    </a:lnTo>
                    <a:close/>
                    <a:moveTo>
                      <a:pt x="765" y="5"/>
                    </a:moveTo>
                    <a:lnTo>
                      <a:pt x="744" y="5"/>
                    </a:lnTo>
                    <a:lnTo>
                      <a:pt x="744" y="0"/>
                    </a:lnTo>
                    <a:lnTo>
                      <a:pt x="765" y="0"/>
                    </a:lnTo>
                    <a:lnTo>
                      <a:pt x="765" y="5"/>
                    </a:lnTo>
                    <a:close/>
                    <a:moveTo>
                      <a:pt x="729" y="5"/>
                    </a:moveTo>
                    <a:lnTo>
                      <a:pt x="708" y="5"/>
                    </a:lnTo>
                    <a:lnTo>
                      <a:pt x="708" y="0"/>
                    </a:lnTo>
                    <a:lnTo>
                      <a:pt x="729" y="0"/>
                    </a:lnTo>
                    <a:lnTo>
                      <a:pt x="729" y="5"/>
                    </a:lnTo>
                    <a:close/>
                    <a:moveTo>
                      <a:pt x="692" y="5"/>
                    </a:moveTo>
                    <a:lnTo>
                      <a:pt x="671" y="5"/>
                    </a:lnTo>
                    <a:lnTo>
                      <a:pt x="671" y="0"/>
                    </a:lnTo>
                    <a:lnTo>
                      <a:pt x="692" y="0"/>
                    </a:lnTo>
                    <a:lnTo>
                      <a:pt x="692" y="5"/>
                    </a:lnTo>
                    <a:close/>
                    <a:moveTo>
                      <a:pt x="655" y="5"/>
                    </a:moveTo>
                    <a:lnTo>
                      <a:pt x="634" y="5"/>
                    </a:lnTo>
                    <a:lnTo>
                      <a:pt x="634" y="0"/>
                    </a:lnTo>
                    <a:lnTo>
                      <a:pt x="655" y="0"/>
                    </a:lnTo>
                    <a:lnTo>
                      <a:pt x="655" y="5"/>
                    </a:lnTo>
                    <a:close/>
                    <a:moveTo>
                      <a:pt x="619" y="5"/>
                    </a:moveTo>
                    <a:lnTo>
                      <a:pt x="598" y="5"/>
                    </a:lnTo>
                    <a:lnTo>
                      <a:pt x="598" y="0"/>
                    </a:lnTo>
                    <a:lnTo>
                      <a:pt x="619" y="0"/>
                    </a:lnTo>
                    <a:lnTo>
                      <a:pt x="619" y="5"/>
                    </a:lnTo>
                    <a:close/>
                    <a:moveTo>
                      <a:pt x="582" y="5"/>
                    </a:moveTo>
                    <a:lnTo>
                      <a:pt x="561" y="5"/>
                    </a:lnTo>
                    <a:lnTo>
                      <a:pt x="561" y="0"/>
                    </a:lnTo>
                    <a:lnTo>
                      <a:pt x="582" y="0"/>
                    </a:lnTo>
                    <a:lnTo>
                      <a:pt x="582" y="5"/>
                    </a:lnTo>
                    <a:close/>
                    <a:moveTo>
                      <a:pt x="545" y="5"/>
                    </a:moveTo>
                    <a:lnTo>
                      <a:pt x="524" y="5"/>
                    </a:lnTo>
                    <a:lnTo>
                      <a:pt x="524" y="0"/>
                    </a:lnTo>
                    <a:lnTo>
                      <a:pt x="545" y="0"/>
                    </a:lnTo>
                    <a:lnTo>
                      <a:pt x="545" y="5"/>
                    </a:lnTo>
                    <a:close/>
                    <a:moveTo>
                      <a:pt x="509" y="5"/>
                    </a:moveTo>
                    <a:lnTo>
                      <a:pt x="488" y="5"/>
                    </a:lnTo>
                    <a:lnTo>
                      <a:pt x="488" y="0"/>
                    </a:lnTo>
                    <a:lnTo>
                      <a:pt x="509" y="0"/>
                    </a:lnTo>
                    <a:lnTo>
                      <a:pt x="509" y="5"/>
                    </a:lnTo>
                    <a:close/>
                    <a:moveTo>
                      <a:pt x="472" y="5"/>
                    </a:moveTo>
                    <a:lnTo>
                      <a:pt x="451" y="5"/>
                    </a:lnTo>
                    <a:lnTo>
                      <a:pt x="451" y="0"/>
                    </a:lnTo>
                    <a:lnTo>
                      <a:pt x="472" y="0"/>
                    </a:lnTo>
                    <a:lnTo>
                      <a:pt x="472" y="5"/>
                    </a:lnTo>
                    <a:close/>
                    <a:moveTo>
                      <a:pt x="435" y="5"/>
                    </a:moveTo>
                    <a:lnTo>
                      <a:pt x="414" y="5"/>
                    </a:lnTo>
                    <a:lnTo>
                      <a:pt x="414" y="0"/>
                    </a:lnTo>
                    <a:lnTo>
                      <a:pt x="435" y="0"/>
                    </a:lnTo>
                    <a:lnTo>
                      <a:pt x="435" y="5"/>
                    </a:lnTo>
                    <a:close/>
                    <a:moveTo>
                      <a:pt x="399" y="5"/>
                    </a:moveTo>
                    <a:lnTo>
                      <a:pt x="378" y="5"/>
                    </a:lnTo>
                    <a:lnTo>
                      <a:pt x="378" y="0"/>
                    </a:lnTo>
                    <a:lnTo>
                      <a:pt x="399" y="0"/>
                    </a:lnTo>
                    <a:lnTo>
                      <a:pt x="399" y="5"/>
                    </a:lnTo>
                    <a:close/>
                    <a:moveTo>
                      <a:pt x="362" y="5"/>
                    </a:moveTo>
                    <a:lnTo>
                      <a:pt x="341" y="5"/>
                    </a:lnTo>
                    <a:lnTo>
                      <a:pt x="341" y="0"/>
                    </a:lnTo>
                    <a:lnTo>
                      <a:pt x="362" y="0"/>
                    </a:lnTo>
                    <a:lnTo>
                      <a:pt x="362" y="5"/>
                    </a:lnTo>
                    <a:close/>
                    <a:moveTo>
                      <a:pt x="325" y="5"/>
                    </a:moveTo>
                    <a:lnTo>
                      <a:pt x="304" y="5"/>
                    </a:lnTo>
                    <a:lnTo>
                      <a:pt x="304" y="0"/>
                    </a:lnTo>
                    <a:lnTo>
                      <a:pt x="325" y="0"/>
                    </a:lnTo>
                    <a:lnTo>
                      <a:pt x="325" y="5"/>
                    </a:lnTo>
                    <a:close/>
                    <a:moveTo>
                      <a:pt x="289" y="5"/>
                    </a:moveTo>
                    <a:lnTo>
                      <a:pt x="268" y="5"/>
                    </a:lnTo>
                    <a:lnTo>
                      <a:pt x="268" y="0"/>
                    </a:lnTo>
                    <a:lnTo>
                      <a:pt x="289" y="0"/>
                    </a:lnTo>
                    <a:lnTo>
                      <a:pt x="289" y="5"/>
                    </a:lnTo>
                    <a:close/>
                    <a:moveTo>
                      <a:pt x="252" y="5"/>
                    </a:moveTo>
                    <a:lnTo>
                      <a:pt x="231" y="5"/>
                    </a:lnTo>
                    <a:lnTo>
                      <a:pt x="231" y="0"/>
                    </a:lnTo>
                    <a:lnTo>
                      <a:pt x="252" y="0"/>
                    </a:lnTo>
                    <a:lnTo>
                      <a:pt x="252" y="5"/>
                    </a:lnTo>
                    <a:close/>
                    <a:moveTo>
                      <a:pt x="215" y="5"/>
                    </a:moveTo>
                    <a:lnTo>
                      <a:pt x="194" y="5"/>
                    </a:lnTo>
                    <a:lnTo>
                      <a:pt x="194" y="0"/>
                    </a:lnTo>
                    <a:lnTo>
                      <a:pt x="215" y="0"/>
                    </a:lnTo>
                    <a:lnTo>
                      <a:pt x="215" y="5"/>
                    </a:lnTo>
                    <a:close/>
                    <a:moveTo>
                      <a:pt x="179" y="5"/>
                    </a:moveTo>
                    <a:lnTo>
                      <a:pt x="158" y="5"/>
                    </a:lnTo>
                    <a:lnTo>
                      <a:pt x="158" y="0"/>
                    </a:lnTo>
                    <a:lnTo>
                      <a:pt x="179" y="0"/>
                    </a:lnTo>
                    <a:lnTo>
                      <a:pt x="179" y="5"/>
                    </a:lnTo>
                    <a:close/>
                    <a:moveTo>
                      <a:pt x="142" y="5"/>
                    </a:moveTo>
                    <a:lnTo>
                      <a:pt x="121" y="5"/>
                    </a:lnTo>
                    <a:lnTo>
                      <a:pt x="121" y="0"/>
                    </a:lnTo>
                    <a:lnTo>
                      <a:pt x="142" y="0"/>
                    </a:lnTo>
                    <a:lnTo>
                      <a:pt x="142" y="5"/>
                    </a:lnTo>
                    <a:close/>
                    <a:moveTo>
                      <a:pt x="105" y="5"/>
                    </a:moveTo>
                    <a:lnTo>
                      <a:pt x="84" y="5"/>
                    </a:lnTo>
                    <a:lnTo>
                      <a:pt x="84" y="0"/>
                    </a:lnTo>
                    <a:lnTo>
                      <a:pt x="105" y="0"/>
                    </a:lnTo>
                    <a:lnTo>
                      <a:pt x="105" y="5"/>
                    </a:lnTo>
                    <a:close/>
                    <a:moveTo>
                      <a:pt x="69" y="5"/>
                    </a:moveTo>
                    <a:lnTo>
                      <a:pt x="48" y="5"/>
                    </a:lnTo>
                    <a:lnTo>
                      <a:pt x="48" y="0"/>
                    </a:lnTo>
                    <a:lnTo>
                      <a:pt x="69" y="0"/>
                    </a:lnTo>
                    <a:lnTo>
                      <a:pt x="69" y="5"/>
                    </a:lnTo>
                    <a:close/>
                    <a:moveTo>
                      <a:pt x="32" y="5"/>
                    </a:moveTo>
                    <a:lnTo>
                      <a:pt x="11" y="5"/>
                    </a:lnTo>
                    <a:lnTo>
                      <a:pt x="11" y="0"/>
                    </a:lnTo>
                    <a:lnTo>
                      <a:pt x="32" y="0"/>
                    </a:lnTo>
                    <a:lnTo>
                      <a:pt x="32" y="5"/>
                    </a:lnTo>
                    <a:close/>
                    <a:moveTo>
                      <a:pt x="5" y="9"/>
                    </a:moveTo>
                    <a:lnTo>
                      <a:pt x="5" y="30"/>
                    </a:lnTo>
                    <a:lnTo>
                      <a:pt x="0" y="30"/>
                    </a:lnTo>
                    <a:lnTo>
                      <a:pt x="0" y="9"/>
                    </a:lnTo>
                    <a:lnTo>
                      <a:pt x="5" y="9"/>
                    </a:lnTo>
                    <a:close/>
                    <a:moveTo>
                      <a:pt x="5" y="45"/>
                    </a:moveTo>
                    <a:lnTo>
                      <a:pt x="5" y="66"/>
                    </a:lnTo>
                    <a:lnTo>
                      <a:pt x="0" y="66"/>
                    </a:lnTo>
                    <a:lnTo>
                      <a:pt x="0" y="45"/>
                    </a:lnTo>
                    <a:lnTo>
                      <a:pt x="5" y="45"/>
                    </a:lnTo>
                    <a:close/>
                    <a:moveTo>
                      <a:pt x="5" y="81"/>
                    </a:moveTo>
                    <a:lnTo>
                      <a:pt x="5" y="102"/>
                    </a:lnTo>
                    <a:lnTo>
                      <a:pt x="0" y="102"/>
                    </a:lnTo>
                    <a:lnTo>
                      <a:pt x="0" y="81"/>
                    </a:lnTo>
                    <a:lnTo>
                      <a:pt x="5" y="81"/>
                    </a:lnTo>
                    <a:close/>
                    <a:moveTo>
                      <a:pt x="5" y="117"/>
                    </a:moveTo>
                    <a:lnTo>
                      <a:pt x="5" y="138"/>
                    </a:lnTo>
                    <a:lnTo>
                      <a:pt x="0" y="138"/>
                    </a:lnTo>
                    <a:lnTo>
                      <a:pt x="0" y="117"/>
                    </a:lnTo>
                    <a:lnTo>
                      <a:pt x="5" y="117"/>
                    </a:lnTo>
                    <a:close/>
                    <a:moveTo>
                      <a:pt x="5" y="153"/>
                    </a:moveTo>
                    <a:lnTo>
                      <a:pt x="5" y="173"/>
                    </a:lnTo>
                    <a:lnTo>
                      <a:pt x="0" y="173"/>
                    </a:lnTo>
                    <a:lnTo>
                      <a:pt x="0" y="153"/>
                    </a:lnTo>
                    <a:lnTo>
                      <a:pt x="5" y="153"/>
                    </a:lnTo>
                    <a:close/>
                    <a:moveTo>
                      <a:pt x="2" y="186"/>
                    </a:moveTo>
                    <a:lnTo>
                      <a:pt x="23" y="186"/>
                    </a:lnTo>
                    <a:lnTo>
                      <a:pt x="23" y="191"/>
                    </a:lnTo>
                    <a:lnTo>
                      <a:pt x="2" y="191"/>
                    </a:lnTo>
                    <a:lnTo>
                      <a:pt x="2" y="186"/>
                    </a:lnTo>
                    <a:close/>
                    <a:moveTo>
                      <a:pt x="39" y="186"/>
                    </a:moveTo>
                    <a:lnTo>
                      <a:pt x="60" y="186"/>
                    </a:lnTo>
                    <a:lnTo>
                      <a:pt x="60" y="191"/>
                    </a:lnTo>
                    <a:lnTo>
                      <a:pt x="39" y="191"/>
                    </a:lnTo>
                    <a:lnTo>
                      <a:pt x="39" y="186"/>
                    </a:lnTo>
                    <a:close/>
                    <a:moveTo>
                      <a:pt x="76" y="186"/>
                    </a:moveTo>
                    <a:lnTo>
                      <a:pt x="97" y="186"/>
                    </a:lnTo>
                    <a:lnTo>
                      <a:pt x="97" y="191"/>
                    </a:lnTo>
                    <a:lnTo>
                      <a:pt x="76" y="191"/>
                    </a:lnTo>
                    <a:lnTo>
                      <a:pt x="76" y="186"/>
                    </a:lnTo>
                    <a:close/>
                    <a:moveTo>
                      <a:pt x="112" y="186"/>
                    </a:moveTo>
                    <a:lnTo>
                      <a:pt x="133" y="186"/>
                    </a:lnTo>
                    <a:lnTo>
                      <a:pt x="133" y="191"/>
                    </a:lnTo>
                    <a:lnTo>
                      <a:pt x="112" y="191"/>
                    </a:lnTo>
                    <a:lnTo>
                      <a:pt x="112" y="186"/>
                    </a:lnTo>
                    <a:close/>
                    <a:moveTo>
                      <a:pt x="149" y="186"/>
                    </a:moveTo>
                    <a:lnTo>
                      <a:pt x="170" y="186"/>
                    </a:lnTo>
                    <a:lnTo>
                      <a:pt x="170" y="191"/>
                    </a:lnTo>
                    <a:lnTo>
                      <a:pt x="149" y="191"/>
                    </a:lnTo>
                    <a:lnTo>
                      <a:pt x="149" y="186"/>
                    </a:lnTo>
                    <a:close/>
                    <a:moveTo>
                      <a:pt x="186" y="186"/>
                    </a:moveTo>
                    <a:lnTo>
                      <a:pt x="207" y="186"/>
                    </a:lnTo>
                    <a:lnTo>
                      <a:pt x="207" y="191"/>
                    </a:lnTo>
                    <a:lnTo>
                      <a:pt x="186" y="191"/>
                    </a:lnTo>
                    <a:lnTo>
                      <a:pt x="186" y="186"/>
                    </a:lnTo>
                    <a:close/>
                    <a:moveTo>
                      <a:pt x="222" y="186"/>
                    </a:moveTo>
                    <a:lnTo>
                      <a:pt x="243" y="186"/>
                    </a:lnTo>
                    <a:lnTo>
                      <a:pt x="243" y="191"/>
                    </a:lnTo>
                    <a:lnTo>
                      <a:pt x="222" y="191"/>
                    </a:lnTo>
                    <a:lnTo>
                      <a:pt x="222" y="186"/>
                    </a:lnTo>
                    <a:close/>
                    <a:moveTo>
                      <a:pt x="259" y="186"/>
                    </a:moveTo>
                    <a:lnTo>
                      <a:pt x="280" y="186"/>
                    </a:lnTo>
                    <a:lnTo>
                      <a:pt x="280" y="191"/>
                    </a:lnTo>
                    <a:lnTo>
                      <a:pt x="259" y="191"/>
                    </a:lnTo>
                    <a:lnTo>
                      <a:pt x="259" y="186"/>
                    </a:lnTo>
                    <a:close/>
                    <a:moveTo>
                      <a:pt x="296" y="186"/>
                    </a:moveTo>
                    <a:lnTo>
                      <a:pt x="317" y="186"/>
                    </a:lnTo>
                    <a:lnTo>
                      <a:pt x="317" y="191"/>
                    </a:lnTo>
                    <a:lnTo>
                      <a:pt x="296" y="191"/>
                    </a:lnTo>
                    <a:lnTo>
                      <a:pt x="296" y="186"/>
                    </a:lnTo>
                    <a:close/>
                    <a:moveTo>
                      <a:pt x="332" y="186"/>
                    </a:moveTo>
                    <a:lnTo>
                      <a:pt x="353" y="186"/>
                    </a:lnTo>
                    <a:lnTo>
                      <a:pt x="353" y="191"/>
                    </a:lnTo>
                    <a:lnTo>
                      <a:pt x="332" y="191"/>
                    </a:lnTo>
                    <a:lnTo>
                      <a:pt x="332" y="186"/>
                    </a:lnTo>
                    <a:close/>
                    <a:moveTo>
                      <a:pt x="369" y="186"/>
                    </a:moveTo>
                    <a:lnTo>
                      <a:pt x="390" y="186"/>
                    </a:lnTo>
                    <a:lnTo>
                      <a:pt x="390" y="191"/>
                    </a:lnTo>
                    <a:lnTo>
                      <a:pt x="369" y="191"/>
                    </a:lnTo>
                    <a:lnTo>
                      <a:pt x="369" y="186"/>
                    </a:lnTo>
                    <a:close/>
                    <a:moveTo>
                      <a:pt x="406" y="186"/>
                    </a:moveTo>
                    <a:lnTo>
                      <a:pt x="427" y="186"/>
                    </a:lnTo>
                    <a:lnTo>
                      <a:pt x="427" y="191"/>
                    </a:lnTo>
                    <a:lnTo>
                      <a:pt x="406" y="191"/>
                    </a:lnTo>
                    <a:lnTo>
                      <a:pt x="406" y="186"/>
                    </a:lnTo>
                    <a:close/>
                    <a:moveTo>
                      <a:pt x="442" y="186"/>
                    </a:moveTo>
                    <a:lnTo>
                      <a:pt x="463" y="186"/>
                    </a:lnTo>
                    <a:lnTo>
                      <a:pt x="463" y="191"/>
                    </a:lnTo>
                    <a:lnTo>
                      <a:pt x="442" y="191"/>
                    </a:lnTo>
                    <a:lnTo>
                      <a:pt x="442" y="186"/>
                    </a:lnTo>
                    <a:close/>
                    <a:moveTo>
                      <a:pt x="479" y="186"/>
                    </a:moveTo>
                    <a:lnTo>
                      <a:pt x="500" y="186"/>
                    </a:lnTo>
                    <a:lnTo>
                      <a:pt x="500" y="191"/>
                    </a:lnTo>
                    <a:lnTo>
                      <a:pt x="479" y="191"/>
                    </a:lnTo>
                    <a:lnTo>
                      <a:pt x="479" y="186"/>
                    </a:lnTo>
                    <a:close/>
                    <a:moveTo>
                      <a:pt x="516" y="186"/>
                    </a:moveTo>
                    <a:lnTo>
                      <a:pt x="537" y="186"/>
                    </a:lnTo>
                    <a:lnTo>
                      <a:pt x="537" y="191"/>
                    </a:lnTo>
                    <a:lnTo>
                      <a:pt x="516" y="191"/>
                    </a:lnTo>
                    <a:lnTo>
                      <a:pt x="516" y="186"/>
                    </a:lnTo>
                    <a:close/>
                    <a:moveTo>
                      <a:pt x="552" y="186"/>
                    </a:moveTo>
                    <a:lnTo>
                      <a:pt x="573" y="186"/>
                    </a:lnTo>
                    <a:lnTo>
                      <a:pt x="573" y="191"/>
                    </a:lnTo>
                    <a:lnTo>
                      <a:pt x="552" y="191"/>
                    </a:lnTo>
                    <a:lnTo>
                      <a:pt x="552" y="186"/>
                    </a:lnTo>
                    <a:close/>
                    <a:moveTo>
                      <a:pt x="589" y="186"/>
                    </a:moveTo>
                    <a:lnTo>
                      <a:pt x="610" y="186"/>
                    </a:lnTo>
                    <a:lnTo>
                      <a:pt x="610" y="191"/>
                    </a:lnTo>
                    <a:lnTo>
                      <a:pt x="589" y="191"/>
                    </a:lnTo>
                    <a:lnTo>
                      <a:pt x="589" y="186"/>
                    </a:lnTo>
                    <a:close/>
                    <a:moveTo>
                      <a:pt x="626" y="186"/>
                    </a:moveTo>
                    <a:lnTo>
                      <a:pt x="647" y="186"/>
                    </a:lnTo>
                    <a:lnTo>
                      <a:pt x="647" y="191"/>
                    </a:lnTo>
                    <a:lnTo>
                      <a:pt x="626" y="191"/>
                    </a:lnTo>
                    <a:lnTo>
                      <a:pt x="626" y="186"/>
                    </a:lnTo>
                    <a:close/>
                    <a:moveTo>
                      <a:pt x="662" y="186"/>
                    </a:moveTo>
                    <a:lnTo>
                      <a:pt x="683" y="186"/>
                    </a:lnTo>
                    <a:lnTo>
                      <a:pt x="683" y="191"/>
                    </a:lnTo>
                    <a:lnTo>
                      <a:pt x="662" y="191"/>
                    </a:lnTo>
                    <a:lnTo>
                      <a:pt x="662" y="186"/>
                    </a:lnTo>
                    <a:close/>
                    <a:moveTo>
                      <a:pt x="699" y="186"/>
                    </a:moveTo>
                    <a:lnTo>
                      <a:pt x="720" y="186"/>
                    </a:lnTo>
                    <a:lnTo>
                      <a:pt x="720" y="191"/>
                    </a:lnTo>
                    <a:lnTo>
                      <a:pt x="699" y="191"/>
                    </a:lnTo>
                    <a:lnTo>
                      <a:pt x="699" y="186"/>
                    </a:lnTo>
                    <a:close/>
                    <a:moveTo>
                      <a:pt x="736" y="186"/>
                    </a:moveTo>
                    <a:lnTo>
                      <a:pt x="757" y="186"/>
                    </a:lnTo>
                    <a:lnTo>
                      <a:pt x="757" y="191"/>
                    </a:lnTo>
                    <a:lnTo>
                      <a:pt x="736" y="191"/>
                    </a:lnTo>
                    <a:lnTo>
                      <a:pt x="736" y="186"/>
                    </a:lnTo>
                    <a:close/>
                    <a:moveTo>
                      <a:pt x="772" y="186"/>
                    </a:moveTo>
                    <a:lnTo>
                      <a:pt x="793" y="186"/>
                    </a:lnTo>
                    <a:lnTo>
                      <a:pt x="793" y="191"/>
                    </a:lnTo>
                    <a:lnTo>
                      <a:pt x="772" y="191"/>
                    </a:lnTo>
                    <a:lnTo>
                      <a:pt x="772" y="186"/>
                    </a:lnTo>
                    <a:close/>
                    <a:moveTo>
                      <a:pt x="809" y="186"/>
                    </a:moveTo>
                    <a:lnTo>
                      <a:pt x="830" y="186"/>
                    </a:lnTo>
                    <a:lnTo>
                      <a:pt x="830" y="191"/>
                    </a:lnTo>
                    <a:lnTo>
                      <a:pt x="809" y="191"/>
                    </a:lnTo>
                    <a:lnTo>
                      <a:pt x="809" y="186"/>
                    </a:lnTo>
                    <a:close/>
                    <a:moveTo>
                      <a:pt x="846" y="186"/>
                    </a:moveTo>
                    <a:lnTo>
                      <a:pt x="867" y="186"/>
                    </a:lnTo>
                    <a:lnTo>
                      <a:pt x="867" y="191"/>
                    </a:lnTo>
                    <a:lnTo>
                      <a:pt x="846" y="191"/>
                    </a:lnTo>
                    <a:lnTo>
                      <a:pt x="846" y="186"/>
                    </a:lnTo>
                    <a:close/>
                    <a:moveTo>
                      <a:pt x="882" y="186"/>
                    </a:moveTo>
                    <a:lnTo>
                      <a:pt x="903" y="186"/>
                    </a:lnTo>
                    <a:lnTo>
                      <a:pt x="903" y="191"/>
                    </a:lnTo>
                    <a:lnTo>
                      <a:pt x="882" y="191"/>
                    </a:lnTo>
                    <a:lnTo>
                      <a:pt x="882" y="186"/>
                    </a:lnTo>
                    <a:close/>
                    <a:moveTo>
                      <a:pt x="919" y="186"/>
                    </a:moveTo>
                    <a:lnTo>
                      <a:pt x="940" y="186"/>
                    </a:lnTo>
                    <a:lnTo>
                      <a:pt x="940" y="191"/>
                    </a:lnTo>
                    <a:lnTo>
                      <a:pt x="919" y="191"/>
                    </a:lnTo>
                    <a:lnTo>
                      <a:pt x="919" y="186"/>
                    </a:lnTo>
                    <a:close/>
                    <a:moveTo>
                      <a:pt x="956" y="186"/>
                    </a:moveTo>
                    <a:lnTo>
                      <a:pt x="977" y="186"/>
                    </a:lnTo>
                    <a:lnTo>
                      <a:pt x="977" y="191"/>
                    </a:lnTo>
                    <a:lnTo>
                      <a:pt x="956" y="191"/>
                    </a:lnTo>
                    <a:lnTo>
                      <a:pt x="956" y="186"/>
                    </a:lnTo>
                    <a:close/>
                    <a:moveTo>
                      <a:pt x="992" y="186"/>
                    </a:moveTo>
                    <a:lnTo>
                      <a:pt x="1013" y="186"/>
                    </a:lnTo>
                    <a:lnTo>
                      <a:pt x="1013" y="191"/>
                    </a:lnTo>
                    <a:lnTo>
                      <a:pt x="992" y="191"/>
                    </a:lnTo>
                    <a:lnTo>
                      <a:pt x="992" y="186"/>
                    </a:lnTo>
                    <a:close/>
                    <a:moveTo>
                      <a:pt x="1029" y="186"/>
                    </a:moveTo>
                    <a:lnTo>
                      <a:pt x="1050" y="186"/>
                    </a:lnTo>
                    <a:lnTo>
                      <a:pt x="1050" y="191"/>
                    </a:lnTo>
                    <a:lnTo>
                      <a:pt x="1029" y="191"/>
                    </a:lnTo>
                    <a:lnTo>
                      <a:pt x="1029" y="186"/>
                    </a:lnTo>
                    <a:close/>
                    <a:moveTo>
                      <a:pt x="1066" y="186"/>
                    </a:moveTo>
                    <a:lnTo>
                      <a:pt x="1087" y="186"/>
                    </a:lnTo>
                    <a:lnTo>
                      <a:pt x="1087" y="191"/>
                    </a:lnTo>
                    <a:lnTo>
                      <a:pt x="1066" y="191"/>
                    </a:lnTo>
                    <a:lnTo>
                      <a:pt x="1066" y="186"/>
                    </a:lnTo>
                    <a:close/>
                    <a:moveTo>
                      <a:pt x="1102" y="186"/>
                    </a:moveTo>
                    <a:lnTo>
                      <a:pt x="1123" y="186"/>
                    </a:lnTo>
                    <a:lnTo>
                      <a:pt x="1123" y="191"/>
                    </a:lnTo>
                    <a:lnTo>
                      <a:pt x="1102" y="191"/>
                    </a:lnTo>
                    <a:lnTo>
                      <a:pt x="1102" y="186"/>
                    </a:lnTo>
                    <a:close/>
                    <a:moveTo>
                      <a:pt x="1139" y="186"/>
                    </a:moveTo>
                    <a:lnTo>
                      <a:pt x="1160" y="186"/>
                    </a:lnTo>
                    <a:lnTo>
                      <a:pt x="1160" y="191"/>
                    </a:lnTo>
                    <a:lnTo>
                      <a:pt x="1139" y="191"/>
                    </a:lnTo>
                    <a:lnTo>
                      <a:pt x="1139" y="186"/>
                    </a:lnTo>
                    <a:close/>
                    <a:moveTo>
                      <a:pt x="1176" y="186"/>
                    </a:moveTo>
                    <a:lnTo>
                      <a:pt x="1197" y="186"/>
                    </a:lnTo>
                    <a:lnTo>
                      <a:pt x="1197" y="191"/>
                    </a:lnTo>
                    <a:lnTo>
                      <a:pt x="1176" y="191"/>
                    </a:lnTo>
                    <a:lnTo>
                      <a:pt x="1176" y="186"/>
                    </a:lnTo>
                    <a:close/>
                    <a:moveTo>
                      <a:pt x="1212" y="186"/>
                    </a:moveTo>
                    <a:lnTo>
                      <a:pt x="1233" y="186"/>
                    </a:lnTo>
                    <a:lnTo>
                      <a:pt x="1233" y="191"/>
                    </a:lnTo>
                    <a:lnTo>
                      <a:pt x="1212" y="191"/>
                    </a:lnTo>
                    <a:lnTo>
                      <a:pt x="1212" y="186"/>
                    </a:lnTo>
                    <a:close/>
                    <a:moveTo>
                      <a:pt x="1249" y="186"/>
                    </a:moveTo>
                    <a:lnTo>
                      <a:pt x="1270" y="186"/>
                    </a:lnTo>
                    <a:lnTo>
                      <a:pt x="1270" y="191"/>
                    </a:lnTo>
                    <a:lnTo>
                      <a:pt x="1249" y="191"/>
                    </a:lnTo>
                    <a:lnTo>
                      <a:pt x="1249" y="186"/>
                    </a:lnTo>
                    <a:close/>
                    <a:moveTo>
                      <a:pt x="1286" y="186"/>
                    </a:moveTo>
                    <a:lnTo>
                      <a:pt x="1307" y="186"/>
                    </a:lnTo>
                    <a:lnTo>
                      <a:pt x="1307" y="191"/>
                    </a:lnTo>
                    <a:lnTo>
                      <a:pt x="1286" y="191"/>
                    </a:lnTo>
                    <a:lnTo>
                      <a:pt x="1286" y="186"/>
                    </a:lnTo>
                    <a:close/>
                    <a:moveTo>
                      <a:pt x="1322" y="186"/>
                    </a:moveTo>
                    <a:lnTo>
                      <a:pt x="1343" y="186"/>
                    </a:lnTo>
                    <a:lnTo>
                      <a:pt x="1343" y="191"/>
                    </a:lnTo>
                    <a:lnTo>
                      <a:pt x="1322" y="191"/>
                    </a:lnTo>
                    <a:lnTo>
                      <a:pt x="1322" y="186"/>
                    </a:lnTo>
                    <a:close/>
                    <a:moveTo>
                      <a:pt x="1359" y="186"/>
                    </a:moveTo>
                    <a:lnTo>
                      <a:pt x="1380" y="186"/>
                    </a:lnTo>
                    <a:lnTo>
                      <a:pt x="1380" y="191"/>
                    </a:lnTo>
                    <a:lnTo>
                      <a:pt x="1359" y="191"/>
                    </a:lnTo>
                    <a:lnTo>
                      <a:pt x="1359" y="186"/>
                    </a:lnTo>
                    <a:close/>
                    <a:moveTo>
                      <a:pt x="1396" y="186"/>
                    </a:moveTo>
                    <a:lnTo>
                      <a:pt x="1417" y="186"/>
                    </a:lnTo>
                    <a:lnTo>
                      <a:pt x="1417" y="191"/>
                    </a:lnTo>
                    <a:lnTo>
                      <a:pt x="1396" y="191"/>
                    </a:lnTo>
                    <a:lnTo>
                      <a:pt x="1396" y="186"/>
                    </a:lnTo>
                    <a:close/>
                    <a:moveTo>
                      <a:pt x="1432" y="186"/>
                    </a:moveTo>
                    <a:lnTo>
                      <a:pt x="1453" y="186"/>
                    </a:lnTo>
                    <a:lnTo>
                      <a:pt x="1453" y="191"/>
                    </a:lnTo>
                    <a:lnTo>
                      <a:pt x="1432" y="191"/>
                    </a:lnTo>
                    <a:lnTo>
                      <a:pt x="1432" y="186"/>
                    </a:lnTo>
                    <a:close/>
                    <a:moveTo>
                      <a:pt x="1469" y="186"/>
                    </a:moveTo>
                    <a:lnTo>
                      <a:pt x="1490" y="186"/>
                    </a:lnTo>
                    <a:lnTo>
                      <a:pt x="1490" y="191"/>
                    </a:lnTo>
                    <a:lnTo>
                      <a:pt x="1469" y="191"/>
                    </a:lnTo>
                    <a:lnTo>
                      <a:pt x="1469" y="186"/>
                    </a:lnTo>
                    <a:close/>
                    <a:moveTo>
                      <a:pt x="1506" y="186"/>
                    </a:moveTo>
                    <a:lnTo>
                      <a:pt x="1527" y="186"/>
                    </a:lnTo>
                    <a:lnTo>
                      <a:pt x="1527" y="191"/>
                    </a:lnTo>
                    <a:lnTo>
                      <a:pt x="1506" y="191"/>
                    </a:lnTo>
                    <a:lnTo>
                      <a:pt x="1506" y="186"/>
                    </a:lnTo>
                    <a:close/>
                    <a:moveTo>
                      <a:pt x="1542" y="186"/>
                    </a:moveTo>
                    <a:lnTo>
                      <a:pt x="1563" y="186"/>
                    </a:lnTo>
                    <a:lnTo>
                      <a:pt x="1563" y="191"/>
                    </a:lnTo>
                    <a:lnTo>
                      <a:pt x="1542" y="191"/>
                    </a:lnTo>
                    <a:lnTo>
                      <a:pt x="1542" y="186"/>
                    </a:lnTo>
                    <a:close/>
                    <a:moveTo>
                      <a:pt x="1579" y="186"/>
                    </a:moveTo>
                    <a:lnTo>
                      <a:pt x="1600" y="186"/>
                    </a:lnTo>
                    <a:lnTo>
                      <a:pt x="1600" y="191"/>
                    </a:lnTo>
                    <a:lnTo>
                      <a:pt x="1579" y="191"/>
                    </a:lnTo>
                    <a:lnTo>
                      <a:pt x="1579" y="186"/>
                    </a:lnTo>
                    <a:close/>
                    <a:moveTo>
                      <a:pt x="1616" y="186"/>
                    </a:moveTo>
                    <a:lnTo>
                      <a:pt x="1637" y="186"/>
                    </a:lnTo>
                    <a:lnTo>
                      <a:pt x="1637" y="191"/>
                    </a:lnTo>
                    <a:lnTo>
                      <a:pt x="1616" y="191"/>
                    </a:lnTo>
                    <a:lnTo>
                      <a:pt x="1616" y="186"/>
                    </a:lnTo>
                    <a:close/>
                    <a:moveTo>
                      <a:pt x="1652" y="186"/>
                    </a:moveTo>
                    <a:lnTo>
                      <a:pt x="1673" y="186"/>
                    </a:lnTo>
                    <a:lnTo>
                      <a:pt x="1673" y="191"/>
                    </a:lnTo>
                    <a:lnTo>
                      <a:pt x="1652" y="191"/>
                    </a:lnTo>
                    <a:lnTo>
                      <a:pt x="1652" y="186"/>
                    </a:lnTo>
                    <a:close/>
                    <a:moveTo>
                      <a:pt x="1689" y="186"/>
                    </a:moveTo>
                    <a:lnTo>
                      <a:pt x="1710" y="186"/>
                    </a:lnTo>
                    <a:lnTo>
                      <a:pt x="1710" y="191"/>
                    </a:lnTo>
                    <a:lnTo>
                      <a:pt x="1689" y="191"/>
                    </a:lnTo>
                    <a:lnTo>
                      <a:pt x="1689" y="186"/>
                    </a:lnTo>
                    <a:close/>
                    <a:moveTo>
                      <a:pt x="1726" y="186"/>
                    </a:moveTo>
                    <a:lnTo>
                      <a:pt x="1747" y="186"/>
                    </a:lnTo>
                    <a:lnTo>
                      <a:pt x="1747" y="191"/>
                    </a:lnTo>
                    <a:lnTo>
                      <a:pt x="1726" y="191"/>
                    </a:lnTo>
                    <a:lnTo>
                      <a:pt x="1726" y="186"/>
                    </a:lnTo>
                    <a:close/>
                    <a:moveTo>
                      <a:pt x="1762" y="186"/>
                    </a:moveTo>
                    <a:lnTo>
                      <a:pt x="1783" y="186"/>
                    </a:lnTo>
                    <a:lnTo>
                      <a:pt x="1783" y="191"/>
                    </a:lnTo>
                    <a:lnTo>
                      <a:pt x="1762" y="191"/>
                    </a:lnTo>
                    <a:lnTo>
                      <a:pt x="1762" y="186"/>
                    </a:lnTo>
                    <a:close/>
                    <a:moveTo>
                      <a:pt x="1799" y="186"/>
                    </a:moveTo>
                    <a:lnTo>
                      <a:pt x="1820" y="186"/>
                    </a:lnTo>
                    <a:lnTo>
                      <a:pt x="1820" y="191"/>
                    </a:lnTo>
                    <a:lnTo>
                      <a:pt x="1799" y="191"/>
                    </a:lnTo>
                    <a:lnTo>
                      <a:pt x="1799" y="186"/>
                    </a:lnTo>
                    <a:close/>
                    <a:moveTo>
                      <a:pt x="1836" y="186"/>
                    </a:moveTo>
                    <a:lnTo>
                      <a:pt x="1857" y="186"/>
                    </a:lnTo>
                    <a:lnTo>
                      <a:pt x="1857" y="191"/>
                    </a:lnTo>
                    <a:lnTo>
                      <a:pt x="1836" y="191"/>
                    </a:lnTo>
                    <a:lnTo>
                      <a:pt x="1836" y="186"/>
                    </a:lnTo>
                    <a:close/>
                    <a:moveTo>
                      <a:pt x="1872" y="186"/>
                    </a:moveTo>
                    <a:lnTo>
                      <a:pt x="1893" y="186"/>
                    </a:lnTo>
                    <a:lnTo>
                      <a:pt x="1893" y="191"/>
                    </a:lnTo>
                    <a:lnTo>
                      <a:pt x="1872" y="191"/>
                    </a:lnTo>
                    <a:lnTo>
                      <a:pt x="1872" y="186"/>
                    </a:lnTo>
                    <a:close/>
                    <a:moveTo>
                      <a:pt x="1909" y="186"/>
                    </a:moveTo>
                    <a:lnTo>
                      <a:pt x="1930" y="186"/>
                    </a:lnTo>
                    <a:lnTo>
                      <a:pt x="1930" y="191"/>
                    </a:lnTo>
                    <a:lnTo>
                      <a:pt x="1909" y="191"/>
                    </a:lnTo>
                    <a:lnTo>
                      <a:pt x="1909" y="186"/>
                    </a:lnTo>
                    <a:close/>
                    <a:moveTo>
                      <a:pt x="1946" y="186"/>
                    </a:moveTo>
                    <a:lnTo>
                      <a:pt x="1967" y="186"/>
                    </a:lnTo>
                    <a:lnTo>
                      <a:pt x="1967" y="191"/>
                    </a:lnTo>
                    <a:lnTo>
                      <a:pt x="1946" y="191"/>
                    </a:lnTo>
                    <a:lnTo>
                      <a:pt x="1946" y="186"/>
                    </a:lnTo>
                    <a:close/>
                    <a:moveTo>
                      <a:pt x="1982" y="186"/>
                    </a:moveTo>
                    <a:lnTo>
                      <a:pt x="2003" y="186"/>
                    </a:lnTo>
                    <a:lnTo>
                      <a:pt x="2003" y="191"/>
                    </a:lnTo>
                    <a:lnTo>
                      <a:pt x="1982" y="191"/>
                    </a:lnTo>
                    <a:lnTo>
                      <a:pt x="1982" y="186"/>
                    </a:lnTo>
                    <a:close/>
                    <a:moveTo>
                      <a:pt x="2019" y="186"/>
                    </a:moveTo>
                    <a:lnTo>
                      <a:pt x="2040" y="186"/>
                    </a:lnTo>
                    <a:lnTo>
                      <a:pt x="2040" y="191"/>
                    </a:lnTo>
                    <a:lnTo>
                      <a:pt x="2019" y="191"/>
                    </a:lnTo>
                    <a:lnTo>
                      <a:pt x="2019" y="186"/>
                    </a:lnTo>
                    <a:close/>
                    <a:moveTo>
                      <a:pt x="2056" y="186"/>
                    </a:moveTo>
                    <a:lnTo>
                      <a:pt x="2077" y="186"/>
                    </a:lnTo>
                    <a:lnTo>
                      <a:pt x="2077" y="191"/>
                    </a:lnTo>
                    <a:lnTo>
                      <a:pt x="2056" y="191"/>
                    </a:lnTo>
                    <a:lnTo>
                      <a:pt x="2056" y="186"/>
                    </a:lnTo>
                    <a:close/>
                    <a:moveTo>
                      <a:pt x="2092" y="186"/>
                    </a:moveTo>
                    <a:lnTo>
                      <a:pt x="2113" y="186"/>
                    </a:lnTo>
                    <a:lnTo>
                      <a:pt x="2113" y="191"/>
                    </a:lnTo>
                    <a:lnTo>
                      <a:pt x="2092" y="191"/>
                    </a:lnTo>
                    <a:lnTo>
                      <a:pt x="2092" y="186"/>
                    </a:lnTo>
                    <a:close/>
                    <a:moveTo>
                      <a:pt x="2129" y="186"/>
                    </a:moveTo>
                    <a:lnTo>
                      <a:pt x="2150" y="186"/>
                    </a:lnTo>
                    <a:lnTo>
                      <a:pt x="2150" y="191"/>
                    </a:lnTo>
                    <a:lnTo>
                      <a:pt x="2129" y="191"/>
                    </a:lnTo>
                    <a:lnTo>
                      <a:pt x="2129" y="186"/>
                    </a:lnTo>
                    <a:close/>
                    <a:moveTo>
                      <a:pt x="2166" y="186"/>
                    </a:moveTo>
                    <a:lnTo>
                      <a:pt x="2187" y="186"/>
                    </a:lnTo>
                    <a:lnTo>
                      <a:pt x="2187" y="191"/>
                    </a:lnTo>
                    <a:lnTo>
                      <a:pt x="2166" y="191"/>
                    </a:lnTo>
                    <a:lnTo>
                      <a:pt x="2166" y="186"/>
                    </a:lnTo>
                    <a:close/>
                    <a:moveTo>
                      <a:pt x="2202" y="186"/>
                    </a:moveTo>
                    <a:lnTo>
                      <a:pt x="2223" y="186"/>
                    </a:lnTo>
                    <a:lnTo>
                      <a:pt x="2223" y="191"/>
                    </a:lnTo>
                    <a:lnTo>
                      <a:pt x="2202" y="191"/>
                    </a:lnTo>
                    <a:lnTo>
                      <a:pt x="2202" y="186"/>
                    </a:lnTo>
                    <a:close/>
                    <a:moveTo>
                      <a:pt x="2239" y="186"/>
                    </a:moveTo>
                    <a:lnTo>
                      <a:pt x="2260" y="186"/>
                    </a:lnTo>
                    <a:lnTo>
                      <a:pt x="2260" y="191"/>
                    </a:lnTo>
                    <a:lnTo>
                      <a:pt x="2239" y="191"/>
                    </a:lnTo>
                    <a:lnTo>
                      <a:pt x="2239" y="186"/>
                    </a:lnTo>
                    <a:close/>
                    <a:moveTo>
                      <a:pt x="2276" y="186"/>
                    </a:moveTo>
                    <a:lnTo>
                      <a:pt x="2297" y="186"/>
                    </a:lnTo>
                    <a:lnTo>
                      <a:pt x="2297" y="191"/>
                    </a:lnTo>
                    <a:lnTo>
                      <a:pt x="2276" y="191"/>
                    </a:lnTo>
                    <a:lnTo>
                      <a:pt x="2276" y="186"/>
                    </a:lnTo>
                    <a:close/>
                    <a:moveTo>
                      <a:pt x="2312" y="186"/>
                    </a:moveTo>
                    <a:lnTo>
                      <a:pt x="2333" y="186"/>
                    </a:lnTo>
                    <a:lnTo>
                      <a:pt x="2333" y="191"/>
                    </a:lnTo>
                    <a:lnTo>
                      <a:pt x="2312" y="191"/>
                    </a:lnTo>
                    <a:lnTo>
                      <a:pt x="2312" y="186"/>
                    </a:lnTo>
                    <a:close/>
                    <a:moveTo>
                      <a:pt x="2349" y="186"/>
                    </a:moveTo>
                    <a:lnTo>
                      <a:pt x="2370" y="186"/>
                    </a:lnTo>
                    <a:lnTo>
                      <a:pt x="2370" y="191"/>
                    </a:lnTo>
                    <a:lnTo>
                      <a:pt x="2349" y="191"/>
                    </a:lnTo>
                    <a:lnTo>
                      <a:pt x="2349" y="186"/>
                    </a:lnTo>
                    <a:close/>
                    <a:moveTo>
                      <a:pt x="2386" y="186"/>
                    </a:moveTo>
                    <a:lnTo>
                      <a:pt x="2407" y="186"/>
                    </a:lnTo>
                    <a:lnTo>
                      <a:pt x="2407" y="191"/>
                    </a:lnTo>
                    <a:lnTo>
                      <a:pt x="2386" y="191"/>
                    </a:lnTo>
                    <a:lnTo>
                      <a:pt x="2386" y="186"/>
                    </a:lnTo>
                    <a:close/>
                    <a:moveTo>
                      <a:pt x="2422" y="186"/>
                    </a:moveTo>
                    <a:lnTo>
                      <a:pt x="2443" y="186"/>
                    </a:lnTo>
                    <a:lnTo>
                      <a:pt x="2443" y="191"/>
                    </a:lnTo>
                    <a:lnTo>
                      <a:pt x="2422" y="191"/>
                    </a:lnTo>
                    <a:lnTo>
                      <a:pt x="2422" y="186"/>
                    </a:lnTo>
                    <a:close/>
                    <a:moveTo>
                      <a:pt x="2459" y="186"/>
                    </a:moveTo>
                    <a:lnTo>
                      <a:pt x="2480" y="186"/>
                    </a:lnTo>
                    <a:lnTo>
                      <a:pt x="2480" y="191"/>
                    </a:lnTo>
                    <a:lnTo>
                      <a:pt x="2459" y="191"/>
                    </a:lnTo>
                    <a:lnTo>
                      <a:pt x="2459" y="186"/>
                    </a:lnTo>
                    <a:close/>
                    <a:moveTo>
                      <a:pt x="2496" y="186"/>
                    </a:moveTo>
                    <a:lnTo>
                      <a:pt x="2517" y="186"/>
                    </a:lnTo>
                    <a:lnTo>
                      <a:pt x="2517" y="191"/>
                    </a:lnTo>
                    <a:lnTo>
                      <a:pt x="2496" y="191"/>
                    </a:lnTo>
                    <a:lnTo>
                      <a:pt x="2496" y="186"/>
                    </a:lnTo>
                    <a:close/>
                    <a:moveTo>
                      <a:pt x="2532" y="186"/>
                    </a:moveTo>
                    <a:lnTo>
                      <a:pt x="2553" y="186"/>
                    </a:lnTo>
                    <a:lnTo>
                      <a:pt x="2553" y="191"/>
                    </a:lnTo>
                    <a:lnTo>
                      <a:pt x="2532" y="191"/>
                    </a:lnTo>
                    <a:lnTo>
                      <a:pt x="2532" y="186"/>
                    </a:lnTo>
                    <a:close/>
                    <a:moveTo>
                      <a:pt x="2569" y="186"/>
                    </a:moveTo>
                    <a:lnTo>
                      <a:pt x="2590" y="186"/>
                    </a:lnTo>
                    <a:lnTo>
                      <a:pt x="2590" y="191"/>
                    </a:lnTo>
                    <a:lnTo>
                      <a:pt x="2569" y="191"/>
                    </a:lnTo>
                    <a:lnTo>
                      <a:pt x="2569" y="186"/>
                    </a:lnTo>
                    <a:close/>
                    <a:moveTo>
                      <a:pt x="2606" y="186"/>
                    </a:moveTo>
                    <a:lnTo>
                      <a:pt x="2627" y="186"/>
                    </a:lnTo>
                    <a:lnTo>
                      <a:pt x="2627" y="191"/>
                    </a:lnTo>
                    <a:lnTo>
                      <a:pt x="2606" y="191"/>
                    </a:lnTo>
                    <a:lnTo>
                      <a:pt x="2606" y="186"/>
                    </a:lnTo>
                    <a:close/>
                    <a:moveTo>
                      <a:pt x="2642" y="186"/>
                    </a:moveTo>
                    <a:lnTo>
                      <a:pt x="2663" y="186"/>
                    </a:lnTo>
                    <a:lnTo>
                      <a:pt x="2663" y="191"/>
                    </a:lnTo>
                    <a:lnTo>
                      <a:pt x="2642" y="191"/>
                    </a:lnTo>
                    <a:lnTo>
                      <a:pt x="2642" y="186"/>
                    </a:lnTo>
                    <a:close/>
                    <a:moveTo>
                      <a:pt x="2679" y="186"/>
                    </a:moveTo>
                    <a:lnTo>
                      <a:pt x="2700" y="186"/>
                    </a:lnTo>
                    <a:lnTo>
                      <a:pt x="2700" y="191"/>
                    </a:lnTo>
                    <a:lnTo>
                      <a:pt x="2679" y="191"/>
                    </a:lnTo>
                    <a:lnTo>
                      <a:pt x="2679" y="186"/>
                    </a:lnTo>
                    <a:close/>
                    <a:moveTo>
                      <a:pt x="2716" y="186"/>
                    </a:moveTo>
                    <a:lnTo>
                      <a:pt x="2736" y="186"/>
                    </a:lnTo>
                    <a:lnTo>
                      <a:pt x="2736" y="191"/>
                    </a:lnTo>
                    <a:lnTo>
                      <a:pt x="2716" y="191"/>
                    </a:lnTo>
                    <a:lnTo>
                      <a:pt x="2716" y="186"/>
                    </a:lnTo>
                    <a:close/>
                    <a:moveTo>
                      <a:pt x="2752" y="186"/>
                    </a:moveTo>
                    <a:lnTo>
                      <a:pt x="2773" y="186"/>
                    </a:lnTo>
                    <a:lnTo>
                      <a:pt x="2773" y="191"/>
                    </a:lnTo>
                    <a:lnTo>
                      <a:pt x="2752" y="191"/>
                    </a:lnTo>
                    <a:lnTo>
                      <a:pt x="2752" y="186"/>
                    </a:lnTo>
                    <a:close/>
                    <a:moveTo>
                      <a:pt x="2789" y="186"/>
                    </a:moveTo>
                    <a:lnTo>
                      <a:pt x="2810" y="186"/>
                    </a:lnTo>
                    <a:lnTo>
                      <a:pt x="2810" y="191"/>
                    </a:lnTo>
                    <a:lnTo>
                      <a:pt x="2789" y="191"/>
                    </a:lnTo>
                    <a:lnTo>
                      <a:pt x="2789" y="186"/>
                    </a:lnTo>
                    <a:close/>
                    <a:moveTo>
                      <a:pt x="2826" y="186"/>
                    </a:moveTo>
                    <a:lnTo>
                      <a:pt x="2846" y="186"/>
                    </a:lnTo>
                    <a:lnTo>
                      <a:pt x="2846" y="191"/>
                    </a:lnTo>
                    <a:lnTo>
                      <a:pt x="2826" y="191"/>
                    </a:lnTo>
                    <a:lnTo>
                      <a:pt x="2826" y="186"/>
                    </a:lnTo>
                    <a:close/>
                    <a:moveTo>
                      <a:pt x="2862" y="186"/>
                    </a:moveTo>
                    <a:lnTo>
                      <a:pt x="2883" y="186"/>
                    </a:lnTo>
                    <a:lnTo>
                      <a:pt x="2883" y="191"/>
                    </a:lnTo>
                    <a:lnTo>
                      <a:pt x="2862" y="191"/>
                    </a:lnTo>
                    <a:lnTo>
                      <a:pt x="2862" y="186"/>
                    </a:lnTo>
                    <a:close/>
                    <a:moveTo>
                      <a:pt x="2899" y="186"/>
                    </a:moveTo>
                    <a:lnTo>
                      <a:pt x="2920" y="186"/>
                    </a:lnTo>
                    <a:lnTo>
                      <a:pt x="2920" y="191"/>
                    </a:lnTo>
                    <a:lnTo>
                      <a:pt x="2899" y="191"/>
                    </a:lnTo>
                    <a:lnTo>
                      <a:pt x="2899" y="186"/>
                    </a:lnTo>
                    <a:close/>
                    <a:moveTo>
                      <a:pt x="2936" y="186"/>
                    </a:moveTo>
                    <a:lnTo>
                      <a:pt x="2956" y="186"/>
                    </a:lnTo>
                    <a:lnTo>
                      <a:pt x="2956" y="191"/>
                    </a:lnTo>
                    <a:lnTo>
                      <a:pt x="2936" y="191"/>
                    </a:lnTo>
                    <a:lnTo>
                      <a:pt x="2936" y="186"/>
                    </a:lnTo>
                    <a:close/>
                    <a:moveTo>
                      <a:pt x="2972" y="186"/>
                    </a:moveTo>
                    <a:lnTo>
                      <a:pt x="2993" y="186"/>
                    </a:lnTo>
                    <a:lnTo>
                      <a:pt x="2993" y="191"/>
                    </a:lnTo>
                    <a:lnTo>
                      <a:pt x="2972" y="191"/>
                    </a:lnTo>
                    <a:lnTo>
                      <a:pt x="2972" y="186"/>
                    </a:lnTo>
                    <a:close/>
                    <a:moveTo>
                      <a:pt x="3009" y="186"/>
                    </a:moveTo>
                    <a:lnTo>
                      <a:pt x="3030" y="186"/>
                    </a:lnTo>
                    <a:lnTo>
                      <a:pt x="3030" y="191"/>
                    </a:lnTo>
                    <a:lnTo>
                      <a:pt x="3009" y="191"/>
                    </a:lnTo>
                    <a:lnTo>
                      <a:pt x="3009" y="186"/>
                    </a:lnTo>
                    <a:close/>
                    <a:moveTo>
                      <a:pt x="3046" y="186"/>
                    </a:moveTo>
                    <a:lnTo>
                      <a:pt x="3066" y="186"/>
                    </a:lnTo>
                    <a:lnTo>
                      <a:pt x="3066" y="191"/>
                    </a:lnTo>
                    <a:lnTo>
                      <a:pt x="3046" y="191"/>
                    </a:lnTo>
                    <a:lnTo>
                      <a:pt x="3046" y="186"/>
                    </a:lnTo>
                    <a:close/>
                    <a:moveTo>
                      <a:pt x="3082" y="186"/>
                    </a:moveTo>
                    <a:lnTo>
                      <a:pt x="3103" y="186"/>
                    </a:lnTo>
                    <a:lnTo>
                      <a:pt x="3103" y="191"/>
                    </a:lnTo>
                    <a:lnTo>
                      <a:pt x="3082" y="191"/>
                    </a:lnTo>
                    <a:lnTo>
                      <a:pt x="3082" y="186"/>
                    </a:lnTo>
                    <a:close/>
                    <a:moveTo>
                      <a:pt x="3119" y="186"/>
                    </a:moveTo>
                    <a:lnTo>
                      <a:pt x="3140" y="186"/>
                    </a:lnTo>
                    <a:lnTo>
                      <a:pt x="3140" y="191"/>
                    </a:lnTo>
                    <a:lnTo>
                      <a:pt x="3119" y="191"/>
                    </a:lnTo>
                    <a:lnTo>
                      <a:pt x="3119" y="186"/>
                    </a:lnTo>
                    <a:close/>
                    <a:moveTo>
                      <a:pt x="3156" y="186"/>
                    </a:moveTo>
                    <a:lnTo>
                      <a:pt x="3176" y="186"/>
                    </a:lnTo>
                    <a:lnTo>
                      <a:pt x="3176" y="191"/>
                    </a:lnTo>
                    <a:lnTo>
                      <a:pt x="3156" y="191"/>
                    </a:lnTo>
                    <a:lnTo>
                      <a:pt x="3156" y="186"/>
                    </a:lnTo>
                    <a:close/>
                    <a:moveTo>
                      <a:pt x="3183" y="182"/>
                    </a:moveTo>
                    <a:lnTo>
                      <a:pt x="3183" y="161"/>
                    </a:lnTo>
                    <a:lnTo>
                      <a:pt x="3188" y="161"/>
                    </a:lnTo>
                    <a:lnTo>
                      <a:pt x="3188" y="182"/>
                    </a:lnTo>
                    <a:lnTo>
                      <a:pt x="3183" y="182"/>
                    </a:lnTo>
                    <a:close/>
                    <a:moveTo>
                      <a:pt x="3183" y="146"/>
                    </a:moveTo>
                    <a:lnTo>
                      <a:pt x="3183" y="125"/>
                    </a:lnTo>
                    <a:lnTo>
                      <a:pt x="3188" y="125"/>
                    </a:lnTo>
                    <a:lnTo>
                      <a:pt x="3188" y="146"/>
                    </a:lnTo>
                    <a:lnTo>
                      <a:pt x="3183" y="146"/>
                    </a:lnTo>
                    <a:close/>
                    <a:moveTo>
                      <a:pt x="3183" y="110"/>
                    </a:moveTo>
                    <a:lnTo>
                      <a:pt x="3183" y="90"/>
                    </a:lnTo>
                    <a:lnTo>
                      <a:pt x="3188" y="90"/>
                    </a:lnTo>
                    <a:lnTo>
                      <a:pt x="3188" y="110"/>
                    </a:lnTo>
                    <a:lnTo>
                      <a:pt x="3183" y="110"/>
                    </a:lnTo>
                    <a:close/>
                    <a:moveTo>
                      <a:pt x="3183" y="74"/>
                    </a:moveTo>
                    <a:lnTo>
                      <a:pt x="3183" y="54"/>
                    </a:lnTo>
                    <a:lnTo>
                      <a:pt x="3188" y="54"/>
                    </a:lnTo>
                    <a:lnTo>
                      <a:pt x="3188" y="74"/>
                    </a:lnTo>
                    <a:lnTo>
                      <a:pt x="3183" y="74"/>
                    </a:lnTo>
                    <a:close/>
                    <a:moveTo>
                      <a:pt x="3183" y="38"/>
                    </a:moveTo>
                    <a:lnTo>
                      <a:pt x="3183" y="18"/>
                    </a:lnTo>
                    <a:lnTo>
                      <a:pt x="3188" y="18"/>
                    </a:lnTo>
                    <a:lnTo>
                      <a:pt x="3188" y="38"/>
                    </a:lnTo>
                    <a:lnTo>
                      <a:pt x="3183" y="38"/>
                    </a:lnTo>
                    <a:close/>
                  </a:path>
                </a:pathLst>
              </a:custGeom>
              <a:solidFill>
                <a:srgbClr val="808080"/>
              </a:solidFill>
              <a:ln w="1588">
                <a:solidFill>
                  <a:srgbClr val="808080"/>
                </a:solidFill>
                <a:bevel/>
                <a:headEnd/>
                <a:tailEnd/>
              </a:ln>
            </p:spPr>
            <p:txBody>
              <a:bodyPr/>
              <a:lstStyle/>
              <a:p>
                <a:endParaRPr lang="en-US" dirty="0"/>
              </a:p>
            </p:txBody>
          </p:sp>
        </p:grpSp>
        <p:sp>
          <p:nvSpPr>
            <p:cNvPr id="13364" name="Rectangle 58"/>
            <p:cNvSpPr>
              <a:spLocks noChangeArrowheads="1"/>
            </p:cNvSpPr>
            <p:nvPr/>
          </p:nvSpPr>
          <p:spPr bwMode="auto">
            <a:xfrm>
              <a:off x="3662923" y="1466850"/>
              <a:ext cx="570380" cy="140358"/>
            </a:xfrm>
            <a:prstGeom prst="rect">
              <a:avLst/>
            </a:prstGeom>
            <a:noFill/>
            <a:ln w="9525">
              <a:noFill/>
              <a:miter lim="800000"/>
              <a:headEnd/>
              <a:tailEnd/>
            </a:ln>
          </p:spPr>
          <p:txBody>
            <a:bodyPr wrap="none" lIns="0" tIns="0" rIns="0" bIns="0">
              <a:spAutoFit/>
            </a:bodyPr>
            <a:lstStyle/>
            <a:p>
              <a:pPr algn="ctr">
                <a:spcBef>
                  <a:spcPct val="50000"/>
                </a:spcBef>
              </a:pPr>
              <a:r>
                <a:rPr lang="en-US" sz="900" dirty="0">
                  <a:latin typeface="Arial" charset="0"/>
                </a:rPr>
                <a:t>Viable MIs</a:t>
              </a:r>
              <a:endParaRPr lang="en-US" dirty="0"/>
            </a:p>
          </p:txBody>
        </p:sp>
        <p:grpSp>
          <p:nvGrpSpPr>
            <p:cNvPr id="6" name="Group 61"/>
            <p:cNvGrpSpPr>
              <a:grpSpLocks/>
            </p:cNvGrpSpPr>
            <p:nvPr/>
          </p:nvGrpSpPr>
          <p:grpSpPr bwMode="auto">
            <a:xfrm>
              <a:off x="6604000" y="1384300"/>
              <a:ext cx="2925763" cy="288925"/>
              <a:chOff x="3840" y="862"/>
              <a:chExt cx="1701" cy="191"/>
            </a:xfrm>
          </p:grpSpPr>
          <p:sp>
            <p:nvSpPr>
              <p:cNvPr id="13577" name="Rectangle 59"/>
              <p:cNvSpPr>
                <a:spLocks noChangeArrowheads="1"/>
              </p:cNvSpPr>
              <p:nvPr/>
            </p:nvSpPr>
            <p:spPr bwMode="auto">
              <a:xfrm>
                <a:off x="3842" y="865"/>
                <a:ext cx="1697" cy="186"/>
              </a:xfrm>
              <a:prstGeom prst="rect">
                <a:avLst/>
              </a:prstGeom>
              <a:solidFill>
                <a:srgbClr val="FF0000"/>
              </a:solidFill>
              <a:ln w="9525">
                <a:noFill/>
                <a:miter lim="800000"/>
                <a:headEnd/>
                <a:tailEnd/>
              </a:ln>
            </p:spPr>
            <p:txBody>
              <a:bodyPr/>
              <a:lstStyle/>
              <a:p>
                <a:pPr algn="ctr">
                  <a:spcBef>
                    <a:spcPct val="50000"/>
                  </a:spcBef>
                </a:pPr>
                <a:endParaRPr lang="en-US" dirty="0"/>
              </a:p>
            </p:txBody>
          </p:sp>
          <p:sp>
            <p:nvSpPr>
              <p:cNvPr id="13578" name="Freeform 60"/>
              <p:cNvSpPr>
                <a:spLocks noEditPoints="1"/>
              </p:cNvSpPr>
              <p:nvPr/>
            </p:nvSpPr>
            <p:spPr bwMode="auto">
              <a:xfrm>
                <a:off x="3840" y="862"/>
                <a:ext cx="1701" cy="191"/>
              </a:xfrm>
              <a:custGeom>
                <a:avLst/>
                <a:gdLst>
                  <a:gd name="T0" fmla="*/ 1662 w 1701"/>
                  <a:gd name="T1" fmla="*/ 0 h 191"/>
                  <a:gd name="T2" fmla="*/ 1568 w 1701"/>
                  <a:gd name="T3" fmla="*/ 0 h 191"/>
                  <a:gd name="T4" fmla="*/ 1494 w 1701"/>
                  <a:gd name="T5" fmla="*/ 5 h 191"/>
                  <a:gd name="T6" fmla="*/ 1442 w 1701"/>
                  <a:gd name="T7" fmla="*/ 5 h 191"/>
                  <a:gd name="T8" fmla="*/ 1405 w 1701"/>
                  <a:gd name="T9" fmla="*/ 5 h 191"/>
                  <a:gd name="T10" fmla="*/ 1332 w 1701"/>
                  <a:gd name="T11" fmla="*/ 0 h 191"/>
                  <a:gd name="T12" fmla="*/ 1238 w 1701"/>
                  <a:gd name="T13" fmla="*/ 0 h 191"/>
                  <a:gd name="T14" fmla="*/ 1164 w 1701"/>
                  <a:gd name="T15" fmla="*/ 5 h 191"/>
                  <a:gd name="T16" fmla="*/ 1112 w 1701"/>
                  <a:gd name="T17" fmla="*/ 5 h 191"/>
                  <a:gd name="T18" fmla="*/ 1075 w 1701"/>
                  <a:gd name="T19" fmla="*/ 5 h 191"/>
                  <a:gd name="T20" fmla="*/ 1002 w 1701"/>
                  <a:gd name="T21" fmla="*/ 0 h 191"/>
                  <a:gd name="T22" fmla="*/ 908 w 1701"/>
                  <a:gd name="T23" fmla="*/ 0 h 191"/>
                  <a:gd name="T24" fmla="*/ 834 w 1701"/>
                  <a:gd name="T25" fmla="*/ 5 h 191"/>
                  <a:gd name="T26" fmla="*/ 782 w 1701"/>
                  <a:gd name="T27" fmla="*/ 5 h 191"/>
                  <a:gd name="T28" fmla="*/ 745 w 1701"/>
                  <a:gd name="T29" fmla="*/ 5 h 191"/>
                  <a:gd name="T30" fmla="*/ 672 w 1701"/>
                  <a:gd name="T31" fmla="*/ 0 h 191"/>
                  <a:gd name="T32" fmla="*/ 578 w 1701"/>
                  <a:gd name="T33" fmla="*/ 0 h 191"/>
                  <a:gd name="T34" fmla="*/ 504 w 1701"/>
                  <a:gd name="T35" fmla="*/ 5 h 191"/>
                  <a:gd name="T36" fmla="*/ 452 w 1701"/>
                  <a:gd name="T37" fmla="*/ 5 h 191"/>
                  <a:gd name="T38" fmla="*/ 415 w 1701"/>
                  <a:gd name="T39" fmla="*/ 5 h 191"/>
                  <a:gd name="T40" fmla="*/ 342 w 1701"/>
                  <a:gd name="T41" fmla="*/ 0 h 191"/>
                  <a:gd name="T42" fmla="*/ 248 w 1701"/>
                  <a:gd name="T43" fmla="*/ 0 h 191"/>
                  <a:gd name="T44" fmla="*/ 174 w 1701"/>
                  <a:gd name="T45" fmla="*/ 5 h 191"/>
                  <a:gd name="T46" fmla="*/ 122 w 1701"/>
                  <a:gd name="T47" fmla="*/ 5 h 191"/>
                  <a:gd name="T48" fmla="*/ 85 w 1701"/>
                  <a:gd name="T49" fmla="*/ 5 h 191"/>
                  <a:gd name="T50" fmla="*/ 5 w 1701"/>
                  <a:gd name="T51" fmla="*/ 14 h 191"/>
                  <a:gd name="T52" fmla="*/ 5 w 1701"/>
                  <a:gd name="T53" fmla="*/ 29 h 191"/>
                  <a:gd name="T54" fmla="*/ 0 w 1701"/>
                  <a:gd name="T55" fmla="*/ 101 h 191"/>
                  <a:gd name="T56" fmla="*/ 2 w 1701"/>
                  <a:gd name="T57" fmla="*/ 186 h 191"/>
                  <a:gd name="T58" fmla="*/ 22 w 1701"/>
                  <a:gd name="T59" fmla="*/ 191 h 191"/>
                  <a:gd name="T60" fmla="*/ 117 w 1701"/>
                  <a:gd name="T61" fmla="*/ 191 h 191"/>
                  <a:gd name="T62" fmla="*/ 190 w 1701"/>
                  <a:gd name="T63" fmla="*/ 186 h 191"/>
                  <a:gd name="T64" fmla="*/ 242 w 1701"/>
                  <a:gd name="T65" fmla="*/ 186 h 191"/>
                  <a:gd name="T66" fmla="*/ 279 w 1701"/>
                  <a:gd name="T67" fmla="*/ 186 h 191"/>
                  <a:gd name="T68" fmla="*/ 352 w 1701"/>
                  <a:gd name="T69" fmla="*/ 191 h 191"/>
                  <a:gd name="T70" fmla="*/ 447 w 1701"/>
                  <a:gd name="T71" fmla="*/ 191 h 191"/>
                  <a:gd name="T72" fmla="*/ 520 w 1701"/>
                  <a:gd name="T73" fmla="*/ 186 h 191"/>
                  <a:gd name="T74" fmla="*/ 572 w 1701"/>
                  <a:gd name="T75" fmla="*/ 186 h 191"/>
                  <a:gd name="T76" fmla="*/ 609 w 1701"/>
                  <a:gd name="T77" fmla="*/ 186 h 191"/>
                  <a:gd name="T78" fmla="*/ 682 w 1701"/>
                  <a:gd name="T79" fmla="*/ 191 h 191"/>
                  <a:gd name="T80" fmla="*/ 777 w 1701"/>
                  <a:gd name="T81" fmla="*/ 191 h 191"/>
                  <a:gd name="T82" fmla="*/ 850 w 1701"/>
                  <a:gd name="T83" fmla="*/ 186 h 191"/>
                  <a:gd name="T84" fmla="*/ 902 w 1701"/>
                  <a:gd name="T85" fmla="*/ 186 h 191"/>
                  <a:gd name="T86" fmla="*/ 939 w 1701"/>
                  <a:gd name="T87" fmla="*/ 186 h 191"/>
                  <a:gd name="T88" fmla="*/ 1012 w 1701"/>
                  <a:gd name="T89" fmla="*/ 191 h 191"/>
                  <a:gd name="T90" fmla="*/ 1107 w 1701"/>
                  <a:gd name="T91" fmla="*/ 191 h 191"/>
                  <a:gd name="T92" fmla="*/ 1180 w 1701"/>
                  <a:gd name="T93" fmla="*/ 186 h 191"/>
                  <a:gd name="T94" fmla="*/ 1232 w 1701"/>
                  <a:gd name="T95" fmla="*/ 186 h 191"/>
                  <a:gd name="T96" fmla="*/ 1269 w 1701"/>
                  <a:gd name="T97" fmla="*/ 186 h 191"/>
                  <a:gd name="T98" fmla="*/ 1342 w 1701"/>
                  <a:gd name="T99" fmla="*/ 191 h 191"/>
                  <a:gd name="T100" fmla="*/ 1437 w 1701"/>
                  <a:gd name="T101" fmla="*/ 191 h 191"/>
                  <a:gd name="T102" fmla="*/ 1510 w 1701"/>
                  <a:gd name="T103" fmla="*/ 186 h 191"/>
                  <a:gd name="T104" fmla="*/ 1562 w 1701"/>
                  <a:gd name="T105" fmla="*/ 186 h 191"/>
                  <a:gd name="T106" fmla="*/ 1599 w 1701"/>
                  <a:gd name="T107" fmla="*/ 186 h 191"/>
                  <a:gd name="T108" fmla="*/ 1672 w 1701"/>
                  <a:gd name="T109" fmla="*/ 191 h 191"/>
                  <a:gd name="T110" fmla="*/ 1701 w 1701"/>
                  <a:gd name="T111" fmla="*/ 122 h 191"/>
                  <a:gd name="T112" fmla="*/ 1696 w 1701"/>
                  <a:gd name="T113" fmla="*/ 50 h 19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701"/>
                  <a:gd name="T172" fmla="*/ 0 h 191"/>
                  <a:gd name="T173" fmla="*/ 1701 w 1701"/>
                  <a:gd name="T174" fmla="*/ 191 h 19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701" h="191">
                    <a:moveTo>
                      <a:pt x="1699" y="5"/>
                    </a:moveTo>
                    <a:lnTo>
                      <a:pt x="1678" y="5"/>
                    </a:lnTo>
                    <a:lnTo>
                      <a:pt x="1678" y="0"/>
                    </a:lnTo>
                    <a:lnTo>
                      <a:pt x="1699" y="0"/>
                    </a:lnTo>
                    <a:lnTo>
                      <a:pt x="1699" y="5"/>
                    </a:lnTo>
                    <a:close/>
                    <a:moveTo>
                      <a:pt x="1662" y="5"/>
                    </a:moveTo>
                    <a:lnTo>
                      <a:pt x="1641" y="5"/>
                    </a:lnTo>
                    <a:lnTo>
                      <a:pt x="1641" y="0"/>
                    </a:lnTo>
                    <a:lnTo>
                      <a:pt x="1662" y="0"/>
                    </a:lnTo>
                    <a:lnTo>
                      <a:pt x="1662" y="5"/>
                    </a:lnTo>
                    <a:close/>
                    <a:moveTo>
                      <a:pt x="1625" y="5"/>
                    </a:moveTo>
                    <a:lnTo>
                      <a:pt x="1604" y="5"/>
                    </a:lnTo>
                    <a:lnTo>
                      <a:pt x="1604" y="0"/>
                    </a:lnTo>
                    <a:lnTo>
                      <a:pt x="1625" y="0"/>
                    </a:lnTo>
                    <a:lnTo>
                      <a:pt x="1625" y="5"/>
                    </a:lnTo>
                    <a:close/>
                    <a:moveTo>
                      <a:pt x="1589" y="5"/>
                    </a:moveTo>
                    <a:lnTo>
                      <a:pt x="1568" y="5"/>
                    </a:lnTo>
                    <a:lnTo>
                      <a:pt x="1568" y="0"/>
                    </a:lnTo>
                    <a:lnTo>
                      <a:pt x="1589" y="0"/>
                    </a:lnTo>
                    <a:lnTo>
                      <a:pt x="1589" y="5"/>
                    </a:lnTo>
                    <a:close/>
                    <a:moveTo>
                      <a:pt x="1552" y="5"/>
                    </a:moveTo>
                    <a:lnTo>
                      <a:pt x="1531" y="5"/>
                    </a:lnTo>
                    <a:lnTo>
                      <a:pt x="1531" y="0"/>
                    </a:lnTo>
                    <a:lnTo>
                      <a:pt x="1552" y="0"/>
                    </a:lnTo>
                    <a:lnTo>
                      <a:pt x="1552" y="5"/>
                    </a:lnTo>
                    <a:close/>
                    <a:moveTo>
                      <a:pt x="1515" y="5"/>
                    </a:moveTo>
                    <a:lnTo>
                      <a:pt x="1494" y="5"/>
                    </a:lnTo>
                    <a:lnTo>
                      <a:pt x="1494" y="0"/>
                    </a:lnTo>
                    <a:lnTo>
                      <a:pt x="1515" y="0"/>
                    </a:lnTo>
                    <a:lnTo>
                      <a:pt x="1515" y="5"/>
                    </a:lnTo>
                    <a:close/>
                    <a:moveTo>
                      <a:pt x="1479" y="5"/>
                    </a:moveTo>
                    <a:lnTo>
                      <a:pt x="1458" y="5"/>
                    </a:lnTo>
                    <a:lnTo>
                      <a:pt x="1458" y="0"/>
                    </a:lnTo>
                    <a:lnTo>
                      <a:pt x="1479" y="0"/>
                    </a:lnTo>
                    <a:lnTo>
                      <a:pt x="1479" y="5"/>
                    </a:lnTo>
                    <a:close/>
                    <a:moveTo>
                      <a:pt x="1442" y="5"/>
                    </a:moveTo>
                    <a:lnTo>
                      <a:pt x="1421" y="5"/>
                    </a:lnTo>
                    <a:lnTo>
                      <a:pt x="1421" y="0"/>
                    </a:lnTo>
                    <a:lnTo>
                      <a:pt x="1442" y="0"/>
                    </a:lnTo>
                    <a:lnTo>
                      <a:pt x="1442" y="5"/>
                    </a:lnTo>
                    <a:close/>
                    <a:moveTo>
                      <a:pt x="1405" y="5"/>
                    </a:moveTo>
                    <a:lnTo>
                      <a:pt x="1384" y="5"/>
                    </a:lnTo>
                    <a:lnTo>
                      <a:pt x="1384" y="0"/>
                    </a:lnTo>
                    <a:lnTo>
                      <a:pt x="1405" y="0"/>
                    </a:lnTo>
                    <a:lnTo>
                      <a:pt x="1405" y="5"/>
                    </a:lnTo>
                    <a:close/>
                    <a:moveTo>
                      <a:pt x="1369" y="5"/>
                    </a:moveTo>
                    <a:lnTo>
                      <a:pt x="1348" y="5"/>
                    </a:lnTo>
                    <a:lnTo>
                      <a:pt x="1348" y="0"/>
                    </a:lnTo>
                    <a:lnTo>
                      <a:pt x="1369" y="0"/>
                    </a:lnTo>
                    <a:lnTo>
                      <a:pt x="1369" y="5"/>
                    </a:lnTo>
                    <a:close/>
                    <a:moveTo>
                      <a:pt x="1332" y="5"/>
                    </a:moveTo>
                    <a:lnTo>
                      <a:pt x="1311" y="5"/>
                    </a:lnTo>
                    <a:lnTo>
                      <a:pt x="1311" y="0"/>
                    </a:lnTo>
                    <a:lnTo>
                      <a:pt x="1332" y="0"/>
                    </a:lnTo>
                    <a:lnTo>
                      <a:pt x="1332" y="5"/>
                    </a:lnTo>
                    <a:close/>
                    <a:moveTo>
                      <a:pt x="1295" y="5"/>
                    </a:moveTo>
                    <a:lnTo>
                      <a:pt x="1274" y="5"/>
                    </a:lnTo>
                    <a:lnTo>
                      <a:pt x="1274" y="0"/>
                    </a:lnTo>
                    <a:lnTo>
                      <a:pt x="1295" y="0"/>
                    </a:lnTo>
                    <a:lnTo>
                      <a:pt x="1295" y="5"/>
                    </a:lnTo>
                    <a:close/>
                    <a:moveTo>
                      <a:pt x="1259" y="5"/>
                    </a:moveTo>
                    <a:lnTo>
                      <a:pt x="1238" y="5"/>
                    </a:lnTo>
                    <a:lnTo>
                      <a:pt x="1238" y="0"/>
                    </a:lnTo>
                    <a:lnTo>
                      <a:pt x="1259" y="0"/>
                    </a:lnTo>
                    <a:lnTo>
                      <a:pt x="1259" y="5"/>
                    </a:lnTo>
                    <a:close/>
                    <a:moveTo>
                      <a:pt x="1222" y="5"/>
                    </a:moveTo>
                    <a:lnTo>
                      <a:pt x="1201" y="5"/>
                    </a:lnTo>
                    <a:lnTo>
                      <a:pt x="1201" y="0"/>
                    </a:lnTo>
                    <a:lnTo>
                      <a:pt x="1222" y="0"/>
                    </a:lnTo>
                    <a:lnTo>
                      <a:pt x="1222" y="5"/>
                    </a:lnTo>
                    <a:close/>
                    <a:moveTo>
                      <a:pt x="1185" y="5"/>
                    </a:moveTo>
                    <a:lnTo>
                      <a:pt x="1164" y="5"/>
                    </a:lnTo>
                    <a:lnTo>
                      <a:pt x="1164" y="0"/>
                    </a:lnTo>
                    <a:lnTo>
                      <a:pt x="1185" y="0"/>
                    </a:lnTo>
                    <a:lnTo>
                      <a:pt x="1185" y="5"/>
                    </a:lnTo>
                    <a:close/>
                    <a:moveTo>
                      <a:pt x="1149" y="5"/>
                    </a:moveTo>
                    <a:lnTo>
                      <a:pt x="1128" y="5"/>
                    </a:lnTo>
                    <a:lnTo>
                      <a:pt x="1128" y="0"/>
                    </a:lnTo>
                    <a:lnTo>
                      <a:pt x="1149" y="0"/>
                    </a:lnTo>
                    <a:lnTo>
                      <a:pt x="1149" y="5"/>
                    </a:lnTo>
                    <a:close/>
                    <a:moveTo>
                      <a:pt x="1112" y="5"/>
                    </a:moveTo>
                    <a:lnTo>
                      <a:pt x="1091" y="5"/>
                    </a:lnTo>
                    <a:lnTo>
                      <a:pt x="1091" y="0"/>
                    </a:lnTo>
                    <a:lnTo>
                      <a:pt x="1112" y="0"/>
                    </a:lnTo>
                    <a:lnTo>
                      <a:pt x="1112" y="5"/>
                    </a:lnTo>
                    <a:close/>
                    <a:moveTo>
                      <a:pt x="1075" y="5"/>
                    </a:moveTo>
                    <a:lnTo>
                      <a:pt x="1054" y="5"/>
                    </a:lnTo>
                    <a:lnTo>
                      <a:pt x="1054" y="0"/>
                    </a:lnTo>
                    <a:lnTo>
                      <a:pt x="1075" y="0"/>
                    </a:lnTo>
                    <a:lnTo>
                      <a:pt x="1075" y="5"/>
                    </a:lnTo>
                    <a:close/>
                    <a:moveTo>
                      <a:pt x="1039" y="5"/>
                    </a:moveTo>
                    <a:lnTo>
                      <a:pt x="1018" y="5"/>
                    </a:lnTo>
                    <a:lnTo>
                      <a:pt x="1018" y="0"/>
                    </a:lnTo>
                    <a:lnTo>
                      <a:pt x="1039" y="0"/>
                    </a:lnTo>
                    <a:lnTo>
                      <a:pt x="1039" y="5"/>
                    </a:lnTo>
                    <a:close/>
                    <a:moveTo>
                      <a:pt x="1002" y="5"/>
                    </a:moveTo>
                    <a:lnTo>
                      <a:pt x="981" y="5"/>
                    </a:lnTo>
                    <a:lnTo>
                      <a:pt x="981" y="0"/>
                    </a:lnTo>
                    <a:lnTo>
                      <a:pt x="1002" y="0"/>
                    </a:lnTo>
                    <a:lnTo>
                      <a:pt x="1002" y="5"/>
                    </a:lnTo>
                    <a:close/>
                    <a:moveTo>
                      <a:pt x="965" y="5"/>
                    </a:moveTo>
                    <a:lnTo>
                      <a:pt x="944" y="5"/>
                    </a:lnTo>
                    <a:lnTo>
                      <a:pt x="944" y="0"/>
                    </a:lnTo>
                    <a:lnTo>
                      <a:pt x="965" y="0"/>
                    </a:lnTo>
                    <a:lnTo>
                      <a:pt x="965" y="5"/>
                    </a:lnTo>
                    <a:close/>
                    <a:moveTo>
                      <a:pt x="929" y="5"/>
                    </a:moveTo>
                    <a:lnTo>
                      <a:pt x="908" y="5"/>
                    </a:lnTo>
                    <a:lnTo>
                      <a:pt x="908" y="0"/>
                    </a:lnTo>
                    <a:lnTo>
                      <a:pt x="929" y="0"/>
                    </a:lnTo>
                    <a:lnTo>
                      <a:pt x="929" y="5"/>
                    </a:lnTo>
                    <a:close/>
                    <a:moveTo>
                      <a:pt x="892" y="5"/>
                    </a:moveTo>
                    <a:lnTo>
                      <a:pt x="871" y="5"/>
                    </a:lnTo>
                    <a:lnTo>
                      <a:pt x="871" y="0"/>
                    </a:lnTo>
                    <a:lnTo>
                      <a:pt x="892" y="0"/>
                    </a:lnTo>
                    <a:lnTo>
                      <a:pt x="892" y="5"/>
                    </a:lnTo>
                    <a:close/>
                    <a:moveTo>
                      <a:pt x="855" y="5"/>
                    </a:moveTo>
                    <a:lnTo>
                      <a:pt x="834" y="5"/>
                    </a:lnTo>
                    <a:lnTo>
                      <a:pt x="834" y="0"/>
                    </a:lnTo>
                    <a:lnTo>
                      <a:pt x="855" y="0"/>
                    </a:lnTo>
                    <a:lnTo>
                      <a:pt x="855" y="5"/>
                    </a:lnTo>
                    <a:close/>
                    <a:moveTo>
                      <a:pt x="819" y="5"/>
                    </a:moveTo>
                    <a:lnTo>
                      <a:pt x="798" y="5"/>
                    </a:lnTo>
                    <a:lnTo>
                      <a:pt x="798" y="0"/>
                    </a:lnTo>
                    <a:lnTo>
                      <a:pt x="819" y="0"/>
                    </a:lnTo>
                    <a:lnTo>
                      <a:pt x="819" y="5"/>
                    </a:lnTo>
                    <a:close/>
                    <a:moveTo>
                      <a:pt x="782" y="5"/>
                    </a:moveTo>
                    <a:lnTo>
                      <a:pt x="761" y="5"/>
                    </a:lnTo>
                    <a:lnTo>
                      <a:pt x="761" y="0"/>
                    </a:lnTo>
                    <a:lnTo>
                      <a:pt x="782" y="0"/>
                    </a:lnTo>
                    <a:lnTo>
                      <a:pt x="782" y="5"/>
                    </a:lnTo>
                    <a:close/>
                    <a:moveTo>
                      <a:pt x="745" y="5"/>
                    </a:moveTo>
                    <a:lnTo>
                      <a:pt x="724" y="5"/>
                    </a:lnTo>
                    <a:lnTo>
                      <a:pt x="724" y="0"/>
                    </a:lnTo>
                    <a:lnTo>
                      <a:pt x="745" y="0"/>
                    </a:lnTo>
                    <a:lnTo>
                      <a:pt x="745" y="5"/>
                    </a:lnTo>
                    <a:close/>
                    <a:moveTo>
                      <a:pt x="709" y="5"/>
                    </a:moveTo>
                    <a:lnTo>
                      <a:pt x="688" y="5"/>
                    </a:lnTo>
                    <a:lnTo>
                      <a:pt x="688" y="0"/>
                    </a:lnTo>
                    <a:lnTo>
                      <a:pt x="709" y="0"/>
                    </a:lnTo>
                    <a:lnTo>
                      <a:pt x="709" y="5"/>
                    </a:lnTo>
                    <a:close/>
                    <a:moveTo>
                      <a:pt x="672" y="5"/>
                    </a:moveTo>
                    <a:lnTo>
                      <a:pt x="651" y="5"/>
                    </a:lnTo>
                    <a:lnTo>
                      <a:pt x="651" y="0"/>
                    </a:lnTo>
                    <a:lnTo>
                      <a:pt x="672" y="0"/>
                    </a:lnTo>
                    <a:lnTo>
                      <a:pt x="672" y="5"/>
                    </a:lnTo>
                    <a:close/>
                    <a:moveTo>
                      <a:pt x="635" y="5"/>
                    </a:moveTo>
                    <a:lnTo>
                      <a:pt x="614" y="5"/>
                    </a:lnTo>
                    <a:lnTo>
                      <a:pt x="614" y="0"/>
                    </a:lnTo>
                    <a:lnTo>
                      <a:pt x="635" y="0"/>
                    </a:lnTo>
                    <a:lnTo>
                      <a:pt x="635" y="5"/>
                    </a:lnTo>
                    <a:close/>
                    <a:moveTo>
                      <a:pt x="599" y="5"/>
                    </a:moveTo>
                    <a:lnTo>
                      <a:pt x="578" y="5"/>
                    </a:lnTo>
                    <a:lnTo>
                      <a:pt x="578" y="0"/>
                    </a:lnTo>
                    <a:lnTo>
                      <a:pt x="599" y="0"/>
                    </a:lnTo>
                    <a:lnTo>
                      <a:pt x="599" y="5"/>
                    </a:lnTo>
                    <a:close/>
                    <a:moveTo>
                      <a:pt x="562" y="5"/>
                    </a:moveTo>
                    <a:lnTo>
                      <a:pt x="541" y="5"/>
                    </a:lnTo>
                    <a:lnTo>
                      <a:pt x="541" y="0"/>
                    </a:lnTo>
                    <a:lnTo>
                      <a:pt x="562" y="0"/>
                    </a:lnTo>
                    <a:lnTo>
                      <a:pt x="562" y="5"/>
                    </a:lnTo>
                    <a:close/>
                    <a:moveTo>
                      <a:pt x="525" y="5"/>
                    </a:moveTo>
                    <a:lnTo>
                      <a:pt x="504" y="5"/>
                    </a:lnTo>
                    <a:lnTo>
                      <a:pt x="504" y="0"/>
                    </a:lnTo>
                    <a:lnTo>
                      <a:pt x="525" y="0"/>
                    </a:lnTo>
                    <a:lnTo>
                      <a:pt x="525" y="5"/>
                    </a:lnTo>
                    <a:close/>
                    <a:moveTo>
                      <a:pt x="489" y="5"/>
                    </a:moveTo>
                    <a:lnTo>
                      <a:pt x="468" y="5"/>
                    </a:lnTo>
                    <a:lnTo>
                      <a:pt x="468" y="0"/>
                    </a:lnTo>
                    <a:lnTo>
                      <a:pt x="489" y="0"/>
                    </a:lnTo>
                    <a:lnTo>
                      <a:pt x="489" y="5"/>
                    </a:lnTo>
                    <a:close/>
                    <a:moveTo>
                      <a:pt x="452" y="5"/>
                    </a:moveTo>
                    <a:lnTo>
                      <a:pt x="431" y="5"/>
                    </a:lnTo>
                    <a:lnTo>
                      <a:pt x="431" y="0"/>
                    </a:lnTo>
                    <a:lnTo>
                      <a:pt x="452" y="0"/>
                    </a:lnTo>
                    <a:lnTo>
                      <a:pt x="452" y="5"/>
                    </a:lnTo>
                    <a:close/>
                    <a:moveTo>
                      <a:pt x="415" y="5"/>
                    </a:moveTo>
                    <a:lnTo>
                      <a:pt x="394" y="5"/>
                    </a:lnTo>
                    <a:lnTo>
                      <a:pt x="394" y="0"/>
                    </a:lnTo>
                    <a:lnTo>
                      <a:pt x="415" y="0"/>
                    </a:lnTo>
                    <a:lnTo>
                      <a:pt x="415" y="5"/>
                    </a:lnTo>
                    <a:close/>
                    <a:moveTo>
                      <a:pt x="379" y="5"/>
                    </a:moveTo>
                    <a:lnTo>
                      <a:pt x="358" y="5"/>
                    </a:lnTo>
                    <a:lnTo>
                      <a:pt x="358" y="0"/>
                    </a:lnTo>
                    <a:lnTo>
                      <a:pt x="379" y="0"/>
                    </a:lnTo>
                    <a:lnTo>
                      <a:pt x="379" y="5"/>
                    </a:lnTo>
                    <a:close/>
                    <a:moveTo>
                      <a:pt x="342" y="5"/>
                    </a:moveTo>
                    <a:lnTo>
                      <a:pt x="321" y="5"/>
                    </a:lnTo>
                    <a:lnTo>
                      <a:pt x="321" y="0"/>
                    </a:lnTo>
                    <a:lnTo>
                      <a:pt x="342" y="0"/>
                    </a:lnTo>
                    <a:lnTo>
                      <a:pt x="342" y="5"/>
                    </a:lnTo>
                    <a:close/>
                    <a:moveTo>
                      <a:pt x="305" y="5"/>
                    </a:moveTo>
                    <a:lnTo>
                      <a:pt x="284" y="5"/>
                    </a:lnTo>
                    <a:lnTo>
                      <a:pt x="284" y="0"/>
                    </a:lnTo>
                    <a:lnTo>
                      <a:pt x="305" y="0"/>
                    </a:lnTo>
                    <a:lnTo>
                      <a:pt x="305" y="5"/>
                    </a:lnTo>
                    <a:close/>
                    <a:moveTo>
                      <a:pt x="269" y="5"/>
                    </a:moveTo>
                    <a:lnTo>
                      <a:pt x="248" y="5"/>
                    </a:lnTo>
                    <a:lnTo>
                      <a:pt x="248" y="0"/>
                    </a:lnTo>
                    <a:lnTo>
                      <a:pt x="269" y="0"/>
                    </a:lnTo>
                    <a:lnTo>
                      <a:pt x="269" y="5"/>
                    </a:lnTo>
                    <a:close/>
                    <a:moveTo>
                      <a:pt x="232" y="5"/>
                    </a:moveTo>
                    <a:lnTo>
                      <a:pt x="211" y="5"/>
                    </a:lnTo>
                    <a:lnTo>
                      <a:pt x="211" y="0"/>
                    </a:lnTo>
                    <a:lnTo>
                      <a:pt x="232" y="0"/>
                    </a:lnTo>
                    <a:lnTo>
                      <a:pt x="232" y="5"/>
                    </a:lnTo>
                    <a:close/>
                    <a:moveTo>
                      <a:pt x="195" y="5"/>
                    </a:moveTo>
                    <a:lnTo>
                      <a:pt x="174" y="5"/>
                    </a:lnTo>
                    <a:lnTo>
                      <a:pt x="174" y="0"/>
                    </a:lnTo>
                    <a:lnTo>
                      <a:pt x="195" y="0"/>
                    </a:lnTo>
                    <a:lnTo>
                      <a:pt x="195" y="5"/>
                    </a:lnTo>
                    <a:close/>
                    <a:moveTo>
                      <a:pt x="159" y="5"/>
                    </a:moveTo>
                    <a:lnTo>
                      <a:pt x="138" y="5"/>
                    </a:lnTo>
                    <a:lnTo>
                      <a:pt x="138" y="0"/>
                    </a:lnTo>
                    <a:lnTo>
                      <a:pt x="159" y="0"/>
                    </a:lnTo>
                    <a:lnTo>
                      <a:pt x="159" y="5"/>
                    </a:lnTo>
                    <a:close/>
                    <a:moveTo>
                      <a:pt x="122" y="5"/>
                    </a:moveTo>
                    <a:lnTo>
                      <a:pt x="101" y="5"/>
                    </a:lnTo>
                    <a:lnTo>
                      <a:pt x="101" y="0"/>
                    </a:lnTo>
                    <a:lnTo>
                      <a:pt x="122" y="0"/>
                    </a:lnTo>
                    <a:lnTo>
                      <a:pt x="122" y="5"/>
                    </a:lnTo>
                    <a:close/>
                    <a:moveTo>
                      <a:pt x="85" y="5"/>
                    </a:moveTo>
                    <a:lnTo>
                      <a:pt x="64" y="5"/>
                    </a:lnTo>
                    <a:lnTo>
                      <a:pt x="64" y="0"/>
                    </a:lnTo>
                    <a:lnTo>
                      <a:pt x="85" y="0"/>
                    </a:lnTo>
                    <a:lnTo>
                      <a:pt x="85" y="5"/>
                    </a:lnTo>
                    <a:close/>
                    <a:moveTo>
                      <a:pt x="49" y="5"/>
                    </a:moveTo>
                    <a:lnTo>
                      <a:pt x="28" y="5"/>
                    </a:lnTo>
                    <a:lnTo>
                      <a:pt x="28" y="0"/>
                    </a:lnTo>
                    <a:lnTo>
                      <a:pt x="49" y="0"/>
                    </a:lnTo>
                    <a:lnTo>
                      <a:pt x="49" y="5"/>
                    </a:lnTo>
                    <a:close/>
                    <a:moveTo>
                      <a:pt x="12" y="5"/>
                    </a:moveTo>
                    <a:lnTo>
                      <a:pt x="2" y="5"/>
                    </a:lnTo>
                    <a:lnTo>
                      <a:pt x="5" y="3"/>
                    </a:lnTo>
                    <a:lnTo>
                      <a:pt x="5" y="14"/>
                    </a:lnTo>
                    <a:lnTo>
                      <a:pt x="0" y="14"/>
                    </a:lnTo>
                    <a:lnTo>
                      <a:pt x="0" y="0"/>
                    </a:lnTo>
                    <a:lnTo>
                      <a:pt x="12" y="0"/>
                    </a:lnTo>
                    <a:lnTo>
                      <a:pt x="12" y="5"/>
                    </a:lnTo>
                    <a:close/>
                    <a:moveTo>
                      <a:pt x="5" y="29"/>
                    </a:moveTo>
                    <a:lnTo>
                      <a:pt x="5" y="49"/>
                    </a:lnTo>
                    <a:lnTo>
                      <a:pt x="0" y="49"/>
                    </a:lnTo>
                    <a:lnTo>
                      <a:pt x="0" y="29"/>
                    </a:lnTo>
                    <a:lnTo>
                      <a:pt x="5" y="29"/>
                    </a:lnTo>
                    <a:close/>
                    <a:moveTo>
                      <a:pt x="5" y="65"/>
                    </a:moveTo>
                    <a:lnTo>
                      <a:pt x="5" y="85"/>
                    </a:lnTo>
                    <a:lnTo>
                      <a:pt x="0" y="85"/>
                    </a:lnTo>
                    <a:lnTo>
                      <a:pt x="0" y="65"/>
                    </a:lnTo>
                    <a:lnTo>
                      <a:pt x="5" y="65"/>
                    </a:lnTo>
                    <a:close/>
                    <a:moveTo>
                      <a:pt x="5" y="101"/>
                    </a:moveTo>
                    <a:lnTo>
                      <a:pt x="5" y="121"/>
                    </a:lnTo>
                    <a:lnTo>
                      <a:pt x="0" y="121"/>
                    </a:lnTo>
                    <a:lnTo>
                      <a:pt x="0" y="101"/>
                    </a:lnTo>
                    <a:lnTo>
                      <a:pt x="5" y="101"/>
                    </a:lnTo>
                    <a:close/>
                    <a:moveTo>
                      <a:pt x="5" y="136"/>
                    </a:moveTo>
                    <a:lnTo>
                      <a:pt x="5" y="157"/>
                    </a:lnTo>
                    <a:lnTo>
                      <a:pt x="0" y="157"/>
                    </a:lnTo>
                    <a:lnTo>
                      <a:pt x="0" y="136"/>
                    </a:lnTo>
                    <a:lnTo>
                      <a:pt x="5" y="136"/>
                    </a:lnTo>
                    <a:close/>
                    <a:moveTo>
                      <a:pt x="5" y="172"/>
                    </a:moveTo>
                    <a:lnTo>
                      <a:pt x="5" y="189"/>
                    </a:lnTo>
                    <a:lnTo>
                      <a:pt x="2" y="186"/>
                    </a:lnTo>
                    <a:lnTo>
                      <a:pt x="7" y="186"/>
                    </a:lnTo>
                    <a:lnTo>
                      <a:pt x="7" y="191"/>
                    </a:lnTo>
                    <a:lnTo>
                      <a:pt x="0" y="191"/>
                    </a:lnTo>
                    <a:lnTo>
                      <a:pt x="0" y="172"/>
                    </a:lnTo>
                    <a:lnTo>
                      <a:pt x="5" y="172"/>
                    </a:lnTo>
                    <a:close/>
                    <a:moveTo>
                      <a:pt x="22" y="186"/>
                    </a:moveTo>
                    <a:lnTo>
                      <a:pt x="43" y="186"/>
                    </a:lnTo>
                    <a:lnTo>
                      <a:pt x="43" y="191"/>
                    </a:lnTo>
                    <a:lnTo>
                      <a:pt x="22" y="191"/>
                    </a:lnTo>
                    <a:lnTo>
                      <a:pt x="22" y="186"/>
                    </a:lnTo>
                    <a:close/>
                    <a:moveTo>
                      <a:pt x="59" y="186"/>
                    </a:moveTo>
                    <a:lnTo>
                      <a:pt x="80" y="186"/>
                    </a:lnTo>
                    <a:lnTo>
                      <a:pt x="80" y="191"/>
                    </a:lnTo>
                    <a:lnTo>
                      <a:pt x="59" y="191"/>
                    </a:lnTo>
                    <a:lnTo>
                      <a:pt x="59" y="186"/>
                    </a:lnTo>
                    <a:close/>
                    <a:moveTo>
                      <a:pt x="96" y="186"/>
                    </a:moveTo>
                    <a:lnTo>
                      <a:pt x="117" y="186"/>
                    </a:lnTo>
                    <a:lnTo>
                      <a:pt x="117" y="191"/>
                    </a:lnTo>
                    <a:lnTo>
                      <a:pt x="96" y="191"/>
                    </a:lnTo>
                    <a:lnTo>
                      <a:pt x="96" y="186"/>
                    </a:lnTo>
                    <a:close/>
                    <a:moveTo>
                      <a:pt x="132" y="186"/>
                    </a:moveTo>
                    <a:lnTo>
                      <a:pt x="153" y="186"/>
                    </a:lnTo>
                    <a:lnTo>
                      <a:pt x="153" y="191"/>
                    </a:lnTo>
                    <a:lnTo>
                      <a:pt x="132" y="191"/>
                    </a:lnTo>
                    <a:lnTo>
                      <a:pt x="132" y="186"/>
                    </a:lnTo>
                    <a:close/>
                    <a:moveTo>
                      <a:pt x="169" y="186"/>
                    </a:moveTo>
                    <a:lnTo>
                      <a:pt x="190" y="186"/>
                    </a:lnTo>
                    <a:lnTo>
                      <a:pt x="190" y="191"/>
                    </a:lnTo>
                    <a:lnTo>
                      <a:pt x="169" y="191"/>
                    </a:lnTo>
                    <a:lnTo>
                      <a:pt x="169" y="186"/>
                    </a:lnTo>
                    <a:close/>
                    <a:moveTo>
                      <a:pt x="206" y="186"/>
                    </a:moveTo>
                    <a:lnTo>
                      <a:pt x="227" y="186"/>
                    </a:lnTo>
                    <a:lnTo>
                      <a:pt x="227" y="191"/>
                    </a:lnTo>
                    <a:lnTo>
                      <a:pt x="206" y="191"/>
                    </a:lnTo>
                    <a:lnTo>
                      <a:pt x="206" y="186"/>
                    </a:lnTo>
                    <a:close/>
                    <a:moveTo>
                      <a:pt x="242" y="186"/>
                    </a:moveTo>
                    <a:lnTo>
                      <a:pt x="263" y="186"/>
                    </a:lnTo>
                    <a:lnTo>
                      <a:pt x="263" y="191"/>
                    </a:lnTo>
                    <a:lnTo>
                      <a:pt x="242" y="191"/>
                    </a:lnTo>
                    <a:lnTo>
                      <a:pt x="242" y="186"/>
                    </a:lnTo>
                    <a:close/>
                    <a:moveTo>
                      <a:pt x="279" y="186"/>
                    </a:moveTo>
                    <a:lnTo>
                      <a:pt x="300" y="186"/>
                    </a:lnTo>
                    <a:lnTo>
                      <a:pt x="300" y="191"/>
                    </a:lnTo>
                    <a:lnTo>
                      <a:pt x="279" y="191"/>
                    </a:lnTo>
                    <a:lnTo>
                      <a:pt x="279" y="186"/>
                    </a:lnTo>
                    <a:close/>
                    <a:moveTo>
                      <a:pt x="316" y="186"/>
                    </a:moveTo>
                    <a:lnTo>
                      <a:pt x="337" y="186"/>
                    </a:lnTo>
                    <a:lnTo>
                      <a:pt x="337" y="191"/>
                    </a:lnTo>
                    <a:lnTo>
                      <a:pt x="316" y="191"/>
                    </a:lnTo>
                    <a:lnTo>
                      <a:pt x="316" y="186"/>
                    </a:lnTo>
                    <a:close/>
                    <a:moveTo>
                      <a:pt x="352" y="186"/>
                    </a:moveTo>
                    <a:lnTo>
                      <a:pt x="373" y="186"/>
                    </a:lnTo>
                    <a:lnTo>
                      <a:pt x="373" y="191"/>
                    </a:lnTo>
                    <a:lnTo>
                      <a:pt x="352" y="191"/>
                    </a:lnTo>
                    <a:lnTo>
                      <a:pt x="352" y="186"/>
                    </a:lnTo>
                    <a:close/>
                    <a:moveTo>
                      <a:pt x="389" y="186"/>
                    </a:moveTo>
                    <a:lnTo>
                      <a:pt x="410" y="186"/>
                    </a:lnTo>
                    <a:lnTo>
                      <a:pt x="410" y="191"/>
                    </a:lnTo>
                    <a:lnTo>
                      <a:pt x="389" y="191"/>
                    </a:lnTo>
                    <a:lnTo>
                      <a:pt x="389" y="186"/>
                    </a:lnTo>
                    <a:close/>
                    <a:moveTo>
                      <a:pt x="426" y="186"/>
                    </a:moveTo>
                    <a:lnTo>
                      <a:pt x="447" y="186"/>
                    </a:lnTo>
                    <a:lnTo>
                      <a:pt x="447" y="191"/>
                    </a:lnTo>
                    <a:lnTo>
                      <a:pt x="426" y="191"/>
                    </a:lnTo>
                    <a:lnTo>
                      <a:pt x="426" y="186"/>
                    </a:lnTo>
                    <a:close/>
                    <a:moveTo>
                      <a:pt x="462" y="186"/>
                    </a:moveTo>
                    <a:lnTo>
                      <a:pt x="483" y="186"/>
                    </a:lnTo>
                    <a:lnTo>
                      <a:pt x="483" y="191"/>
                    </a:lnTo>
                    <a:lnTo>
                      <a:pt x="462" y="191"/>
                    </a:lnTo>
                    <a:lnTo>
                      <a:pt x="462" y="186"/>
                    </a:lnTo>
                    <a:close/>
                    <a:moveTo>
                      <a:pt x="499" y="186"/>
                    </a:moveTo>
                    <a:lnTo>
                      <a:pt x="520" y="186"/>
                    </a:lnTo>
                    <a:lnTo>
                      <a:pt x="520" y="191"/>
                    </a:lnTo>
                    <a:lnTo>
                      <a:pt x="499" y="191"/>
                    </a:lnTo>
                    <a:lnTo>
                      <a:pt x="499" y="186"/>
                    </a:lnTo>
                    <a:close/>
                    <a:moveTo>
                      <a:pt x="536" y="186"/>
                    </a:moveTo>
                    <a:lnTo>
                      <a:pt x="557" y="186"/>
                    </a:lnTo>
                    <a:lnTo>
                      <a:pt x="557" y="191"/>
                    </a:lnTo>
                    <a:lnTo>
                      <a:pt x="536" y="191"/>
                    </a:lnTo>
                    <a:lnTo>
                      <a:pt x="536" y="186"/>
                    </a:lnTo>
                    <a:close/>
                    <a:moveTo>
                      <a:pt x="572" y="186"/>
                    </a:moveTo>
                    <a:lnTo>
                      <a:pt x="593" y="186"/>
                    </a:lnTo>
                    <a:lnTo>
                      <a:pt x="593" y="191"/>
                    </a:lnTo>
                    <a:lnTo>
                      <a:pt x="572" y="191"/>
                    </a:lnTo>
                    <a:lnTo>
                      <a:pt x="572" y="186"/>
                    </a:lnTo>
                    <a:close/>
                    <a:moveTo>
                      <a:pt x="609" y="186"/>
                    </a:moveTo>
                    <a:lnTo>
                      <a:pt x="630" y="186"/>
                    </a:lnTo>
                    <a:lnTo>
                      <a:pt x="630" y="191"/>
                    </a:lnTo>
                    <a:lnTo>
                      <a:pt x="609" y="191"/>
                    </a:lnTo>
                    <a:lnTo>
                      <a:pt x="609" y="186"/>
                    </a:lnTo>
                    <a:close/>
                    <a:moveTo>
                      <a:pt x="646" y="186"/>
                    </a:moveTo>
                    <a:lnTo>
                      <a:pt x="667" y="186"/>
                    </a:lnTo>
                    <a:lnTo>
                      <a:pt x="667" y="191"/>
                    </a:lnTo>
                    <a:lnTo>
                      <a:pt x="646" y="191"/>
                    </a:lnTo>
                    <a:lnTo>
                      <a:pt x="646" y="186"/>
                    </a:lnTo>
                    <a:close/>
                    <a:moveTo>
                      <a:pt x="682" y="186"/>
                    </a:moveTo>
                    <a:lnTo>
                      <a:pt x="703" y="186"/>
                    </a:lnTo>
                    <a:lnTo>
                      <a:pt x="703" y="191"/>
                    </a:lnTo>
                    <a:lnTo>
                      <a:pt x="682" y="191"/>
                    </a:lnTo>
                    <a:lnTo>
                      <a:pt x="682" y="186"/>
                    </a:lnTo>
                    <a:close/>
                    <a:moveTo>
                      <a:pt x="719" y="186"/>
                    </a:moveTo>
                    <a:lnTo>
                      <a:pt x="740" y="186"/>
                    </a:lnTo>
                    <a:lnTo>
                      <a:pt x="740" y="191"/>
                    </a:lnTo>
                    <a:lnTo>
                      <a:pt x="719" y="191"/>
                    </a:lnTo>
                    <a:lnTo>
                      <a:pt x="719" y="186"/>
                    </a:lnTo>
                    <a:close/>
                    <a:moveTo>
                      <a:pt x="756" y="186"/>
                    </a:moveTo>
                    <a:lnTo>
                      <a:pt x="777" y="186"/>
                    </a:lnTo>
                    <a:lnTo>
                      <a:pt x="777" y="191"/>
                    </a:lnTo>
                    <a:lnTo>
                      <a:pt x="756" y="191"/>
                    </a:lnTo>
                    <a:lnTo>
                      <a:pt x="756" y="186"/>
                    </a:lnTo>
                    <a:close/>
                    <a:moveTo>
                      <a:pt x="792" y="186"/>
                    </a:moveTo>
                    <a:lnTo>
                      <a:pt x="813" y="186"/>
                    </a:lnTo>
                    <a:lnTo>
                      <a:pt x="813" y="191"/>
                    </a:lnTo>
                    <a:lnTo>
                      <a:pt x="792" y="191"/>
                    </a:lnTo>
                    <a:lnTo>
                      <a:pt x="792" y="186"/>
                    </a:lnTo>
                    <a:close/>
                    <a:moveTo>
                      <a:pt x="829" y="186"/>
                    </a:moveTo>
                    <a:lnTo>
                      <a:pt x="850" y="186"/>
                    </a:lnTo>
                    <a:lnTo>
                      <a:pt x="850" y="191"/>
                    </a:lnTo>
                    <a:lnTo>
                      <a:pt x="829" y="191"/>
                    </a:lnTo>
                    <a:lnTo>
                      <a:pt x="829" y="186"/>
                    </a:lnTo>
                    <a:close/>
                    <a:moveTo>
                      <a:pt x="866" y="186"/>
                    </a:moveTo>
                    <a:lnTo>
                      <a:pt x="887" y="186"/>
                    </a:lnTo>
                    <a:lnTo>
                      <a:pt x="887" y="191"/>
                    </a:lnTo>
                    <a:lnTo>
                      <a:pt x="866" y="191"/>
                    </a:lnTo>
                    <a:lnTo>
                      <a:pt x="866" y="186"/>
                    </a:lnTo>
                    <a:close/>
                    <a:moveTo>
                      <a:pt x="902" y="186"/>
                    </a:moveTo>
                    <a:lnTo>
                      <a:pt x="923" y="186"/>
                    </a:lnTo>
                    <a:lnTo>
                      <a:pt x="923" y="191"/>
                    </a:lnTo>
                    <a:lnTo>
                      <a:pt x="902" y="191"/>
                    </a:lnTo>
                    <a:lnTo>
                      <a:pt x="902" y="186"/>
                    </a:lnTo>
                    <a:close/>
                    <a:moveTo>
                      <a:pt x="939" y="186"/>
                    </a:moveTo>
                    <a:lnTo>
                      <a:pt x="960" y="186"/>
                    </a:lnTo>
                    <a:lnTo>
                      <a:pt x="960" y="191"/>
                    </a:lnTo>
                    <a:lnTo>
                      <a:pt x="939" y="191"/>
                    </a:lnTo>
                    <a:lnTo>
                      <a:pt x="939" y="186"/>
                    </a:lnTo>
                    <a:close/>
                    <a:moveTo>
                      <a:pt x="976" y="186"/>
                    </a:moveTo>
                    <a:lnTo>
                      <a:pt x="997" y="186"/>
                    </a:lnTo>
                    <a:lnTo>
                      <a:pt x="997" y="191"/>
                    </a:lnTo>
                    <a:lnTo>
                      <a:pt x="976" y="191"/>
                    </a:lnTo>
                    <a:lnTo>
                      <a:pt x="976" y="186"/>
                    </a:lnTo>
                    <a:close/>
                    <a:moveTo>
                      <a:pt x="1012" y="186"/>
                    </a:moveTo>
                    <a:lnTo>
                      <a:pt x="1033" y="186"/>
                    </a:lnTo>
                    <a:lnTo>
                      <a:pt x="1033" y="191"/>
                    </a:lnTo>
                    <a:lnTo>
                      <a:pt x="1012" y="191"/>
                    </a:lnTo>
                    <a:lnTo>
                      <a:pt x="1012" y="186"/>
                    </a:lnTo>
                    <a:close/>
                    <a:moveTo>
                      <a:pt x="1049" y="186"/>
                    </a:moveTo>
                    <a:lnTo>
                      <a:pt x="1070" y="186"/>
                    </a:lnTo>
                    <a:lnTo>
                      <a:pt x="1070" y="191"/>
                    </a:lnTo>
                    <a:lnTo>
                      <a:pt x="1049" y="191"/>
                    </a:lnTo>
                    <a:lnTo>
                      <a:pt x="1049" y="186"/>
                    </a:lnTo>
                    <a:close/>
                    <a:moveTo>
                      <a:pt x="1086" y="186"/>
                    </a:moveTo>
                    <a:lnTo>
                      <a:pt x="1107" y="186"/>
                    </a:lnTo>
                    <a:lnTo>
                      <a:pt x="1107" y="191"/>
                    </a:lnTo>
                    <a:lnTo>
                      <a:pt x="1086" y="191"/>
                    </a:lnTo>
                    <a:lnTo>
                      <a:pt x="1086" y="186"/>
                    </a:lnTo>
                    <a:close/>
                    <a:moveTo>
                      <a:pt x="1122" y="186"/>
                    </a:moveTo>
                    <a:lnTo>
                      <a:pt x="1143" y="186"/>
                    </a:lnTo>
                    <a:lnTo>
                      <a:pt x="1143" y="191"/>
                    </a:lnTo>
                    <a:lnTo>
                      <a:pt x="1122" y="191"/>
                    </a:lnTo>
                    <a:lnTo>
                      <a:pt x="1122" y="186"/>
                    </a:lnTo>
                    <a:close/>
                    <a:moveTo>
                      <a:pt x="1159" y="186"/>
                    </a:moveTo>
                    <a:lnTo>
                      <a:pt x="1180" y="186"/>
                    </a:lnTo>
                    <a:lnTo>
                      <a:pt x="1180" y="191"/>
                    </a:lnTo>
                    <a:lnTo>
                      <a:pt x="1159" y="191"/>
                    </a:lnTo>
                    <a:lnTo>
                      <a:pt x="1159" y="186"/>
                    </a:lnTo>
                    <a:close/>
                    <a:moveTo>
                      <a:pt x="1196" y="186"/>
                    </a:moveTo>
                    <a:lnTo>
                      <a:pt x="1217" y="186"/>
                    </a:lnTo>
                    <a:lnTo>
                      <a:pt x="1217" y="191"/>
                    </a:lnTo>
                    <a:lnTo>
                      <a:pt x="1196" y="191"/>
                    </a:lnTo>
                    <a:lnTo>
                      <a:pt x="1196" y="186"/>
                    </a:lnTo>
                    <a:close/>
                    <a:moveTo>
                      <a:pt x="1232" y="186"/>
                    </a:moveTo>
                    <a:lnTo>
                      <a:pt x="1253" y="186"/>
                    </a:lnTo>
                    <a:lnTo>
                      <a:pt x="1253" y="191"/>
                    </a:lnTo>
                    <a:lnTo>
                      <a:pt x="1232" y="191"/>
                    </a:lnTo>
                    <a:lnTo>
                      <a:pt x="1232" y="186"/>
                    </a:lnTo>
                    <a:close/>
                    <a:moveTo>
                      <a:pt x="1269" y="186"/>
                    </a:moveTo>
                    <a:lnTo>
                      <a:pt x="1290" y="186"/>
                    </a:lnTo>
                    <a:lnTo>
                      <a:pt x="1290" y="191"/>
                    </a:lnTo>
                    <a:lnTo>
                      <a:pt x="1269" y="191"/>
                    </a:lnTo>
                    <a:lnTo>
                      <a:pt x="1269" y="186"/>
                    </a:lnTo>
                    <a:close/>
                    <a:moveTo>
                      <a:pt x="1306" y="186"/>
                    </a:moveTo>
                    <a:lnTo>
                      <a:pt x="1327" y="186"/>
                    </a:lnTo>
                    <a:lnTo>
                      <a:pt x="1327" y="191"/>
                    </a:lnTo>
                    <a:lnTo>
                      <a:pt x="1306" y="191"/>
                    </a:lnTo>
                    <a:lnTo>
                      <a:pt x="1306" y="186"/>
                    </a:lnTo>
                    <a:close/>
                    <a:moveTo>
                      <a:pt x="1342" y="186"/>
                    </a:moveTo>
                    <a:lnTo>
                      <a:pt x="1363" y="186"/>
                    </a:lnTo>
                    <a:lnTo>
                      <a:pt x="1363" y="191"/>
                    </a:lnTo>
                    <a:lnTo>
                      <a:pt x="1342" y="191"/>
                    </a:lnTo>
                    <a:lnTo>
                      <a:pt x="1342" y="186"/>
                    </a:lnTo>
                    <a:close/>
                    <a:moveTo>
                      <a:pt x="1379" y="186"/>
                    </a:moveTo>
                    <a:lnTo>
                      <a:pt x="1400" y="186"/>
                    </a:lnTo>
                    <a:lnTo>
                      <a:pt x="1400" y="191"/>
                    </a:lnTo>
                    <a:lnTo>
                      <a:pt x="1379" y="191"/>
                    </a:lnTo>
                    <a:lnTo>
                      <a:pt x="1379" y="186"/>
                    </a:lnTo>
                    <a:close/>
                    <a:moveTo>
                      <a:pt x="1416" y="186"/>
                    </a:moveTo>
                    <a:lnTo>
                      <a:pt x="1437" y="186"/>
                    </a:lnTo>
                    <a:lnTo>
                      <a:pt x="1437" y="191"/>
                    </a:lnTo>
                    <a:lnTo>
                      <a:pt x="1416" y="191"/>
                    </a:lnTo>
                    <a:lnTo>
                      <a:pt x="1416" y="186"/>
                    </a:lnTo>
                    <a:close/>
                    <a:moveTo>
                      <a:pt x="1452" y="186"/>
                    </a:moveTo>
                    <a:lnTo>
                      <a:pt x="1473" y="186"/>
                    </a:lnTo>
                    <a:lnTo>
                      <a:pt x="1473" y="191"/>
                    </a:lnTo>
                    <a:lnTo>
                      <a:pt x="1452" y="191"/>
                    </a:lnTo>
                    <a:lnTo>
                      <a:pt x="1452" y="186"/>
                    </a:lnTo>
                    <a:close/>
                    <a:moveTo>
                      <a:pt x="1489" y="186"/>
                    </a:moveTo>
                    <a:lnTo>
                      <a:pt x="1510" y="186"/>
                    </a:lnTo>
                    <a:lnTo>
                      <a:pt x="1510" y="191"/>
                    </a:lnTo>
                    <a:lnTo>
                      <a:pt x="1489" y="191"/>
                    </a:lnTo>
                    <a:lnTo>
                      <a:pt x="1489" y="186"/>
                    </a:lnTo>
                    <a:close/>
                    <a:moveTo>
                      <a:pt x="1526" y="186"/>
                    </a:moveTo>
                    <a:lnTo>
                      <a:pt x="1547" y="186"/>
                    </a:lnTo>
                    <a:lnTo>
                      <a:pt x="1547" y="191"/>
                    </a:lnTo>
                    <a:lnTo>
                      <a:pt x="1526" y="191"/>
                    </a:lnTo>
                    <a:lnTo>
                      <a:pt x="1526" y="186"/>
                    </a:lnTo>
                    <a:close/>
                    <a:moveTo>
                      <a:pt x="1562" y="186"/>
                    </a:moveTo>
                    <a:lnTo>
                      <a:pt x="1583" y="186"/>
                    </a:lnTo>
                    <a:lnTo>
                      <a:pt x="1583" y="191"/>
                    </a:lnTo>
                    <a:lnTo>
                      <a:pt x="1562" y="191"/>
                    </a:lnTo>
                    <a:lnTo>
                      <a:pt x="1562" y="186"/>
                    </a:lnTo>
                    <a:close/>
                    <a:moveTo>
                      <a:pt x="1599" y="186"/>
                    </a:moveTo>
                    <a:lnTo>
                      <a:pt x="1620" y="186"/>
                    </a:lnTo>
                    <a:lnTo>
                      <a:pt x="1620" y="191"/>
                    </a:lnTo>
                    <a:lnTo>
                      <a:pt x="1599" y="191"/>
                    </a:lnTo>
                    <a:lnTo>
                      <a:pt x="1599" y="186"/>
                    </a:lnTo>
                    <a:close/>
                    <a:moveTo>
                      <a:pt x="1636" y="186"/>
                    </a:moveTo>
                    <a:lnTo>
                      <a:pt x="1657" y="186"/>
                    </a:lnTo>
                    <a:lnTo>
                      <a:pt x="1657" y="191"/>
                    </a:lnTo>
                    <a:lnTo>
                      <a:pt x="1636" y="191"/>
                    </a:lnTo>
                    <a:lnTo>
                      <a:pt x="1636" y="186"/>
                    </a:lnTo>
                    <a:close/>
                    <a:moveTo>
                      <a:pt x="1672" y="186"/>
                    </a:moveTo>
                    <a:lnTo>
                      <a:pt x="1693" y="186"/>
                    </a:lnTo>
                    <a:lnTo>
                      <a:pt x="1693" y="191"/>
                    </a:lnTo>
                    <a:lnTo>
                      <a:pt x="1672" y="191"/>
                    </a:lnTo>
                    <a:lnTo>
                      <a:pt x="1672" y="186"/>
                    </a:lnTo>
                    <a:close/>
                    <a:moveTo>
                      <a:pt x="1696" y="178"/>
                    </a:moveTo>
                    <a:lnTo>
                      <a:pt x="1696" y="158"/>
                    </a:lnTo>
                    <a:lnTo>
                      <a:pt x="1701" y="158"/>
                    </a:lnTo>
                    <a:lnTo>
                      <a:pt x="1701" y="178"/>
                    </a:lnTo>
                    <a:lnTo>
                      <a:pt x="1696" y="178"/>
                    </a:lnTo>
                    <a:close/>
                    <a:moveTo>
                      <a:pt x="1696" y="143"/>
                    </a:moveTo>
                    <a:lnTo>
                      <a:pt x="1696" y="122"/>
                    </a:lnTo>
                    <a:lnTo>
                      <a:pt x="1701" y="122"/>
                    </a:lnTo>
                    <a:lnTo>
                      <a:pt x="1701" y="143"/>
                    </a:lnTo>
                    <a:lnTo>
                      <a:pt x="1696" y="143"/>
                    </a:lnTo>
                    <a:close/>
                    <a:moveTo>
                      <a:pt x="1696" y="107"/>
                    </a:moveTo>
                    <a:lnTo>
                      <a:pt x="1696" y="86"/>
                    </a:lnTo>
                    <a:lnTo>
                      <a:pt x="1701" y="86"/>
                    </a:lnTo>
                    <a:lnTo>
                      <a:pt x="1701" y="107"/>
                    </a:lnTo>
                    <a:lnTo>
                      <a:pt x="1696" y="107"/>
                    </a:lnTo>
                    <a:close/>
                    <a:moveTo>
                      <a:pt x="1696" y="71"/>
                    </a:moveTo>
                    <a:lnTo>
                      <a:pt x="1696" y="50"/>
                    </a:lnTo>
                    <a:lnTo>
                      <a:pt x="1701" y="50"/>
                    </a:lnTo>
                    <a:lnTo>
                      <a:pt x="1701" y="71"/>
                    </a:lnTo>
                    <a:lnTo>
                      <a:pt x="1696" y="71"/>
                    </a:lnTo>
                    <a:close/>
                    <a:moveTo>
                      <a:pt x="1696" y="35"/>
                    </a:moveTo>
                    <a:lnTo>
                      <a:pt x="1696" y="15"/>
                    </a:lnTo>
                    <a:lnTo>
                      <a:pt x="1701" y="15"/>
                    </a:lnTo>
                    <a:lnTo>
                      <a:pt x="1701" y="35"/>
                    </a:lnTo>
                    <a:lnTo>
                      <a:pt x="1696" y="35"/>
                    </a:lnTo>
                    <a:close/>
                  </a:path>
                </a:pathLst>
              </a:custGeom>
              <a:solidFill>
                <a:srgbClr val="808080"/>
              </a:solidFill>
              <a:ln w="1588">
                <a:solidFill>
                  <a:srgbClr val="808080"/>
                </a:solidFill>
                <a:bevel/>
                <a:headEnd/>
                <a:tailEnd/>
              </a:ln>
            </p:spPr>
            <p:txBody>
              <a:bodyPr/>
              <a:lstStyle/>
              <a:p>
                <a:endParaRPr lang="en-US" dirty="0"/>
              </a:p>
            </p:txBody>
          </p:sp>
        </p:grpSp>
        <p:sp>
          <p:nvSpPr>
            <p:cNvPr id="13366" name="Rectangle 63"/>
            <p:cNvSpPr>
              <a:spLocks noChangeArrowheads="1"/>
            </p:cNvSpPr>
            <p:nvPr/>
          </p:nvSpPr>
          <p:spPr bwMode="auto">
            <a:xfrm>
              <a:off x="7719485" y="1466850"/>
              <a:ext cx="40741" cy="140358"/>
            </a:xfrm>
            <a:prstGeom prst="rect">
              <a:avLst/>
            </a:prstGeom>
            <a:noFill/>
            <a:ln w="9525">
              <a:noFill/>
              <a:miter lim="800000"/>
              <a:headEnd/>
              <a:tailEnd/>
            </a:ln>
          </p:spPr>
          <p:txBody>
            <a:bodyPr wrap="none" lIns="0" tIns="0" rIns="0" bIns="0">
              <a:spAutoFit/>
            </a:bodyPr>
            <a:lstStyle/>
            <a:p>
              <a:pPr algn="ctr">
                <a:spcBef>
                  <a:spcPct val="50000"/>
                </a:spcBef>
              </a:pPr>
              <a:r>
                <a:rPr lang="en-US" sz="900" dirty="0">
                  <a:latin typeface="Arial" charset="0"/>
                </a:rPr>
                <a:t>-</a:t>
              </a:r>
              <a:endParaRPr lang="en-US" dirty="0"/>
            </a:p>
          </p:txBody>
        </p:sp>
        <p:sp>
          <p:nvSpPr>
            <p:cNvPr id="13367" name="Rectangle 64"/>
            <p:cNvSpPr>
              <a:spLocks noChangeArrowheads="1"/>
            </p:cNvSpPr>
            <p:nvPr/>
          </p:nvSpPr>
          <p:spPr bwMode="auto">
            <a:xfrm>
              <a:off x="7646107" y="1466850"/>
              <a:ext cx="835198" cy="140358"/>
            </a:xfrm>
            <a:prstGeom prst="rect">
              <a:avLst/>
            </a:prstGeom>
            <a:noFill/>
            <a:ln w="9525">
              <a:noFill/>
              <a:miter lim="800000"/>
              <a:headEnd/>
              <a:tailEnd/>
            </a:ln>
          </p:spPr>
          <p:txBody>
            <a:bodyPr wrap="none" lIns="0" tIns="0" rIns="0" bIns="0">
              <a:spAutoFit/>
            </a:bodyPr>
            <a:lstStyle/>
            <a:p>
              <a:pPr algn="ctr">
                <a:spcBef>
                  <a:spcPct val="50000"/>
                </a:spcBef>
              </a:pPr>
              <a:r>
                <a:rPr lang="en-US" sz="900" dirty="0">
                  <a:latin typeface="Arial" charset="0"/>
                </a:rPr>
                <a:t>Non-Viable MIs</a:t>
              </a:r>
              <a:endParaRPr lang="en-US" dirty="0"/>
            </a:p>
          </p:txBody>
        </p:sp>
        <p:sp>
          <p:nvSpPr>
            <p:cNvPr id="13368" name="Freeform 65"/>
            <p:cNvSpPr>
              <a:spLocks noEditPoints="1"/>
            </p:cNvSpPr>
            <p:nvPr/>
          </p:nvSpPr>
          <p:spPr bwMode="auto">
            <a:xfrm>
              <a:off x="1127125" y="5981700"/>
              <a:ext cx="8408988" cy="7938"/>
            </a:xfrm>
            <a:custGeom>
              <a:avLst/>
              <a:gdLst>
                <a:gd name="T0" fmla="*/ 2147483647 w 23338"/>
                <a:gd name="T1" fmla="*/ 2147483647 h 25"/>
                <a:gd name="T2" fmla="*/ 2147483647 w 23338"/>
                <a:gd name="T3" fmla="*/ 2147483647 h 25"/>
                <a:gd name="T4" fmla="*/ 2147483647 w 23338"/>
                <a:gd name="T5" fmla="*/ 2147483647 h 25"/>
                <a:gd name="T6" fmla="*/ 2147483647 w 23338"/>
                <a:gd name="T7" fmla="*/ 0 h 25"/>
                <a:gd name="T8" fmla="*/ 2147483647 w 23338"/>
                <a:gd name="T9" fmla="*/ 0 h 25"/>
                <a:gd name="T10" fmla="*/ 2147483647 w 23338"/>
                <a:gd name="T11" fmla="*/ 2147483647 h 25"/>
                <a:gd name="T12" fmla="*/ 2147483647 w 23338"/>
                <a:gd name="T13" fmla="*/ 2147483647 h 25"/>
                <a:gd name="T14" fmla="*/ 2147483647 w 23338"/>
                <a:gd name="T15" fmla="*/ 2147483647 h 25"/>
                <a:gd name="T16" fmla="*/ 2147483647 w 23338"/>
                <a:gd name="T17" fmla="*/ 2147483647 h 25"/>
                <a:gd name="T18" fmla="*/ 2147483647 w 23338"/>
                <a:gd name="T19" fmla="*/ 2147483647 h 25"/>
                <a:gd name="T20" fmla="*/ 2147483647 w 23338"/>
                <a:gd name="T21" fmla="*/ 0 h 25"/>
                <a:gd name="T22" fmla="*/ 2147483647 w 23338"/>
                <a:gd name="T23" fmla="*/ 0 h 25"/>
                <a:gd name="T24" fmla="*/ 2147483647 w 23338"/>
                <a:gd name="T25" fmla="*/ 2147483647 h 25"/>
                <a:gd name="T26" fmla="*/ 2147483647 w 23338"/>
                <a:gd name="T27" fmla="*/ 2147483647 h 25"/>
                <a:gd name="T28" fmla="*/ 2147483647 w 23338"/>
                <a:gd name="T29" fmla="*/ 2147483647 h 25"/>
                <a:gd name="T30" fmla="*/ 2147483647 w 23338"/>
                <a:gd name="T31" fmla="*/ 2147483647 h 25"/>
                <a:gd name="T32" fmla="*/ 2147483647 w 23338"/>
                <a:gd name="T33" fmla="*/ 2147483647 h 25"/>
                <a:gd name="T34" fmla="*/ 2147483647 w 23338"/>
                <a:gd name="T35" fmla="*/ 0 h 25"/>
                <a:gd name="T36" fmla="*/ 2147483647 w 23338"/>
                <a:gd name="T37" fmla="*/ 0 h 25"/>
                <a:gd name="T38" fmla="*/ 2147483647 w 23338"/>
                <a:gd name="T39" fmla="*/ 2147483647 h 25"/>
                <a:gd name="T40" fmla="*/ 2147483647 w 23338"/>
                <a:gd name="T41" fmla="*/ 2147483647 h 25"/>
                <a:gd name="T42" fmla="*/ 2147483647 w 23338"/>
                <a:gd name="T43" fmla="*/ 2147483647 h 25"/>
                <a:gd name="T44" fmla="*/ 2147483647 w 23338"/>
                <a:gd name="T45" fmla="*/ 2147483647 h 25"/>
                <a:gd name="T46" fmla="*/ 2147483647 w 23338"/>
                <a:gd name="T47" fmla="*/ 2147483647 h 25"/>
                <a:gd name="T48" fmla="*/ 2147483647 w 23338"/>
                <a:gd name="T49" fmla="*/ 0 h 25"/>
                <a:gd name="T50" fmla="*/ 2147483647 w 23338"/>
                <a:gd name="T51" fmla="*/ 0 h 25"/>
                <a:gd name="T52" fmla="*/ 2147483647 w 23338"/>
                <a:gd name="T53" fmla="*/ 2147483647 h 25"/>
                <a:gd name="T54" fmla="*/ 2147483647 w 23338"/>
                <a:gd name="T55" fmla="*/ 2147483647 h 25"/>
                <a:gd name="T56" fmla="*/ 2147483647 w 23338"/>
                <a:gd name="T57" fmla="*/ 2147483647 h 25"/>
                <a:gd name="T58" fmla="*/ 2147483647 w 23338"/>
                <a:gd name="T59" fmla="*/ 2147483647 h 25"/>
                <a:gd name="T60" fmla="*/ 2147483647 w 23338"/>
                <a:gd name="T61" fmla="*/ 2147483647 h 25"/>
                <a:gd name="T62" fmla="*/ 2147483647 w 23338"/>
                <a:gd name="T63" fmla="*/ 0 h 25"/>
                <a:gd name="T64" fmla="*/ 2147483647 w 23338"/>
                <a:gd name="T65" fmla="*/ 0 h 25"/>
                <a:gd name="T66" fmla="*/ 2147483647 w 23338"/>
                <a:gd name="T67" fmla="*/ 2147483647 h 25"/>
                <a:gd name="T68" fmla="*/ 2147483647 w 23338"/>
                <a:gd name="T69" fmla="*/ 2147483647 h 25"/>
                <a:gd name="T70" fmla="*/ 2147483647 w 23338"/>
                <a:gd name="T71" fmla="*/ 2147483647 h 25"/>
                <a:gd name="T72" fmla="*/ 2147483647 w 23338"/>
                <a:gd name="T73" fmla="*/ 2147483647 h 25"/>
                <a:gd name="T74" fmla="*/ 2147483647 w 23338"/>
                <a:gd name="T75" fmla="*/ 2147483647 h 25"/>
                <a:gd name="T76" fmla="*/ 2147483647 w 23338"/>
                <a:gd name="T77" fmla="*/ 0 h 25"/>
                <a:gd name="T78" fmla="*/ 2147483647 w 23338"/>
                <a:gd name="T79" fmla="*/ 0 h 25"/>
                <a:gd name="T80" fmla="*/ 2147483647 w 23338"/>
                <a:gd name="T81" fmla="*/ 2147483647 h 25"/>
                <a:gd name="T82" fmla="*/ 2147483647 w 23338"/>
                <a:gd name="T83" fmla="*/ 2147483647 h 25"/>
                <a:gd name="T84" fmla="*/ 2147483647 w 23338"/>
                <a:gd name="T85" fmla="*/ 2147483647 h 25"/>
                <a:gd name="T86" fmla="*/ 2147483647 w 23338"/>
                <a:gd name="T87" fmla="*/ 2147483647 h 25"/>
                <a:gd name="T88" fmla="*/ 2147483647 w 23338"/>
                <a:gd name="T89" fmla="*/ 2147483647 h 25"/>
                <a:gd name="T90" fmla="*/ 2147483647 w 23338"/>
                <a:gd name="T91" fmla="*/ 0 h 25"/>
                <a:gd name="T92" fmla="*/ 2147483647 w 23338"/>
                <a:gd name="T93" fmla="*/ 0 h 25"/>
                <a:gd name="T94" fmla="*/ 2147483647 w 23338"/>
                <a:gd name="T95" fmla="*/ 2147483647 h 25"/>
                <a:gd name="T96" fmla="*/ 2147483647 w 23338"/>
                <a:gd name="T97" fmla="*/ 2147483647 h 25"/>
                <a:gd name="T98" fmla="*/ 2147483647 w 23338"/>
                <a:gd name="T99" fmla="*/ 2147483647 h 25"/>
                <a:gd name="T100" fmla="*/ 2147483647 w 23338"/>
                <a:gd name="T101" fmla="*/ 2147483647 h 25"/>
                <a:gd name="T102" fmla="*/ 2147483647 w 23338"/>
                <a:gd name="T103" fmla="*/ 2147483647 h 25"/>
                <a:gd name="T104" fmla="*/ 2147483647 w 23338"/>
                <a:gd name="T105" fmla="*/ 0 h 25"/>
                <a:gd name="T106" fmla="*/ 2147483647 w 23338"/>
                <a:gd name="T107" fmla="*/ 0 h 25"/>
                <a:gd name="T108" fmla="*/ 2147483647 w 23338"/>
                <a:gd name="T109" fmla="*/ 2147483647 h 25"/>
                <a:gd name="T110" fmla="*/ 2147483647 w 23338"/>
                <a:gd name="T111" fmla="*/ 2147483647 h 25"/>
                <a:gd name="T112" fmla="*/ 2147483647 w 23338"/>
                <a:gd name="T113" fmla="*/ 2147483647 h 25"/>
                <a:gd name="T114" fmla="*/ 2147483647 w 23338"/>
                <a:gd name="T115" fmla="*/ 2147483647 h 25"/>
                <a:gd name="T116" fmla="*/ 2147483647 w 23338"/>
                <a:gd name="T117" fmla="*/ 2147483647 h 25"/>
                <a:gd name="T118" fmla="*/ 2147483647 w 23338"/>
                <a:gd name="T119" fmla="*/ 0 h 25"/>
                <a:gd name="T120" fmla="*/ 2147483647 w 23338"/>
                <a:gd name="T121" fmla="*/ 0 h 25"/>
                <a:gd name="T122" fmla="*/ 2147483647 w 23338"/>
                <a:gd name="T123" fmla="*/ 2147483647 h 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338"/>
                <a:gd name="T187" fmla="*/ 0 h 25"/>
                <a:gd name="T188" fmla="*/ 23338 w 23338"/>
                <a:gd name="T189" fmla="*/ 25 h 2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338" h="25">
                  <a:moveTo>
                    <a:pt x="23325" y="25"/>
                  </a:moveTo>
                  <a:lnTo>
                    <a:pt x="23250" y="25"/>
                  </a:lnTo>
                  <a:cubicBezTo>
                    <a:pt x="23243" y="25"/>
                    <a:pt x="23238" y="19"/>
                    <a:pt x="23238" y="12"/>
                  </a:cubicBezTo>
                  <a:cubicBezTo>
                    <a:pt x="23238" y="6"/>
                    <a:pt x="23243" y="0"/>
                    <a:pt x="23250" y="0"/>
                  </a:cubicBezTo>
                  <a:lnTo>
                    <a:pt x="23325" y="0"/>
                  </a:lnTo>
                  <a:cubicBezTo>
                    <a:pt x="23332" y="0"/>
                    <a:pt x="23338" y="6"/>
                    <a:pt x="23338" y="12"/>
                  </a:cubicBezTo>
                  <a:cubicBezTo>
                    <a:pt x="23338" y="19"/>
                    <a:pt x="23332" y="25"/>
                    <a:pt x="23325" y="25"/>
                  </a:cubicBezTo>
                  <a:close/>
                  <a:moveTo>
                    <a:pt x="23150" y="25"/>
                  </a:moveTo>
                  <a:lnTo>
                    <a:pt x="23075" y="25"/>
                  </a:lnTo>
                  <a:cubicBezTo>
                    <a:pt x="23068" y="25"/>
                    <a:pt x="23063" y="19"/>
                    <a:pt x="23063" y="12"/>
                  </a:cubicBezTo>
                  <a:cubicBezTo>
                    <a:pt x="23063" y="6"/>
                    <a:pt x="23068" y="0"/>
                    <a:pt x="23075" y="0"/>
                  </a:cubicBezTo>
                  <a:lnTo>
                    <a:pt x="23150" y="0"/>
                  </a:lnTo>
                  <a:cubicBezTo>
                    <a:pt x="23157" y="0"/>
                    <a:pt x="23163" y="6"/>
                    <a:pt x="23163" y="12"/>
                  </a:cubicBezTo>
                  <a:cubicBezTo>
                    <a:pt x="23163" y="19"/>
                    <a:pt x="23157" y="25"/>
                    <a:pt x="23150" y="25"/>
                  </a:cubicBezTo>
                  <a:close/>
                  <a:moveTo>
                    <a:pt x="22975" y="25"/>
                  </a:moveTo>
                  <a:lnTo>
                    <a:pt x="22900" y="25"/>
                  </a:lnTo>
                  <a:cubicBezTo>
                    <a:pt x="22893" y="25"/>
                    <a:pt x="22888" y="19"/>
                    <a:pt x="22888" y="12"/>
                  </a:cubicBezTo>
                  <a:cubicBezTo>
                    <a:pt x="22888" y="6"/>
                    <a:pt x="22893" y="0"/>
                    <a:pt x="22900" y="0"/>
                  </a:cubicBezTo>
                  <a:lnTo>
                    <a:pt x="22975" y="0"/>
                  </a:lnTo>
                  <a:cubicBezTo>
                    <a:pt x="22982" y="0"/>
                    <a:pt x="22988" y="6"/>
                    <a:pt x="22988" y="12"/>
                  </a:cubicBezTo>
                  <a:cubicBezTo>
                    <a:pt x="22988" y="19"/>
                    <a:pt x="22982" y="25"/>
                    <a:pt x="22975" y="25"/>
                  </a:cubicBezTo>
                  <a:close/>
                  <a:moveTo>
                    <a:pt x="22800" y="25"/>
                  </a:moveTo>
                  <a:lnTo>
                    <a:pt x="22725" y="25"/>
                  </a:lnTo>
                  <a:cubicBezTo>
                    <a:pt x="22718" y="25"/>
                    <a:pt x="22713" y="19"/>
                    <a:pt x="22713" y="12"/>
                  </a:cubicBezTo>
                  <a:cubicBezTo>
                    <a:pt x="22713" y="6"/>
                    <a:pt x="22718" y="0"/>
                    <a:pt x="22725" y="0"/>
                  </a:cubicBezTo>
                  <a:lnTo>
                    <a:pt x="22800" y="0"/>
                  </a:lnTo>
                  <a:cubicBezTo>
                    <a:pt x="22807" y="0"/>
                    <a:pt x="22813" y="6"/>
                    <a:pt x="22813" y="12"/>
                  </a:cubicBezTo>
                  <a:cubicBezTo>
                    <a:pt x="22813" y="19"/>
                    <a:pt x="22807" y="25"/>
                    <a:pt x="22800" y="25"/>
                  </a:cubicBezTo>
                  <a:close/>
                  <a:moveTo>
                    <a:pt x="22625" y="25"/>
                  </a:moveTo>
                  <a:lnTo>
                    <a:pt x="22550" y="25"/>
                  </a:lnTo>
                  <a:cubicBezTo>
                    <a:pt x="22543" y="25"/>
                    <a:pt x="22538" y="19"/>
                    <a:pt x="22538" y="12"/>
                  </a:cubicBezTo>
                  <a:cubicBezTo>
                    <a:pt x="22538" y="6"/>
                    <a:pt x="22543" y="0"/>
                    <a:pt x="22550" y="0"/>
                  </a:cubicBezTo>
                  <a:lnTo>
                    <a:pt x="22625" y="0"/>
                  </a:lnTo>
                  <a:cubicBezTo>
                    <a:pt x="22632" y="0"/>
                    <a:pt x="22638" y="6"/>
                    <a:pt x="22638" y="12"/>
                  </a:cubicBezTo>
                  <a:cubicBezTo>
                    <a:pt x="22638" y="19"/>
                    <a:pt x="22632" y="25"/>
                    <a:pt x="22625" y="25"/>
                  </a:cubicBezTo>
                  <a:close/>
                  <a:moveTo>
                    <a:pt x="22450" y="25"/>
                  </a:moveTo>
                  <a:lnTo>
                    <a:pt x="22375" y="25"/>
                  </a:lnTo>
                  <a:cubicBezTo>
                    <a:pt x="22368" y="25"/>
                    <a:pt x="22363" y="19"/>
                    <a:pt x="22363" y="12"/>
                  </a:cubicBezTo>
                  <a:cubicBezTo>
                    <a:pt x="22363" y="6"/>
                    <a:pt x="22368" y="0"/>
                    <a:pt x="22375" y="0"/>
                  </a:cubicBezTo>
                  <a:lnTo>
                    <a:pt x="22450" y="0"/>
                  </a:lnTo>
                  <a:cubicBezTo>
                    <a:pt x="22457" y="0"/>
                    <a:pt x="22463" y="6"/>
                    <a:pt x="22463" y="12"/>
                  </a:cubicBezTo>
                  <a:cubicBezTo>
                    <a:pt x="22463" y="19"/>
                    <a:pt x="22457" y="25"/>
                    <a:pt x="22450" y="25"/>
                  </a:cubicBezTo>
                  <a:close/>
                  <a:moveTo>
                    <a:pt x="22275" y="25"/>
                  </a:moveTo>
                  <a:lnTo>
                    <a:pt x="22200" y="25"/>
                  </a:lnTo>
                  <a:cubicBezTo>
                    <a:pt x="22193" y="25"/>
                    <a:pt x="22188" y="19"/>
                    <a:pt x="22188" y="12"/>
                  </a:cubicBezTo>
                  <a:cubicBezTo>
                    <a:pt x="22188" y="6"/>
                    <a:pt x="22193" y="0"/>
                    <a:pt x="22200" y="0"/>
                  </a:cubicBezTo>
                  <a:lnTo>
                    <a:pt x="22275" y="0"/>
                  </a:lnTo>
                  <a:cubicBezTo>
                    <a:pt x="22282" y="0"/>
                    <a:pt x="22288" y="6"/>
                    <a:pt x="22288" y="12"/>
                  </a:cubicBezTo>
                  <a:cubicBezTo>
                    <a:pt x="22288" y="19"/>
                    <a:pt x="22282" y="25"/>
                    <a:pt x="22275" y="25"/>
                  </a:cubicBezTo>
                  <a:close/>
                  <a:moveTo>
                    <a:pt x="22100" y="25"/>
                  </a:moveTo>
                  <a:lnTo>
                    <a:pt x="22025" y="25"/>
                  </a:lnTo>
                  <a:cubicBezTo>
                    <a:pt x="22018" y="25"/>
                    <a:pt x="22013" y="19"/>
                    <a:pt x="22013" y="12"/>
                  </a:cubicBezTo>
                  <a:cubicBezTo>
                    <a:pt x="22013" y="6"/>
                    <a:pt x="22018" y="0"/>
                    <a:pt x="22025" y="0"/>
                  </a:cubicBezTo>
                  <a:lnTo>
                    <a:pt x="22100" y="0"/>
                  </a:lnTo>
                  <a:cubicBezTo>
                    <a:pt x="22107" y="0"/>
                    <a:pt x="22113" y="6"/>
                    <a:pt x="22113" y="12"/>
                  </a:cubicBezTo>
                  <a:cubicBezTo>
                    <a:pt x="22113" y="19"/>
                    <a:pt x="22107" y="25"/>
                    <a:pt x="22100" y="25"/>
                  </a:cubicBezTo>
                  <a:close/>
                  <a:moveTo>
                    <a:pt x="21925" y="25"/>
                  </a:moveTo>
                  <a:lnTo>
                    <a:pt x="21850" y="25"/>
                  </a:lnTo>
                  <a:cubicBezTo>
                    <a:pt x="21843" y="25"/>
                    <a:pt x="21838" y="19"/>
                    <a:pt x="21838" y="12"/>
                  </a:cubicBezTo>
                  <a:cubicBezTo>
                    <a:pt x="21838" y="6"/>
                    <a:pt x="21843" y="0"/>
                    <a:pt x="21850" y="0"/>
                  </a:cubicBezTo>
                  <a:lnTo>
                    <a:pt x="21925" y="0"/>
                  </a:lnTo>
                  <a:cubicBezTo>
                    <a:pt x="21932" y="0"/>
                    <a:pt x="21938" y="6"/>
                    <a:pt x="21938" y="12"/>
                  </a:cubicBezTo>
                  <a:cubicBezTo>
                    <a:pt x="21938" y="19"/>
                    <a:pt x="21932" y="25"/>
                    <a:pt x="21925" y="25"/>
                  </a:cubicBezTo>
                  <a:close/>
                  <a:moveTo>
                    <a:pt x="21750" y="25"/>
                  </a:moveTo>
                  <a:lnTo>
                    <a:pt x="21675" y="25"/>
                  </a:lnTo>
                  <a:cubicBezTo>
                    <a:pt x="21668" y="25"/>
                    <a:pt x="21663" y="19"/>
                    <a:pt x="21663" y="12"/>
                  </a:cubicBezTo>
                  <a:cubicBezTo>
                    <a:pt x="21663" y="6"/>
                    <a:pt x="21668" y="0"/>
                    <a:pt x="21675" y="0"/>
                  </a:cubicBezTo>
                  <a:lnTo>
                    <a:pt x="21750" y="0"/>
                  </a:lnTo>
                  <a:cubicBezTo>
                    <a:pt x="21757" y="0"/>
                    <a:pt x="21763" y="6"/>
                    <a:pt x="21763" y="12"/>
                  </a:cubicBezTo>
                  <a:cubicBezTo>
                    <a:pt x="21763" y="19"/>
                    <a:pt x="21757" y="25"/>
                    <a:pt x="21750" y="25"/>
                  </a:cubicBezTo>
                  <a:close/>
                  <a:moveTo>
                    <a:pt x="21575" y="25"/>
                  </a:moveTo>
                  <a:lnTo>
                    <a:pt x="21500" y="25"/>
                  </a:lnTo>
                  <a:cubicBezTo>
                    <a:pt x="21493" y="25"/>
                    <a:pt x="21488" y="19"/>
                    <a:pt x="21488" y="12"/>
                  </a:cubicBezTo>
                  <a:cubicBezTo>
                    <a:pt x="21488" y="6"/>
                    <a:pt x="21493" y="0"/>
                    <a:pt x="21500" y="0"/>
                  </a:cubicBezTo>
                  <a:lnTo>
                    <a:pt x="21575" y="0"/>
                  </a:lnTo>
                  <a:cubicBezTo>
                    <a:pt x="21582" y="0"/>
                    <a:pt x="21588" y="6"/>
                    <a:pt x="21588" y="12"/>
                  </a:cubicBezTo>
                  <a:cubicBezTo>
                    <a:pt x="21588" y="19"/>
                    <a:pt x="21582" y="25"/>
                    <a:pt x="21575" y="25"/>
                  </a:cubicBezTo>
                  <a:close/>
                  <a:moveTo>
                    <a:pt x="21400" y="25"/>
                  </a:moveTo>
                  <a:lnTo>
                    <a:pt x="21325" y="25"/>
                  </a:lnTo>
                  <a:cubicBezTo>
                    <a:pt x="21318" y="25"/>
                    <a:pt x="21313" y="19"/>
                    <a:pt x="21313" y="12"/>
                  </a:cubicBezTo>
                  <a:cubicBezTo>
                    <a:pt x="21313" y="6"/>
                    <a:pt x="21318" y="0"/>
                    <a:pt x="21325" y="0"/>
                  </a:cubicBezTo>
                  <a:lnTo>
                    <a:pt x="21400" y="0"/>
                  </a:lnTo>
                  <a:cubicBezTo>
                    <a:pt x="21407" y="0"/>
                    <a:pt x="21413" y="6"/>
                    <a:pt x="21413" y="12"/>
                  </a:cubicBezTo>
                  <a:cubicBezTo>
                    <a:pt x="21413" y="19"/>
                    <a:pt x="21407" y="25"/>
                    <a:pt x="21400" y="25"/>
                  </a:cubicBezTo>
                  <a:close/>
                  <a:moveTo>
                    <a:pt x="21225" y="25"/>
                  </a:moveTo>
                  <a:lnTo>
                    <a:pt x="21150" y="25"/>
                  </a:lnTo>
                  <a:cubicBezTo>
                    <a:pt x="21143" y="25"/>
                    <a:pt x="21138" y="19"/>
                    <a:pt x="21138" y="12"/>
                  </a:cubicBezTo>
                  <a:cubicBezTo>
                    <a:pt x="21138" y="6"/>
                    <a:pt x="21143" y="0"/>
                    <a:pt x="21150" y="0"/>
                  </a:cubicBezTo>
                  <a:lnTo>
                    <a:pt x="21225" y="0"/>
                  </a:lnTo>
                  <a:cubicBezTo>
                    <a:pt x="21232" y="0"/>
                    <a:pt x="21238" y="6"/>
                    <a:pt x="21238" y="12"/>
                  </a:cubicBezTo>
                  <a:cubicBezTo>
                    <a:pt x="21238" y="19"/>
                    <a:pt x="21232" y="25"/>
                    <a:pt x="21225" y="25"/>
                  </a:cubicBezTo>
                  <a:close/>
                  <a:moveTo>
                    <a:pt x="21050" y="25"/>
                  </a:moveTo>
                  <a:lnTo>
                    <a:pt x="20975" y="25"/>
                  </a:lnTo>
                  <a:cubicBezTo>
                    <a:pt x="20968" y="25"/>
                    <a:pt x="20963" y="19"/>
                    <a:pt x="20963" y="12"/>
                  </a:cubicBezTo>
                  <a:cubicBezTo>
                    <a:pt x="20963" y="6"/>
                    <a:pt x="20968" y="0"/>
                    <a:pt x="20975" y="0"/>
                  </a:cubicBezTo>
                  <a:lnTo>
                    <a:pt x="21050" y="0"/>
                  </a:lnTo>
                  <a:cubicBezTo>
                    <a:pt x="21057" y="0"/>
                    <a:pt x="21063" y="6"/>
                    <a:pt x="21063" y="12"/>
                  </a:cubicBezTo>
                  <a:cubicBezTo>
                    <a:pt x="21063" y="19"/>
                    <a:pt x="21057" y="25"/>
                    <a:pt x="21050" y="25"/>
                  </a:cubicBezTo>
                  <a:close/>
                  <a:moveTo>
                    <a:pt x="20875" y="25"/>
                  </a:moveTo>
                  <a:lnTo>
                    <a:pt x="20800" y="25"/>
                  </a:lnTo>
                  <a:cubicBezTo>
                    <a:pt x="20793" y="25"/>
                    <a:pt x="20788" y="19"/>
                    <a:pt x="20788" y="12"/>
                  </a:cubicBezTo>
                  <a:cubicBezTo>
                    <a:pt x="20788" y="6"/>
                    <a:pt x="20793" y="0"/>
                    <a:pt x="20800" y="0"/>
                  </a:cubicBezTo>
                  <a:lnTo>
                    <a:pt x="20875" y="0"/>
                  </a:lnTo>
                  <a:cubicBezTo>
                    <a:pt x="20882" y="0"/>
                    <a:pt x="20888" y="6"/>
                    <a:pt x="20888" y="12"/>
                  </a:cubicBezTo>
                  <a:cubicBezTo>
                    <a:pt x="20888" y="19"/>
                    <a:pt x="20882" y="25"/>
                    <a:pt x="20875" y="25"/>
                  </a:cubicBezTo>
                  <a:close/>
                  <a:moveTo>
                    <a:pt x="20700" y="25"/>
                  </a:moveTo>
                  <a:lnTo>
                    <a:pt x="20625" y="25"/>
                  </a:lnTo>
                  <a:cubicBezTo>
                    <a:pt x="20618" y="25"/>
                    <a:pt x="20613" y="19"/>
                    <a:pt x="20613" y="12"/>
                  </a:cubicBezTo>
                  <a:cubicBezTo>
                    <a:pt x="20613" y="6"/>
                    <a:pt x="20618" y="0"/>
                    <a:pt x="20625" y="0"/>
                  </a:cubicBezTo>
                  <a:lnTo>
                    <a:pt x="20700" y="0"/>
                  </a:lnTo>
                  <a:cubicBezTo>
                    <a:pt x="20707" y="0"/>
                    <a:pt x="20713" y="6"/>
                    <a:pt x="20713" y="12"/>
                  </a:cubicBezTo>
                  <a:cubicBezTo>
                    <a:pt x="20713" y="19"/>
                    <a:pt x="20707" y="25"/>
                    <a:pt x="20700" y="25"/>
                  </a:cubicBezTo>
                  <a:close/>
                  <a:moveTo>
                    <a:pt x="20525" y="25"/>
                  </a:moveTo>
                  <a:lnTo>
                    <a:pt x="20450" y="25"/>
                  </a:lnTo>
                  <a:cubicBezTo>
                    <a:pt x="20443" y="25"/>
                    <a:pt x="20438" y="19"/>
                    <a:pt x="20438" y="12"/>
                  </a:cubicBezTo>
                  <a:cubicBezTo>
                    <a:pt x="20438" y="6"/>
                    <a:pt x="20443" y="0"/>
                    <a:pt x="20450" y="0"/>
                  </a:cubicBezTo>
                  <a:lnTo>
                    <a:pt x="20525" y="0"/>
                  </a:lnTo>
                  <a:cubicBezTo>
                    <a:pt x="20532" y="0"/>
                    <a:pt x="20538" y="6"/>
                    <a:pt x="20538" y="12"/>
                  </a:cubicBezTo>
                  <a:cubicBezTo>
                    <a:pt x="20538" y="19"/>
                    <a:pt x="20532" y="25"/>
                    <a:pt x="20525" y="25"/>
                  </a:cubicBezTo>
                  <a:close/>
                  <a:moveTo>
                    <a:pt x="20350" y="25"/>
                  </a:moveTo>
                  <a:lnTo>
                    <a:pt x="20275" y="25"/>
                  </a:lnTo>
                  <a:cubicBezTo>
                    <a:pt x="20268" y="25"/>
                    <a:pt x="20263" y="19"/>
                    <a:pt x="20263" y="12"/>
                  </a:cubicBezTo>
                  <a:cubicBezTo>
                    <a:pt x="20263" y="6"/>
                    <a:pt x="20268" y="0"/>
                    <a:pt x="20275" y="0"/>
                  </a:cubicBezTo>
                  <a:lnTo>
                    <a:pt x="20350" y="0"/>
                  </a:lnTo>
                  <a:cubicBezTo>
                    <a:pt x="20357" y="0"/>
                    <a:pt x="20363" y="6"/>
                    <a:pt x="20363" y="12"/>
                  </a:cubicBezTo>
                  <a:cubicBezTo>
                    <a:pt x="20363" y="19"/>
                    <a:pt x="20357" y="25"/>
                    <a:pt x="20350" y="25"/>
                  </a:cubicBezTo>
                  <a:close/>
                  <a:moveTo>
                    <a:pt x="20175" y="25"/>
                  </a:moveTo>
                  <a:lnTo>
                    <a:pt x="20100" y="25"/>
                  </a:lnTo>
                  <a:cubicBezTo>
                    <a:pt x="20093" y="25"/>
                    <a:pt x="20088" y="19"/>
                    <a:pt x="20088" y="12"/>
                  </a:cubicBezTo>
                  <a:cubicBezTo>
                    <a:pt x="20088" y="6"/>
                    <a:pt x="20093" y="0"/>
                    <a:pt x="20100" y="0"/>
                  </a:cubicBezTo>
                  <a:lnTo>
                    <a:pt x="20175" y="0"/>
                  </a:lnTo>
                  <a:cubicBezTo>
                    <a:pt x="20182" y="0"/>
                    <a:pt x="20188" y="6"/>
                    <a:pt x="20188" y="12"/>
                  </a:cubicBezTo>
                  <a:cubicBezTo>
                    <a:pt x="20188" y="19"/>
                    <a:pt x="20182" y="25"/>
                    <a:pt x="20175" y="25"/>
                  </a:cubicBezTo>
                  <a:close/>
                  <a:moveTo>
                    <a:pt x="20000" y="25"/>
                  </a:moveTo>
                  <a:lnTo>
                    <a:pt x="19925" y="25"/>
                  </a:lnTo>
                  <a:cubicBezTo>
                    <a:pt x="19918" y="25"/>
                    <a:pt x="19913" y="19"/>
                    <a:pt x="19913" y="12"/>
                  </a:cubicBezTo>
                  <a:cubicBezTo>
                    <a:pt x="19913" y="6"/>
                    <a:pt x="19918" y="0"/>
                    <a:pt x="19925" y="0"/>
                  </a:cubicBezTo>
                  <a:lnTo>
                    <a:pt x="20000" y="0"/>
                  </a:lnTo>
                  <a:cubicBezTo>
                    <a:pt x="20007" y="0"/>
                    <a:pt x="20013" y="6"/>
                    <a:pt x="20013" y="12"/>
                  </a:cubicBezTo>
                  <a:cubicBezTo>
                    <a:pt x="20013" y="19"/>
                    <a:pt x="20007" y="25"/>
                    <a:pt x="20000" y="25"/>
                  </a:cubicBezTo>
                  <a:close/>
                  <a:moveTo>
                    <a:pt x="19825" y="25"/>
                  </a:moveTo>
                  <a:lnTo>
                    <a:pt x="19750" y="25"/>
                  </a:lnTo>
                  <a:cubicBezTo>
                    <a:pt x="19743" y="25"/>
                    <a:pt x="19738" y="19"/>
                    <a:pt x="19738" y="12"/>
                  </a:cubicBezTo>
                  <a:cubicBezTo>
                    <a:pt x="19738" y="6"/>
                    <a:pt x="19743" y="0"/>
                    <a:pt x="19750" y="0"/>
                  </a:cubicBezTo>
                  <a:lnTo>
                    <a:pt x="19825" y="0"/>
                  </a:lnTo>
                  <a:cubicBezTo>
                    <a:pt x="19832" y="0"/>
                    <a:pt x="19838" y="6"/>
                    <a:pt x="19838" y="12"/>
                  </a:cubicBezTo>
                  <a:cubicBezTo>
                    <a:pt x="19838" y="19"/>
                    <a:pt x="19832" y="25"/>
                    <a:pt x="19825" y="25"/>
                  </a:cubicBezTo>
                  <a:close/>
                  <a:moveTo>
                    <a:pt x="19650" y="25"/>
                  </a:moveTo>
                  <a:lnTo>
                    <a:pt x="19575" y="25"/>
                  </a:lnTo>
                  <a:cubicBezTo>
                    <a:pt x="19568" y="25"/>
                    <a:pt x="19563" y="19"/>
                    <a:pt x="19563" y="12"/>
                  </a:cubicBezTo>
                  <a:cubicBezTo>
                    <a:pt x="19563" y="6"/>
                    <a:pt x="19568" y="0"/>
                    <a:pt x="19575" y="0"/>
                  </a:cubicBezTo>
                  <a:lnTo>
                    <a:pt x="19650" y="0"/>
                  </a:lnTo>
                  <a:cubicBezTo>
                    <a:pt x="19657" y="0"/>
                    <a:pt x="19663" y="6"/>
                    <a:pt x="19663" y="12"/>
                  </a:cubicBezTo>
                  <a:cubicBezTo>
                    <a:pt x="19663" y="19"/>
                    <a:pt x="19657" y="25"/>
                    <a:pt x="19650" y="25"/>
                  </a:cubicBezTo>
                  <a:close/>
                  <a:moveTo>
                    <a:pt x="19475" y="25"/>
                  </a:moveTo>
                  <a:lnTo>
                    <a:pt x="19400" y="25"/>
                  </a:lnTo>
                  <a:cubicBezTo>
                    <a:pt x="19393" y="25"/>
                    <a:pt x="19388" y="19"/>
                    <a:pt x="19388" y="12"/>
                  </a:cubicBezTo>
                  <a:cubicBezTo>
                    <a:pt x="19388" y="6"/>
                    <a:pt x="19393" y="0"/>
                    <a:pt x="19400" y="0"/>
                  </a:cubicBezTo>
                  <a:lnTo>
                    <a:pt x="19475" y="0"/>
                  </a:lnTo>
                  <a:cubicBezTo>
                    <a:pt x="19482" y="0"/>
                    <a:pt x="19488" y="6"/>
                    <a:pt x="19488" y="12"/>
                  </a:cubicBezTo>
                  <a:cubicBezTo>
                    <a:pt x="19488" y="19"/>
                    <a:pt x="19482" y="25"/>
                    <a:pt x="19475" y="25"/>
                  </a:cubicBezTo>
                  <a:close/>
                  <a:moveTo>
                    <a:pt x="19300" y="25"/>
                  </a:moveTo>
                  <a:lnTo>
                    <a:pt x="19225" y="25"/>
                  </a:lnTo>
                  <a:cubicBezTo>
                    <a:pt x="19218" y="25"/>
                    <a:pt x="19213" y="19"/>
                    <a:pt x="19213" y="12"/>
                  </a:cubicBezTo>
                  <a:cubicBezTo>
                    <a:pt x="19213" y="6"/>
                    <a:pt x="19218" y="0"/>
                    <a:pt x="19225" y="0"/>
                  </a:cubicBezTo>
                  <a:lnTo>
                    <a:pt x="19300" y="0"/>
                  </a:lnTo>
                  <a:cubicBezTo>
                    <a:pt x="19307" y="0"/>
                    <a:pt x="19313" y="6"/>
                    <a:pt x="19313" y="12"/>
                  </a:cubicBezTo>
                  <a:cubicBezTo>
                    <a:pt x="19313" y="19"/>
                    <a:pt x="19307" y="25"/>
                    <a:pt x="19300" y="25"/>
                  </a:cubicBezTo>
                  <a:close/>
                  <a:moveTo>
                    <a:pt x="19125" y="25"/>
                  </a:moveTo>
                  <a:lnTo>
                    <a:pt x="19050" y="25"/>
                  </a:lnTo>
                  <a:cubicBezTo>
                    <a:pt x="19043" y="25"/>
                    <a:pt x="19038" y="19"/>
                    <a:pt x="19038" y="12"/>
                  </a:cubicBezTo>
                  <a:cubicBezTo>
                    <a:pt x="19038" y="6"/>
                    <a:pt x="19043" y="0"/>
                    <a:pt x="19050" y="0"/>
                  </a:cubicBezTo>
                  <a:lnTo>
                    <a:pt x="19125" y="0"/>
                  </a:lnTo>
                  <a:cubicBezTo>
                    <a:pt x="19132" y="0"/>
                    <a:pt x="19138" y="6"/>
                    <a:pt x="19138" y="12"/>
                  </a:cubicBezTo>
                  <a:cubicBezTo>
                    <a:pt x="19138" y="19"/>
                    <a:pt x="19132" y="25"/>
                    <a:pt x="19125" y="25"/>
                  </a:cubicBezTo>
                  <a:close/>
                  <a:moveTo>
                    <a:pt x="18950" y="25"/>
                  </a:moveTo>
                  <a:lnTo>
                    <a:pt x="18875" y="25"/>
                  </a:lnTo>
                  <a:cubicBezTo>
                    <a:pt x="18868" y="25"/>
                    <a:pt x="18863" y="19"/>
                    <a:pt x="18863" y="12"/>
                  </a:cubicBezTo>
                  <a:cubicBezTo>
                    <a:pt x="18863" y="6"/>
                    <a:pt x="18868" y="0"/>
                    <a:pt x="18875" y="0"/>
                  </a:cubicBezTo>
                  <a:lnTo>
                    <a:pt x="18950" y="0"/>
                  </a:lnTo>
                  <a:cubicBezTo>
                    <a:pt x="18957" y="0"/>
                    <a:pt x="18963" y="6"/>
                    <a:pt x="18963" y="12"/>
                  </a:cubicBezTo>
                  <a:cubicBezTo>
                    <a:pt x="18963" y="19"/>
                    <a:pt x="18957" y="25"/>
                    <a:pt x="18950" y="25"/>
                  </a:cubicBezTo>
                  <a:close/>
                  <a:moveTo>
                    <a:pt x="18775" y="25"/>
                  </a:moveTo>
                  <a:lnTo>
                    <a:pt x="18700" y="25"/>
                  </a:lnTo>
                  <a:cubicBezTo>
                    <a:pt x="18693" y="25"/>
                    <a:pt x="18688" y="19"/>
                    <a:pt x="18688" y="12"/>
                  </a:cubicBezTo>
                  <a:cubicBezTo>
                    <a:pt x="18688" y="6"/>
                    <a:pt x="18693" y="0"/>
                    <a:pt x="18700" y="0"/>
                  </a:cubicBezTo>
                  <a:lnTo>
                    <a:pt x="18775" y="0"/>
                  </a:lnTo>
                  <a:cubicBezTo>
                    <a:pt x="18782" y="0"/>
                    <a:pt x="18788" y="6"/>
                    <a:pt x="18788" y="12"/>
                  </a:cubicBezTo>
                  <a:cubicBezTo>
                    <a:pt x="18788" y="19"/>
                    <a:pt x="18782" y="25"/>
                    <a:pt x="18775" y="25"/>
                  </a:cubicBezTo>
                  <a:close/>
                  <a:moveTo>
                    <a:pt x="18600" y="25"/>
                  </a:moveTo>
                  <a:lnTo>
                    <a:pt x="18525" y="25"/>
                  </a:lnTo>
                  <a:cubicBezTo>
                    <a:pt x="18518" y="25"/>
                    <a:pt x="18513" y="19"/>
                    <a:pt x="18513" y="12"/>
                  </a:cubicBezTo>
                  <a:cubicBezTo>
                    <a:pt x="18513" y="6"/>
                    <a:pt x="18518" y="0"/>
                    <a:pt x="18525" y="0"/>
                  </a:cubicBezTo>
                  <a:lnTo>
                    <a:pt x="18600" y="0"/>
                  </a:lnTo>
                  <a:cubicBezTo>
                    <a:pt x="18607" y="0"/>
                    <a:pt x="18613" y="6"/>
                    <a:pt x="18613" y="12"/>
                  </a:cubicBezTo>
                  <a:cubicBezTo>
                    <a:pt x="18613" y="19"/>
                    <a:pt x="18607" y="25"/>
                    <a:pt x="18600" y="25"/>
                  </a:cubicBezTo>
                  <a:close/>
                  <a:moveTo>
                    <a:pt x="18425" y="25"/>
                  </a:moveTo>
                  <a:lnTo>
                    <a:pt x="18350" y="25"/>
                  </a:lnTo>
                  <a:cubicBezTo>
                    <a:pt x="18343" y="25"/>
                    <a:pt x="18338" y="19"/>
                    <a:pt x="18338" y="12"/>
                  </a:cubicBezTo>
                  <a:cubicBezTo>
                    <a:pt x="18338" y="6"/>
                    <a:pt x="18343" y="0"/>
                    <a:pt x="18350" y="0"/>
                  </a:cubicBezTo>
                  <a:lnTo>
                    <a:pt x="18425" y="0"/>
                  </a:lnTo>
                  <a:cubicBezTo>
                    <a:pt x="18432" y="0"/>
                    <a:pt x="18438" y="6"/>
                    <a:pt x="18438" y="12"/>
                  </a:cubicBezTo>
                  <a:cubicBezTo>
                    <a:pt x="18438" y="19"/>
                    <a:pt x="18432" y="25"/>
                    <a:pt x="18425" y="25"/>
                  </a:cubicBezTo>
                  <a:close/>
                  <a:moveTo>
                    <a:pt x="18250" y="25"/>
                  </a:moveTo>
                  <a:lnTo>
                    <a:pt x="18175" y="25"/>
                  </a:lnTo>
                  <a:cubicBezTo>
                    <a:pt x="18168" y="25"/>
                    <a:pt x="18163" y="19"/>
                    <a:pt x="18163" y="12"/>
                  </a:cubicBezTo>
                  <a:cubicBezTo>
                    <a:pt x="18163" y="6"/>
                    <a:pt x="18168" y="0"/>
                    <a:pt x="18175" y="0"/>
                  </a:cubicBezTo>
                  <a:lnTo>
                    <a:pt x="18250" y="0"/>
                  </a:lnTo>
                  <a:cubicBezTo>
                    <a:pt x="18257" y="0"/>
                    <a:pt x="18263" y="6"/>
                    <a:pt x="18263" y="12"/>
                  </a:cubicBezTo>
                  <a:cubicBezTo>
                    <a:pt x="18263" y="19"/>
                    <a:pt x="18257" y="25"/>
                    <a:pt x="18250" y="25"/>
                  </a:cubicBezTo>
                  <a:close/>
                  <a:moveTo>
                    <a:pt x="18075" y="25"/>
                  </a:moveTo>
                  <a:lnTo>
                    <a:pt x="18000" y="25"/>
                  </a:lnTo>
                  <a:cubicBezTo>
                    <a:pt x="17993" y="25"/>
                    <a:pt x="17988" y="19"/>
                    <a:pt x="17988" y="12"/>
                  </a:cubicBezTo>
                  <a:cubicBezTo>
                    <a:pt x="17988" y="6"/>
                    <a:pt x="17993" y="0"/>
                    <a:pt x="18000" y="0"/>
                  </a:cubicBezTo>
                  <a:lnTo>
                    <a:pt x="18075" y="0"/>
                  </a:lnTo>
                  <a:cubicBezTo>
                    <a:pt x="18082" y="0"/>
                    <a:pt x="18088" y="6"/>
                    <a:pt x="18088" y="12"/>
                  </a:cubicBezTo>
                  <a:cubicBezTo>
                    <a:pt x="18088" y="19"/>
                    <a:pt x="18082" y="25"/>
                    <a:pt x="18075" y="25"/>
                  </a:cubicBezTo>
                  <a:close/>
                  <a:moveTo>
                    <a:pt x="17900" y="25"/>
                  </a:moveTo>
                  <a:lnTo>
                    <a:pt x="17825" y="25"/>
                  </a:lnTo>
                  <a:cubicBezTo>
                    <a:pt x="17818" y="25"/>
                    <a:pt x="17813" y="19"/>
                    <a:pt x="17813" y="12"/>
                  </a:cubicBezTo>
                  <a:cubicBezTo>
                    <a:pt x="17813" y="6"/>
                    <a:pt x="17818" y="0"/>
                    <a:pt x="17825" y="0"/>
                  </a:cubicBezTo>
                  <a:lnTo>
                    <a:pt x="17900" y="0"/>
                  </a:lnTo>
                  <a:cubicBezTo>
                    <a:pt x="17907" y="0"/>
                    <a:pt x="17913" y="6"/>
                    <a:pt x="17913" y="12"/>
                  </a:cubicBezTo>
                  <a:cubicBezTo>
                    <a:pt x="17913" y="19"/>
                    <a:pt x="17907" y="25"/>
                    <a:pt x="17900" y="25"/>
                  </a:cubicBezTo>
                  <a:close/>
                  <a:moveTo>
                    <a:pt x="17725" y="25"/>
                  </a:moveTo>
                  <a:lnTo>
                    <a:pt x="17650" y="25"/>
                  </a:lnTo>
                  <a:cubicBezTo>
                    <a:pt x="17643" y="25"/>
                    <a:pt x="17638" y="19"/>
                    <a:pt x="17638" y="12"/>
                  </a:cubicBezTo>
                  <a:cubicBezTo>
                    <a:pt x="17638" y="6"/>
                    <a:pt x="17643" y="0"/>
                    <a:pt x="17650" y="0"/>
                  </a:cubicBezTo>
                  <a:lnTo>
                    <a:pt x="17725" y="0"/>
                  </a:lnTo>
                  <a:cubicBezTo>
                    <a:pt x="17732" y="0"/>
                    <a:pt x="17738" y="6"/>
                    <a:pt x="17738" y="12"/>
                  </a:cubicBezTo>
                  <a:cubicBezTo>
                    <a:pt x="17738" y="19"/>
                    <a:pt x="17732" y="25"/>
                    <a:pt x="17725" y="25"/>
                  </a:cubicBezTo>
                  <a:close/>
                  <a:moveTo>
                    <a:pt x="17550" y="25"/>
                  </a:moveTo>
                  <a:lnTo>
                    <a:pt x="17475" y="25"/>
                  </a:lnTo>
                  <a:cubicBezTo>
                    <a:pt x="17468" y="25"/>
                    <a:pt x="17463" y="19"/>
                    <a:pt x="17463" y="12"/>
                  </a:cubicBezTo>
                  <a:cubicBezTo>
                    <a:pt x="17463" y="6"/>
                    <a:pt x="17468" y="0"/>
                    <a:pt x="17475" y="0"/>
                  </a:cubicBezTo>
                  <a:lnTo>
                    <a:pt x="17550" y="0"/>
                  </a:lnTo>
                  <a:cubicBezTo>
                    <a:pt x="17557" y="0"/>
                    <a:pt x="17563" y="6"/>
                    <a:pt x="17563" y="12"/>
                  </a:cubicBezTo>
                  <a:cubicBezTo>
                    <a:pt x="17563" y="19"/>
                    <a:pt x="17557" y="25"/>
                    <a:pt x="17550" y="25"/>
                  </a:cubicBezTo>
                  <a:close/>
                  <a:moveTo>
                    <a:pt x="17375" y="25"/>
                  </a:moveTo>
                  <a:lnTo>
                    <a:pt x="17300" y="25"/>
                  </a:lnTo>
                  <a:cubicBezTo>
                    <a:pt x="17293" y="25"/>
                    <a:pt x="17288" y="19"/>
                    <a:pt x="17288" y="12"/>
                  </a:cubicBezTo>
                  <a:cubicBezTo>
                    <a:pt x="17288" y="6"/>
                    <a:pt x="17293" y="0"/>
                    <a:pt x="17300" y="0"/>
                  </a:cubicBezTo>
                  <a:lnTo>
                    <a:pt x="17375" y="0"/>
                  </a:lnTo>
                  <a:cubicBezTo>
                    <a:pt x="17382" y="0"/>
                    <a:pt x="17388" y="6"/>
                    <a:pt x="17388" y="12"/>
                  </a:cubicBezTo>
                  <a:cubicBezTo>
                    <a:pt x="17388" y="19"/>
                    <a:pt x="17382" y="25"/>
                    <a:pt x="17375" y="25"/>
                  </a:cubicBezTo>
                  <a:close/>
                  <a:moveTo>
                    <a:pt x="17200" y="25"/>
                  </a:moveTo>
                  <a:lnTo>
                    <a:pt x="17125" y="25"/>
                  </a:lnTo>
                  <a:cubicBezTo>
                    <a:pt x="17118" y="25"/>
                    <a:pt x="17113" y="19"/>
                    <a:pt x="17113" y="12"/>
                  </a:cubicBezTo>
                  <a:cubicBezTo>
                    <a:pt x="17113" y="6"/>
                    <a:pt x="17118" y="0"/>
                    <a:pt x="17125" y="0"/>
                  </a:cubicBezTo>
                  <a:lnTo>
                    <a:pt x="17200" y="0"/>
                  </a:lnTo>
                  <a:cubicBezTo>
                    <a:pt x="17207" y="0"/>
                    <a:pt x="17213" y="6"/>
                    <a:pt x="17213" y="12"/>
                  </a:cubicBezTo>
                  <a:cubicBezTo>
                    <a:pt x="17213" y="19"/>
                    <a:pt x="17207" y="25"/>
                    <a:pt x="17200" y="25"/>
                  </a:cubicBezTo>
                  <a:close/>
                  <a:moveTo>
                    <a:pt x="17025" y="25"/>
                  </a:moveTo>
                  <a:lnTo>
                    <a:pt x="16950" y="25"/>
                  </a:lnTo>
                  <a:cubicBezTo>
                    <a:pt x="16943" y="25"/>
                    <a:pt x="16938" y="19"/>
                    <a:pt x="16938" y="12"/>
                  </a:cubicBezTo>
                  <a:cubicBezTo>
                    <a:pt x="16938" y="6"/>
                    <a:pt x="16943" y="0"/>
                    <a:pt x="16950" y="0"/>
                  </a:cubicBezTo>
                  <a:lnTo>
                    <a:pt x="17025" y="0"/>
                  </a:lnTo>
                  <a:cubicBezTo>
                    <a:pt x="17032" y="0"/>
                    <a:pt x="17038" y="6"/>
                    <a:pt x="17038" y="12"/>
                  </a:cubicBezTo>
                  <a:cubicBezTo>
                    <a:pt x="17038" y="19"/>
                    <a:pt x="17032" y="25"/>
                    <a:pt x="17025" y="25"/>
                  </a:cubicBezTo>
                  <a:close/>
                  <a:moveTo>
                    <a:pt x="16850" y="25"/>
                  </a:moveTo>
                  <a:lnTo>
                    <a:pt x="16775" y="25"/>
                  </a:lnTo>
                  <a:cubicBezTo>
                    <a:pt x="16768" y="25"/>
                    <a:pt x="16763" y="19"/>
                    <a:pt x="16763" y="12"/>
                  </a:cubicBezTo>
                  <a:cubicBezTo>
                    <a:pt x="16763" y="6"/>
                    <a:pt x="16768" y="0"/>
                    <a:pt x="16775" y="0"/>
                  </a:cubicBezTo>
                  <a:lnTo>
                    <a:pt x="16850" y="0"/>
                  </a:lnTo>
                  <a:cubicBezTo>
                    <a:pt x="16857" y="0"/>
                    <a:pt x="16863" y="6"/>
                    <a:pt x="16863" y="12"/>
                  </a:cubicBezTo>
                  <a:cubicBezTo>
                    <a:pt x="16863" y="19"/>
                    <a:pt x="16857" y="25"/>
                    <a:pt x="16850" y="25"/>
                  </a:cubicBezTo>
                  <a:close/>
                  <a:moveTo>
                    <a:pt x="16675" y="25"/>
                  </a:moveTo>
                  <a:lnTo>
                    <a:pt x="16600" y="25"/>
                  </a:lnTo>
                  <a:cubicBezTo>
                    <a:pt x="16593" y="25"/>
                    <a:pt x="16588" y="19"/>
                    <a:pt x="16588" y="12"/>
                  </a:cubicBezTo>
                  <a:cubicBezTo>
                    <a:pt x="16588" y="6"/>
                    <a:pt x="16593" y="0"/>
                    <a:pt x="16600" y="0"/>
                  </a:cubicBezTo>
                  <a:lnTo>
                    <a:pt x="16675" y="0"/>
                  </a:lnTo>
                  <a:cubicBezTo>
                    <a:pt x="16682" y="0"/>
                    <a:pt x="16688" y="6"/>
                    <a:pt x="16688" y="12"/>
                  </a:cubicBezTo>
                  <a:cubicBezTo>
                    <a:pt x="16688" y="19"/>
                    <a:pt x="16682" y="25"/>
                    <a:pt x="16675" y="25"/>
                  </a:cubicBezTo>
                  <a:close/>
                  <a:moveTo>
                    <a:pt x="16500" y="25"/>
                  </a:moveTo>
                  <a:lnTo>
                    <a:pt x="16425" y="25"/>
                  </a:lnTo>
                  <a:cubicBezTo>
                    <a:pt x="16418" y="25"/>
                    <a:pt x="16413" y="19"/>
                    <a:pt x="16413" y="12"/>
                  </a:cubicBezTo>
                  <a:cubicBezTo>
                    <a:pt x="16413" y="6"/>
                    <a:pt x="16418" y="0"/>
                    <a:pt x="16425" y="0"/>
                  </a:cubicBezTo>
                  <a:lnTo>
                    <a:pt x="16500" y="0"/>
                  </a:lnTo>
                  <a:cubicBezTo>
                    <a:pt x="16507" y="0"/>
                    <a:pt x="16513" y="6"/>
                    <a:pt x="16513" y="12"/>
                  </a:cubicBezTo>
                  <a:cubicBezTo>
                    <a:pt x="16513" y="19"/>
                    <a:pt x="16507" y="25"/>
                    <a:pt x="16500" y="25"/>
                  </a:cubicBezTo>
                  <a:close/>
                  <a:moveTo>
                    <a:pt x="16325" y="25"/>
                  </a:moveTo>
                  <a:lnTo>
                    <a:pt x="16250" y="25"/>
                  </a:lnTo>
                  <a:cubicBezTo>
                    <a:pt x="16243" y="25"/>
                    <a:pt x="16238" y="19"/>
                    <a:pt x="16238" y="12"/>
                  </a:cubicBezTo>
                  <a:cubicBezTo>
                    <a:pt x="16238" y="6"/>
                    <a:pt x="16243" y="0"/>
                    <a:pt x="16250" y="0"/>
                  </a:cubicBezTo>
                  <a:lnTo>
                    <a:pt x="16325" y="0"/>
                  </a:lnTo>
                  <a:cubicBezTo>
                    <a:pt x="16332" y="0"/>
                    <a:pt x="16338" y="6"/>
                    <a:pt x="16338" y="12"/>
                  </a:cubicBezTo>
                  <a:cubicBezTo>
                    <a:pt x="16338" y="19"/>
                    <a:pt x="16332" y="25"/>
                    <a:pt x="16325" y="25"/>
                  </a:cubicBezTo>
                  <a:close/>
                  <a:moveTo>
                    <a:pt x="16150" y="25"/>
                  </a:moveTo>
                  <a:lnTo>
                    <a:pt x="16075" y="25"/>
                  </a:lnTo>
                  <a:cubicBezTo>
                    <a:pt x="16068" y="25"/>
                    <a:pt x="16063" y="19"/>
                    <a:pt x="16063" y="12"/>
                  </a:cubicBezTo>
                  <a:cubicBezTo>
                    <a:pt x="16063" y="6"/>
                    <a:pt x="16068" y="0"/>
                    <a:pt x="16075" y="0"/>
                  </a:cubicBezTo>
                  <a:lnTo>
                    <a:pt x="16150" y="0"/>
                  </a:lnTo>
                  <a:cubicBezTo>
                    <a:pt x="16157" y="0"/>
                    <a:pt x="16163" y="6"/>
                    <a:pt x="16163" y="12"/>
                  </a:cubicBezTo>
                  <a:cubicBezTo>
                    <a:pt x="16163" y="19"/>
                    <a:pt x="16157" y="25"/>
                    <a:pt x="16150" y="25"/>
                  </a:cubicBezTo>
                  <a:close/>
                  <a:moveTo>
                    <a:pt x="15975" y="25"/>
                  </a:moveTo>
                  <a:lnTo>
                    <a:pt x="15900" y="25"/>
                  </a:lnTo>
                  <a:cubicBezTo>
                    <a:pt x="15893" y="25"/>
                    <a:pt x="15888" y="19"/>
                    <a:pt x="15888" y="12"/>
                  </a:cubicBezTo>
                  <a:cubicBezTo>
                    <a:pt x="15888" y="6"/>
                    <a:pt x="15893" y="0"/>
                    <a:pt x="15900" y="0"/>
                  </a:cubicBezTo>
                  <a:lnTo>
                    <a:pt x="15975" y="0"/>
                  </a:lnTo>
                  <a:cubicBezTo>
                    <a:pt x="15982" y="0"/>
                    <a:pt x="15988" y="6"/>
                    <a:pt x="15988" y="12"/>
                  </a:cubicBezTo>
                  <a:cubicBezTo>
                    <a:pt x="15988" y="19"/>
                    <a:pt x="15982" y="25"/>
                    <a:pt x="15975" y="25"/>
                  </a:cubicBezTo>
                  <a:close/>
                  <a:moveTo>
                    <a:pt x="15800" y="25"/>
                  </a:moveTo>
                  <a:lnTo>
                    <a:pt x="15725" y="25"/>
                  </a:lnTo>
                  <a:cubicBezTo>
                    <a:pt x="15718" y="25"/>
                    <a:pt x="15713" y="19"/>
                    <a:pt x="15713" y="12"/>
                  </a:cubicBezTo>
                  <a:cubicBezTo>
                    <a:pt x="15713" y="6"/>
                    <a:pt x="15718" y="0"/>
                    <a:pt x="15725" y="0"/>
                  </a:cubicBezTo>
                  <a:lnTo>
                    <a:pt x="15800" y="0"/>
                  </a:lnTo>
                  <a:cubicBezTo>
                    <a:pt x="15807" y="0"/>
                    <a:pt x="15813" y="6"/>
                    <a:pt x="15813" y="12"/>
                  </a:cubicBezTo>
                  <a:cubicBezTo>
                    <a:pt x="15813" y="19"/>
                    <a:pt x="15807" y="25"/>
                    <a:pt x="15800" y="25"/>
                  </a:cubicBezTo>
                  <a:close/>
                  <a:moveTo>
                    <a:pt x="15625" y="25"/>
                  </a:moveTo>
                  <a:lnTo>
                    <a:pt x="15550" y="25"/>
                  </a:lnTo>
                  <a:cubicBezTo>
                    <a:pt x="15543" y="25"/>
                    <a:pt x="15538" y="19"/>
                    <a:pt x="15538" y="12"/>
                  </a:cubicBezTo>
                  <a:cubicBezTo>
                    <a:pt x="15538" y="6"/>
                    <a:pt x="15543" y="0"/>
                    <a:pt x="15550" y="0"/>
                  </a:cubicBezTo>
                  <a:lnTo>
                    <a:pt x="15625" y="0"/>
                  </a:lnTo>
                  <a:cubicBezTo>
                    <a:pt x="15632" y="0"/>
                    <a:pt x="15638" y="6"/>
                    <a:pt x="15638" y="12"/>
                  </a:cubicBezTo>
                  <a:cubicBezTo>
                    <a:pt x="15638" y="19"/>
                    <a:pt x="15632" y="25"/>
                    <a:pt x="15625" y="25"/>
                  </a:cubicBezTo>
                  <a:close/>
                  <a:moveTo>
                    <a:pt x="15450" y="25"/>
                  </a:moveTo>
                  <a:lnTo>
                    <a:pt x="15375" y="25"/>
                  </a:lnTo>
                  <a:cubicBezTo>
                    <a:pt x="15368" y="25"/>
                    <a:pt x="15363" y="19"/>
                    <a:pt x="15363" y="12"/>
                  </a:cubicBezTo>
                  <a:cubicBezTo>
                    <a:pt x="15363" y="6"/>
                    <a:pt x="15368" y="0"/>
                    <a:pt x="15375" y="0"/>
                  </a:cubicBezTo>
                  <a:lnTo>
                    <a:pt x="15450" y="0"/>
                  </a:lnTo>
                  <a:cubicBezTo>
                    <a:pt x="15457" y="0"/>
                    <a:pt x="15463" y="6"/>
                    <a:pt x="15463" y="12"/>
                  </a:cubicBezTo>
                  <a:cubicBezTo>
                    <a:pt x="15463" y="19"/>
                    <a:pt x="15457" y="25"/>
                    <a:pt x="15450" y="25"/>
                  </a:cubicBezTo>
                  <a:close/>
                  <a:moveTo>
                    <a:pt x="15275" y="25"/>
                  </a:moveTo>
                  <a:lnTo>
                    <a:pt x="15200" y="25"/>
                  </a:lnTo>
                  <a:cubicBezTo>
                    <a:pt x="15193" y="25"/>
                    <a:pt x="15188" y="19"/>
                    <a:pt x="15188" y="12"/>
                  </a:cubicBezTo>
                  <a:cubicBezTo>
                    <a:pt x="15188" y="6"/>
                    <a:pt x="15193" y="0"/>
                    <a:pt x="15200" y="0"/>
                  </a:cubicBezTo>
                  <a:lnTo>
                    <a:pt x="15275" y="0"/>
                  </a:lnTo>
                  <a:cubicBezTo>
                    <a:pt x="15282" y="0"/>
                    <a:pt x="15288" y="6"/>
                    <a:pt x="15288" y="12"/>
                  </a:cubicBezTo>
                  <a:cubicBezTo>
                    <a:pt x="15288" y="19"/>
                    <a:pt x="15282" y="25"/>
                    <a:pt x="15275" y="25"/>
                  </a:cubicBezTo>
                  <a:close/>
                  <a:moveTo>
                    <a:pt x="15100" y="25"/>
                  </a:moveTo>
                  <a:lnTo>
                    <a:pt x="15025" y="25"/>
                  </a:lnTo>
                  <a:cubicBezTo>
                    <a:pt x="15018" y="25"/>
                    <a:pt x="15013" y="19"/>
                    <a:pt x="15013" y="12"/>
                  </a:cubicBezTo>
                  <a:cubicBezTo>
                    <a:pt x="15013" y="6"/>
                    <a:pt x="15018" y="0"/>
                    <a:pt x="15025" y="0"/>
                  </a:cubicBezTo>
                  <a:lnTo>
                    <a:pt x="15100" y="0"/>
                  </a:lnTo>
                  <a:cubicBezTo>
                    <a:pt x="15107" y="0"/>
                    <a:pt x="15113" y="6"/>
                    <a:pt x="15113" y="12"/>
                  </a:cubicBezTo>
                  <a:cubicBezTo>
                    <a:pt x="15113" y="19"/>
                    <a:pt x="15107" y="25"/>
                    <a:pt x="15100" y="25"/>
                  </a:cubicBezTo>
                  <a:close/>
                  <a:moveTo>
                    <a:pt x="14925" y="25"/>
                  </a:moveTo>
                  <a:lnTo>
                    <a:pt x="14850" y="25"/>
                  </a:lnTo>
                  <a:cubicBezTo>
                    <a:pt x="14843" y="25"/>
                    <a:pt x="14838" y="19"/>
                    <a:pt x="14838" y="12"/>
                  </a:cubicBezTo>
                  <a:cubicBezTo>
                    <a:pt x="14838" y="6"/>
                    <a:pt x="14843" y="0"/>
                    <a:pt x="14850" y="0"/>
                  </a:cubicBezTo>
                  <a:lnTo>
                    <a:pt x="14925" y="0"/>
                  </a:lnTo>
                  <a:cubicBezTo>
                    <a:pt x="14932" y="0"/>
                    <a:pt x="14938" y="6"/>
                    <a:pt x="14938" y="12"/>
                  </a:cubicBezTo>
                  <a:cubicBezTo>
                    <a:pt x="14938" y="19"/>
                    <a:pt x="14932" y="25"/>
                    <a:pt x="14925" y="25"/>
                  </a:cubicBezTo>
                  <a:close/>
                  <a:moveTo>
                    <a:pt x="14750" y="25"/>
                  </a:moveTo>
                  <a:lnTo>
                    <a:pt x="14675" y="25"/>
                  </a:lnTo>
                  <a:cubicBezTo>
                    <a:pt x="14668" y="25"/>
                    <a:pt x="14663" y="19"/>
                    <a:pt x="14663" y="12"/>
                  </a:cubicBezTo>
                  <a:cubicBezTo>
                    <a:pt x="14663" y="6"/>
                    <a:pt x="14668" y="0"/>
                    <a:pt x="14675" y="0"/>
                  </a:cubicBezTo>
                  <a:lnTo>
                    <a:pt x="14750" y="0"/>
                  </a:lnTo>
                  <a:cubicBezTo>
                    <a:pt x="14757" y="0"/>
                    <a:pt x="14763" y="6"/>
                    <a:pt x="14763" y="12"/>
                  </a:cubicBezTo>
                  <a:cubicBezTo>
                    <a:pt x="14763" y="19"/>
                    <a:pt x="14757" y="25"/>
                    <a:pt x="14750" y="25"/>
                  </a:cubicBezTo>
                  <a:close/>
                  <a:moveTo>
                    <a:pt x="14575" y="25"/>
                  </a:moveTo>
                  <a:lnTo>
                    <a:pt x="14500" y="25"/>
                  </a:lnTo>
                  <a:cubicBezTo>
                    <a:pt x="14493" y="25"/>
                    <a:pt x="14488" y="19"/>
                    <a:pt x="14488" y="12"/>
                  </a:cubicBezTo>
                  <a:cubicBezTo>
                    <a:pt x="14488" y="6"/>
                    <a:pt x="14493" y="0"/>
                    <a:pt x="14500" y="0"/>
                  </a:cubicBezTo>
                  <a:lnTo>
                    <a:pt x="14575" y="0"/>
                  </a:lnTo>
                  <a:cubicBezTo>
                    <a:pt x="14582" y="0"/>
                    <a:pt x="14588" y="6"/>
                    <a:pt x="14588" y="12"/>
                  </a:cubicBezTo>
                  <a:cubicBezTo>
                    <a:pt x="14588" y="19"/>
                    <a:pt x="14582" y="25"/>
                    <a:pt x="14575" y="25"/>
                  </a:cubicBezTo>
                  <a:close/>
                  <a:moveTo>
                    <a:pt x="14400" y="25"/>
                  </a:moveTo>
                  <a:lnTo>
                    <a:pt x="14325" y="25"/>
                  </a:lnTo>
                  <a:cubicBezTo>
                    <a:pt x="14318" y="25"/>
                    <a:pt x="14313" y="19"/>
                    <a:pt x="14313" y="12"/>
                  </a:cubicBezTo>
                  <a:cubicBezTo>
                    <a:pt x="14313" y="6"/>
                    <a:pt x="14318" y="0"/>
                    <a:pt x="14325" y="0"/>
                  </a:cubicBezTo>
                  <a:lnTo>
                    <a:pt x="14400" y="0"/>
                  </a:lnTo>
                  <a:cubicBezTo>
                    <a:pt x="14407" y="0"/>
                    <a:pt x="14413" y="6"/>
                    <a:pt x="14413" y="12"/>
                  </a:cubicBezTo>
                  <a:cubicBezTo>
                    <a:pt x="14413" y="19"/>
                    <a:pt x="14407" y="25"/>
                    <a:pt x="14400" y="25"/>
                  </a:cubicBezTo>
                  <a:close/>
                  <a:moveTo>
                    <a:pt x="14225" y="25"/>
                  </a:moveTo>
                  <a:lnTo>
                    <a:pt x="14150" y="25"/>
                  </a:lnTo>
                  <a:cubicBezTo>
                    <a:pt x="14143" y="25"/>
                    <a:pt x="14138" y="19"/>
                    <a:pt x="14138" y="12"/>
                  </a:cubicBezTo>
                  <a:cubicBezTo>
                    <a:pt x="14138" y="6"/>
                    <a:pt x="14143" y="0"/>
                    <a:pt x="14150" y="0"/>
                  </a:cubicBezTo>
                  <a:lnTo>
                    <a:pt x="14225" y="0"/>
                  </a:lnTo>
                  <a:cubicBezTo>
                    <a:pt x="14232" y="0"/>
                    <a:pt x="14238" y="6"/>
                    <a:pt x="14238" y="12"/>
                  </a:cubicBezTo>
                  <a:cubicBezTo>
                    <a:pt x="14238" y="19"/>
                    <a:pt x="14232" y="25"/>
                    <a:pt x="14225" y="25"/>
                  </a:cubicBezTo>
                  <a:close/>
                  <a:moveTo>
                    <a:pt x="14050" y="25"/>
                  </a:moveTo>
                  <a:lnTo>
                    <a:pt x="13975" y="25"/>
                  </a:lnTo>
                  <a:cubicBezTo>
                    <a:pt x="13968" y="25"/>
                    <a:pt x="13963" y="19"/>
                    <a:pt x="13963" y="12"/>
                  </a:cubicBezTo>
                  <a:cubicBezTo>
                    <a:pt x="13963" y="6"/>
                    <a:pt x="13968" y="0"/>
                    <a:pt x="13975" y="0"/>
                  </a:cubicBezTo>
                  <a:lnTo>
                    <a:pt x="14050" y="0"/>
                  </a:lnTo>
                  <a:cubicBezTo>
                    <a:pt x="14057" y="0"/>
                    <a:pt x="14063" y="6"/>
                    <a:pt x="14063" y="12"/>
                  </a:cubicBezTo>
                  <a:cubicBezTo>
                    <a:pt x="14063" y="19"/>
                    <a:pt x="14057" y="25"/>
                    <a:pt x="14050" y="25"/>
                  </a:cubicBezTo>
                  <a:close/>
                  <a:moveTo>
                    <a:pt x="13875" y="25"/>
                  </a:moveTo>
                  <a:lnTo>
                    <a:pt x="13800" y="25"/>
                  </a:lnTo>
                  <a:cubicBezTo>
                    <a:pt x="13793" y="25"/>
                    <a:pt x="13788" y="19"/>
                    <a:pt x="13788" y="12"/>
                  </a:cubicBezTo>
                  <a:cubicBezTo>
                    <a:pt x="13788" y="6"/>
                    <a:pt x="13793" y="0"/>
                    <a:pt x="13800" y="0"/>
                  </a:cubicBezTo>
                  <a:lnTo>
                    <a:pt x="13875" y="0"/>
                  </a:lnTo>
                  <a:cubicBezTo>
                    <a:pt x="13882" y="0"/>
                    <a:pt x="13888" y="6"/>
                    <a:pt x="13888" y="12"/>
                  </a:cubicBezTo>
                  <a:cubicBezTo>
                    <a:pt x="13888" y="19"/>
                    <a:pt x="13882" y="25"/>
                    <a:pt x="13875" y="25"/>
                  </a:cubicBezTo>
                  <a:close/>
                  <a:moveTo>
                    <a:pt x="13700" y="25"/>
                  </a:moveTo>
                  <a:lnTo>
                    <a:pt x="13625" y="25"/>
                  </a:lnTo>
                  <a:cubicBezTo>
                    <a:pt x="13618" y="25"/>
                    <a:pt x="13613" y="19"/>
                    <a:pt x="13613" y="12"/>
                  </a:cubicBezTo>
                  <a:cubicBezTo>
                    <a:pt x="13613" y="6"/>
                    <a:pt x="13618" y="0"/>
                    <a:pt x="13625" y="0"/>
                  </a:cubicBezTo>
                  <a:lnTo>
                    <a:pt x="13700" y="0"/>
                  </a:lnTo>
                  <a:cubicBezTo>
                    <a:pt x="13707" y="0"/>
                    <a:pt x="13713" y="6"/>
                    <a:pt x="13713" y="12"/>
                  </a:cubicBezTo>
                  <a:cubicBezTo>
                    <a:pt x="13713" y="19"/>
                    <a:pt x="13707" y="25"/>
                    <a:pt x="13700" y="25"/>
                  </a:cubicBezTo>
                  <a:close/>
                  <a:moveTo>
                    <a:pt x="13525" y="25"/>
                  </a:moveTo>
                  <a:lnTo>
                    <a:pt x="13450" y="25"/>
                  </a:lnTo>
                  <a:cubicBezTo>
                    <a:pt x="13443" y="25"/>
                    <a:pt x="13438" y="19"/>
                    <a:pt x="13438" y="12"/>
                  </a:cubicBezTo>
                  <a:cubicBezTo>
                    <a:pt x="13438" y="6"/>
                    <a:pt x="13443" y="0"/>
                    <a:pt x="13450" y="0"/>
                  </a:cubicBezTo>
                  <a:lnTo>
                    <a:pt x="13525" y="0"/>
                  </a:lnTo>
                  <a:cubicBezTo>
                    <a:pt x="13532" y="0"/>
                    <a:pt x="13538" y="6"/>
                    <a:pt x="13538" y="12"/>
                  </a:cubicBezTo>
                  <a:cubicBezTo>
                    <a:pt x="13538" y="19"/>
                    <a:pt x="13532" y="25"/>
                    <a:pt x="13525" y="25"/>
                  </a:cubicBezTo>
                  <a:close/>
                  <a:moveTo>
                    <a:pt x="13350" y="25"/>
                  </a:moveTo>
                  <a:lnTo>
                    <a:pt x="13275" y="25"/>
                  </a:lnTo>
                  <a:cubicBezTo>
                    <a:pt x="13268" y="25"/>
                    <a:pt x="13263" y="19"/>
                    <a:pt x="13263" y="12"/>
                  </a:cubicBezTo>
                  <a:cubicBezTo>
                    <a:pt x="13263" y="6"/>
                    <a:pt x="13268" y="0"/>
                    <a:pt x="13275" y="0"/>
                  </a:cubicBezTo>
                  <a:lnTo>
                    <a:pt x="13350" y="0"/>
                  </a:lnTo>
                  <a:cubicBezTo>
                    <a:pt x="13357" y="0"/>
                    <a:pt x="13363" y="6"/>
                    <a:pt x="13363" y="12"/>
                  </a:cubicBezTo>
                  <a:cubicBezTo>
                    <a:pt x="13363" y="19"/>
                    <a:pt x="13357" y="25"/>
                    <a:pt x="13350" y="25"/>
                  </a:cubicBezTo>
                  <a:close/>
                  <a:moveTo>
                    <a:pt x="13175" y="25"/>
                  </a:moveTo>
                  <a:lnTo>
                    <a:pt x="13100" y="25"/>
                  </a:lnTo>
                  <a:cubicBezTo>
                    <a:pt x="13093" y="25"/>
                    <a:pt x="13088" y="19"/>
                    <a:pt x="13088" y="12"/>
                  </a:cubicBezTo>
                  <a:cubicBezTo>
                    <a:pt x="13088" y="6"/>
                    <a:pt x="13093" y="0"/>
                    <a:pt x="13100" y="0"/>
                  </a:cubicBezTo>
                  <a:lnTo>
                    <a:pt x="13175" y="0"/>
                  </a:lnTo>
                  <a:cubicBezTo>
                    <a:pt x="13182" y="0"/>
                    <a:pt x="13188" y="6"/>
                    <a:pt x="13188" y="12"/>
                  </a:cubicBezTo>
                  <a:cubicBezTo>
                    <a:pt x="13188" y="19"/>
                    <a:pt x="13182" y="25"/>
                    <a:pt x="13175" y="25"/>
                  </a:cubicBezTo>
                  <a:close/>
                  <a:moveTo>
                    <a:pt x="13000" y="25"/>
                  </a:moveTo>
                  <a:lnTo>
                    <a:pt x="12925" y="25"/>
                  </a:lnTo>
                  <a:cubicBezTo>
                    <a:pt x="12918" y="25"/>
                    <a:pt x="12913" y="19"/>
                    <a:pt x="12913" y="12"/>
                  </a:cubicBezTo>
                  <a:cubicBezTo>
                    <a:pt x="12913" y="6"/>
                    <a:pt x="12918" y="0"/>
                    <a:pt x="12925" y="0"/>
                  </a:cubicBezTo>
                  <a:lnTo>
                    <a:pt x="13000" y="0"/>
                  </a:lnTo>
                  <a:cubicBezTo>
                    <a:pt x="13007" y="0"/>
                    <a:pt x="13013" y="6"/>
                    <a:pt x="13013" y="12"/>
                  </a:cubicBezTo>
                  <a:cubicBezTo>
                    <a:pt x="13013" y="19"/>
                    <a:pt x="13007" y="25"/>
                    <a:pt x="13000" y="25"/>
                  </a:cubicBezTo>
                  <a:close/>
                  <a:moveTo>
                    <a:pt x="12825" y="25"/>
                  </a:moveTo>
                  <a:lnTo>
                    <a:pt x="12750" y="25"/>
                  </a:lnTo>
                  <a:cubicBezTo>
                    <a:pt x="12743" y="25"/>
                    <a:pt x="12738" y="19"/>
                    <a:pt x="12738" y="12"/>
                  </a:cubicBezTo>
                  <a:cubicBezTo>
                    <a:pt x="12738" y="6"/>
                    <a:pt x="12743" y="0"/>
                    <a:pt x="12750" y="0"/>
                  </a:cubicBezTo>
                  <a:lnTo>
                    <a:pt x="12825" y="0"/>
                  </a:lnTo>
                  <a:cubicBezTo>
                    <a:pt x="12832" y="0"/>
                    <a:pt x="12838" y="6"/>
                    <a:pt x="12838" y="12"/>
                  </a:cubicBezTo>
                  <a:cubicBezTo>
                    <a:pt x="12838" y="19"/>
                    <a:pt x="12832" y="25"/>
                    <a:pt x="12825" y="25"/>
                  </a:cubicBezTo>
                  <a:close/>
                  <a:moveTo>
                    <a:pt x="12650" y="25"/>
                  </a:moveTo>
                  <a:lnTo>
                    <a:pt x="12575" y="25"/>
                  </a:lnTo>
                  <a:cubicBezTo>
                    <a:pt x="12568" y="25"/>
                    <a:pt x="12563" y="19"/>
                    <a:pt x="12563" y="12"/>
                  </a:cubicBezTo>
                  <a:cubicBezTo>
                    <a:pt x="12563" y="6"/>
                    <a:pt x="12568" y="0"/>
                    <a:pt x="12575" y="0"/>
                  </a:cubicBezTo>
                  <a:lnTo>
                    <a:pt x="12650" y="0"/>
                  </a:lnTo>
                  <a:cubicBezTo>
                    <a:pt x="12657" y="0"/>
                    <a:pt x="12663" y="6"/>
                    <a:pt x="12663" y="12"/>
                  </a:cubicBezTo>
                  <a:cubicBezTo>
                    <a:pt x="12663" y="19"/>
                    <a:pt x="12657" y="25"/>
                    <a:pt x="12650" y="25"/>
                  </a:cubicBezTo>
                  <a:close/>
                  <a:moveTo>
                    <a:pt x="12475" y="25"/>
                  </a:moveTo>
                  <a:lnTo>
                    <a:pt x="12400" y="25"/>
                  </a:lnTo>
                  <a:cubicBezTo>
                    <a:pt x="12393" y="25"/>
                    <a:pt x="12388" y="19"/>
                    <a:pt x="12388" y="12"/>
                  </a:cubicBezTo>
                  <a:cubicBezTo>
                    <a:pt x="12388" y="6"/>
                    <a:pt x="12393" y="0"/>
                    <a:pt x="12400" y="0"/>
                  </a:cubicBezTo>
                  <a:lnTo>
                    <a:pt x="12475" y="0"/>
                  </a:lnTo>
                  <a:cubicBezTo>
                    <a:pt x="12482" y="0"/>
                    <a:pt x="12488" y="6"/>
                    <a:pt x="12488" y="12"/>
                  </a:cubicBezTo>
                  <a:cubicBezTo>
                    <a:pt x="12488" y="19"/>
                    <a:pt x="12482" y="25"/>
                    <a:pt x="12475" y="25"/>
                  </a:cubicBezTo>
                  <a:close/>
                  <a:moveTo>
                    <a:pt x="12300" y="25"/>
                  </a:moveTo>
                  <a:lnTo>
                    <a:pt x="12225" y="25"/>
                  </a:lnTo>
                  <a:cubicBezTo>
                    <a:pt x="12218" y="25"/>
                    <a:pt x="12213" y="19"/>
                    <a:pt x="12213" y="12"/>
                  </a:cubicBezTo>
                  <a:cubicBezTo>
                    <a:pt x="12213" y="6"/>
                    <a:pt x="12218" y="0"/>
                    <a:pt x="12225" y="0"/>
                  </a:cubicBezTo>
                  <a:lnTo>
                    <a:pt x="12300" y="0"/>
                  </a:lnTo>
                  <a:cubicBezTo>
                    <a:pt x="12307" y="0"/>
                    <a:pt x="12313" y="6"/>
                    <a:pt x="12313" y="12"/>
                  </a:cubicBezTo>
                  <a:cubicBezTo>
                    <a:pt x="12313" y="19"/>
                    <a:pt x="12307" y="25"/>
                    <a:pt x="12300" y="25"/>
                  </a:cubicBezTo>
                  <a:close/>
                  <a:moveTo>
                    <a:pt x="12125" y="25"/>
                  </a:moveTo>
                  <a:lnTo>
                    <a:pt x="12050" y="25"/>
                  </a:lnTo>
                  <a:cubicBezTo>
                    <a:pt x="12043" y="25"/>
                    <a:pt x="12038" y="19"/>
                    <a:pt x="12038" y="12"/>
                  </a:cubicBezTo>
                  <a:cubicBezTo>
                    <a:pt x="12038" y="6"/>
                    <a:pt x="12043" y="0"/>
                    <a:pt x="12050" y="0"/>
                  </a:cubicBezTo>
                  <a:lnTo>
                    <a:pt x="12125" y="0"/>
                  </a:lnTo>
                  <a:cubicBezTo>
                    <a:pt x="12132" y="0"/>
                    <a:pt x="12138" y="6"/>
                    <a:pt x="12138" y="12"/>
                  </a:cubicBezTo>
                  <a:cubicBezTo>
                    <a:pt x="12138" y="19"/>
                    <a:pt x="12132" y="25"/>
                    <a:pt x="12125" y="25"/>
                  </a:cubicBezTo>
                  <a:close/>
                  <a:moveTo>
                    <a:pt x="11950" y="25"/>
                  </a:moveTo>
                  <a:lnTo>
                    <a:pt x="11875" y="25"/>
                  </a:lnTo>
                  <a:cubicBezTo>
                    <a:pt x="11868" y="25"/>
                    <a:pt x="11863" y="19"/>
                    <a:pt x="11863" y="12"/>
                  </a:cubicBezTo>
                  <a:cubicBezTo>
                    <a:pt x="11863" y="6"/>
                    <a:pt x="11868" y="0"/>
                    <a:pt x="11875" y="0"/>
                  </a:cubicBezTo>
                  <a:lnTo>
                    <a:pt x="11950" y="0"/>
                  </a:lnTo>
                  <a:cubicBezTo>
                    <a:pt x="11957" y="0"/>
                    <a:pt x="11963" y="6"/>
                    <a:pt x="11963" y="12"/>
                  </a:cubicBezTo>
                  <a:cubicBezTo>
                    <a:pt x="11963" y="19"/>
                    <a:pt x="11957" y="25"/>
                    <a:pt x="11950" y="25"/>
                  </a:cubicBezTo>
                  <a:close/>
                  <a:moveTo>
                    <a:pt x="11775" y="25"/>
                  </a:moveTo>
                  <a:lnTo>
                    <a:pt x="11700" y="25"/>
                  </a:lnTo>
                  <a:cubicBezTo>
                    <a:pt x="11693" y="25"/>
                    <a:pt x="11688" y="19"/>
                    <a:pt x="11688" y="12"/>
                  </a:cubicBezTo>
                  <a:cubicBezTo>
                    <a:pt x="11688" y="6"/>
                    <a:pt x="11693" y="0"/>
                    <a:pt x="11700" y="0"/>
                  </a:cubicBezTo>
                  <a:lnTo>
                    <a:pt x="11775" y="0"/>
                  </a:lnTo>
                  <a:cubicBezTo>
                    <a:pt x="11782" y="0"/>
                    <a:pt x="11788" y="6"/>
                    <a:pt x="11788" y="12"/>
                  </a:cubicBezTo>
                  <a:cubicBezTo>
                    <a:pt x="11788" y="19"/>
                    <a:pt x="11782" y="25"/>
                    <a:pt x="11775" y="25"/>
                  </a:cubicBezTo>
                  <a:close/>
                  <a:moveTo>
                    <a:pt x="11600" y="25"/>
                  </a:moveTo>
                  <a:lnTo>
                    <a:pt x="11525" y="25"/>
                  </a:lnTo>
                  <a:cubicBezTo>
                    <a:pt x="11518" y="25"/>
                    <a:pt x="11513" y="19"/>
                    <a:pt x="11513" y="12"/>
                  </a:cubicBezTo>
                  <a:cubicBezTo>
                    <a:pt x="11513" y="6"/>
                    <a:pt x="11518" y="0"/>
                    <a:pt x="11525" y="0"/>
                  </a:cubicBezTo>
                  <a:lnTo>
                    <a:pt x="11600" y="0"/>
                  </a:lnTo>
                  <a:cubicBezTo>
                    <a:pt x="11607" y="0"/>
                    <a:pt x="11613" y="6"/>
                    <a:pt x="11613" y="12"/>
                  </a:cubicBezTo>
                  <a:cubicBezTo>
                    <a:pt x="11613" y="19"/>
                    <a:pt x="11607" y="25"/>
                    <a:pt x="11600" y="25"/>
                  </a:cubicBezTo>
                  <a:close/>
                  <a:moveTo>
                    <a:pt x="11425" y="25"/>
                  </a:moveTo>
                  <a:lnTo>
                    <a:pt x="11350" y="25"/>
                  </a:lnTo>
                  <a:cubicBezTo>
                    <a:pt x="11343" y="25"/>
                    <a:pt x="11338" y="19"/>
                    <a:pt x="11338" y="12"/>
                  </a:cubicBezTo>
                  <a:cubicBezTo>
                    <a:pt x="11338" y="6"/>
                    <a:pt x="11343" y="0"/>
                    <a:pt x="11350" y="0"/>
                  </a:cubicBezTo>
                  <a:lnTo>
                    <a:pt x="11425" y="0"/>
                  </a:lnTo>
                  <a:cubicBezTo>
                    <a:pt x="11432" y="0"/>
                    <a:pt x="11438" y="6"/>
                    <a:pt x="11438" y="12"/>
                  </a:cubicBezTo>
                  <a:cubicBezTo>
                    <a:pt x="11438" y="19"/>
                    <a:pt x="11432" y="25"/>
                    <a:pt x="11425" y="25"/>
                  </a:cubicBezTo>
                  <a:close/>
                  <a:moveTo>
                    <a:pt x="11250" y="25"/>
                  </a:moveTo>
                  <a:lnTo>
                    <a:pt x="11175" y="25"/>
                  </a:lnTo>
                  <a:cubicBezTo>
                    <a:pt x="11168" y="25"/>
                    <a:pt x="11163" y="19"/>
                    <a:pt x="11163" y="12"/>
                  </a:cubicBezTo>
                  <a:cubicBezTo>
                    <a:pt x="11163" y="6"/>
                    <a:pt x="11168" y="0"/>
                    <a:pt x="11175" y="0"/>
                  </a:cubicBezTo>
                  <a:lnTo>
                    <a:pt x="11250" y="0"/>
                  </a:lnTo>
                  <a:cubicBezTo>
                    <a:pt x="11257" y="0"/>
                    <a:pt x="11263" y="6"/>
                    <a:pt x="11263" y="12"/>
                  </a:cubicBezTo>
                  <a:cubicBezTo>
                    <a:pt x="11263" y="19"/>
                    <a:pt x="11257" y="25"/>
                    <a:pt x="11250" y="25"/>
                  </a:cubicBezTo>
                  <a:close/>
                  <a:moveTo>
                    <a:pt x="11075" y="25"/>
                  </a:moveTo>
                  <a:lnTo>
                    <a:pt x="11000" y="25"/>
                  </a:lnTo>
                  <a:cubicBezTo>
                    <a:pt x="10993" y="25"/>
                    <a:pt x="10988" y="19"/>
                    <a:pt x="10988" y="12"/>
                  </a:cubicBezTo>
                  <a:cubicBezTo>
                    <a:pt x="10988" y="6"/>
                    <a:pt x="10993" y="0"/>
                    <a:pt x="11000" y="0"/>
                  </a:cubicBezTo>
                  <a:lnTo>
                    <a:pt x="11075" y="0"/>
                  </a:lnTo>
                  <a:cubicBezTo>
                    <a:pt x="11082" y="0"/>
                    <a:pt x="11088" y="6"/>
                    <a:pt x="11088" y="12"/>
                  </a:cubicBezTo>
                  <a:cubicBezTo>
                    <a:pt x="11088" y="19"/>
                    <a:pt x="11082" y="25"/>
                    <a:pt x="11075" y="25"/>
                  </a:cubicBezTo>
                  <a:close/>
                  <a:moveTo>
                    <a:pt x="10900" y="25"/>
                  </a:moveTo>
                  <a:lnTo>
                    <a:pt x="10825" y="25"/>
                  </a:lnTo>
                  <a:cubicBezTo>
                    <a:pt x="10818" y="25"/>
                    <a:pt x="10813" y="19"/>
                    <a:pt x="10813" y="12"/>
                  </a:cubicBezTo>
                  <a:cubicBezTo>
                    <a:pt x="10813" y="6"/>
                    <a:pt x="10818" y="0"/>
                    <a:pt x="10825" y="0"/>
                  </a:cubicBezTo>
                  <a:lnTo>
                    <a:pt x="10900" y="0"/>
                  </a:lnTo>
                  <a:cubicBezTo>
                    <a:pt x="10907" y="0"/>
                    <a:pt x="10913" y="6"/>
                    <a:pt x="10913" y="12"/>
                  </a:cubicBezTo>
                  <a:cubicBezTo>
                    <a:pt x="10913" y="19"/>
                    <a:pt x="10907" y="25"/>
                    <a:pt x="10900" y="25"/>
                  </a:cubicBezTo>
                  <a:close/>
                  <a:moveTo>
                    <a:pt x="10725" y="25"/>
                  </a:moveTo>
                  <a:lnTo>
                    <a:pt x="10650" y="25"/>
                  </a:lnTo>
                  <a:cubicBezTo>
                    <a:pt x="10643" y="25"/>
                    <a:pt x="10638" y="19"/>
                    <a:pt x="10638" y="12"/>
                  </a:cubicBezTo>
                  <a:cubicBezTo>
                    <a:pt x="10638" y="6"/>
                    <a:pt x="10643" y="0"/>
                    <a:pt x="10650" y="0"/>
                  </a:cubicBezTo>
                  <a:lnTo>
                    <a:pt x="10725" y="0"/>
                  </a:lnTo>
                  <a:cubicBezTo>
                    <a:pt x="10732" y="0"/>
                    <a:pt x="10738" y="6"/>
                    <a:pt x="10738" y="12"/>
                  </a:cubicBezTo>
                  <a:cubicBezTo>
                    <a:pt x="10738" y="19"/>
                    <a:pt x="10732" y="25"/>
                    <a:pt x="10725" y="25"/>
                  </a:cubicBezTo>
                  <a:close/>
                  <a:moveTo>
                    <a:pt x="10550" y="25"/>
                  </a:moveTo>
                  <a:lnTo>
                    <a:pt x="10475" y="25"/>
                  </a:lnTo>
                  <a:cubicBezTo>
                    <a:pt x="10468" y="25"/>
                    <a:pt x="10463" y="19"/>
                    <a:pt x="10463" y="12"/>
                  </a:cubicBezTo>
                  <a:cubicBezTo>
                    <a:pt x="10463" y="6"/>
                    <a:pt x="10468" y="0"/>
                    <a:pt x="10475" y="0"/>
                  </a:cubicBezTo>
                  <a:lnTo>
                    <a:pt x="10550" y="0"/>
                  </a:lnTo>
                  <a:cubicBezTo>
                    <a:pt x="10557" y="0"/>
                    <a:pt x="10563" y="6"/>
                    <a:pt x="10563" y="12"/>
                  </a:cubicBezTo>
                  <a:cubicBezTo>
                    <a:pt x="10563" y="19"/>
                    <a:pt x="10557" y="25"/>
                    <a:pt x="10550" y="25"/>
                  </a:cubicBezTo>
                  <a:close/>
                  <a:moveTo>
                    <a:pt x="10375" y="25"/>
                  </a:moveTo>
                  <a:lnTo>
                    <a:pt x="10300" y="25"/>
                  </a:lnTo>
                  <a:cubicBezTo>
                    <a:pt x="10293" y="25"/>
                    <a:pt x="10288" y="19"/>
                    <a:pt x="10288" y="12"/>
                  </a:cubicBezTo>
                  <a:cubicBezTo>
                    <a:pt x="10288" y="6"/>
                    <a:pt x="10293" y="0"/>
                    <a:pt x="10300" y="0"/>
                  </a:cubicBezTo>
                  <a:lnTo>
                    <a:pt x="10375" y="0"/>
                  </a:lnTo>
                  <a:cubicBezTo>
                    <a:pt x="10382" y="0"/>
                    <a:pt x="10388" y="6"/>
                    <a:pt x="10388" y="12"/>
                  </a:cubicBezTo>
                  <a:cubicBezTo>
                    <a:pt x="10388" y="19"/>
                    <a:pt x="10382" y="25"/>
                    <a:pt x="10375" y="25"/>
                  </a:cubicBezTo>
                  <a:close/>
                  <a:moveTo>
                    <a:pt x="10200" y="25"/>
                  </a:moveTo>
                  <a:lnTo>
                    <a:pt x="10125" y="25"/>
                  </a:lnTo>
                  <a:cubicBezTo>
                    <a:pt x="10118" y="25"/>
                    <a:pt x="10113" y="19"/>
                    <a:pt x="10113" y="12"/>
                  </a:cubicBezTo>
                  <a:cubicBezTo>
                    <a:pt x="10113" y="6"/>
                    <a:pt x="10118" y="0"/>
                    <a:pt x="10125" y="0"/>
                  </a:cubicBezTo>
                  <a:lnTo>
                    <a:pt x="10200" y="0"/>
                  </a:lnTo>
                  <a:cubicBezTo>
                    <a:pt x="10207" y="0"/>
                    <a:pt x="10213" y="6"/>
                    <a:pt x="10213" y="12"/>
                  </a:cubicBezTo>
                  <a:cubicBezTo>
                    <a:pt x="10213" y="19"/>
                    <a:pt x="10207" y="25"/>
                    <a:pt x="10200" y="25"/>
                  </a:cubicBezTo>
                  <a:close/>
                  <a:moveTo>
                    <a:pt x="10025" y="25"/>
                  </a:moveTo>
                  <a:lnTo>
                    <a:pt x="9950" y="25"/>
                  </a:lnTo>
                  <a:cubicBezTo>
                    <a:pt x="9943" y="25"/>
                    <a:pt x="9938" y="19"/>
                    <a:pt x="9938" y="12"/>
                  </a:cubicBezTo>
                  <a:cubicBezTo>
                    <a:pt x="9938" y="6"/>
                    <a:pt x="9943" y="0"/>
                    <a:pt x="9950" y="0"/>
                  </a:cubicBezTo>
                  <a:lnTo>
                    <a:pt x="10025" y="0"/>
                  </a:lnTo>
                  <a:cubicBezTo>
                    <a:pt x="10032" y="0"/>
                    <a:pt x="10038" y="6"/>
                    <a:pt x="10038" y="12"/>
                  </a:cubicBezTo>
                  <a:cubicBezTo>
                    <a:pt x="10038" y="19"/>
                    <a:pt x="10032" y="25"/>
                    <a:pt x="10025" y="25"/>
                  </a:cubicBezTo>
                  <a:close/>
                  <a:moveTo>
                    <a:pt x="9850" y="25"/>
                  </a:moveTo>
                  <a:lnTo>
                    <a:pt x="9775" y="25"/>
                  </a:lnTo>
                  <a:cubicBezTo>
                    <a:pt x="9768" y="25"/>
                    <a:pt x="9763" y="19"/>
                    <a:pt x="9763" y="12"/>
                  </a:cubicBezTo>
                  <a:cubicBezTo>
                    <a:pt x="9763" y="6"/>
                    <a:pt x="9768" y="0"/>
                    <a:pt x="9775" y="0"/>
                  </a:cubicBezTo>
                  <a:lnTo>
                    <a:pt x="9850" y="0"/>
                  </a:lnTo>
                  <a:cubicBezTo>
                    <a:pt x="9857" y="0"/>
                    <a:pt x="9863" y="6"/>
                    <a:pt x="9863" y="12"/>
                  </a:cubicBezTo>
                  <a:cubicBezTo>
                    <a:pt x="9863" y="19"/>
                    <a:pt x="9857" y="25"/>
                    <a:pt x="9850" y="25"/>
                  </a:cubicBezTo>
                  <a:close/>
                  <a:moveTo>
                    <a:pt x="9675" y="25"/>
                  </a:moveTo>
                  <a:lnTo>
                    <a:pt x="9600" y="25"/>
                  </a:lnTo>
                  <a:cubicBezTo>
                    <a:pt x="9593" y="25"/>
                    <a:pt x="9588" y="19"/>
                    <a:pt x="9588" y="12"/>
                  </a:cubicBezTo>
                  <a:cubicBezTo>
                    <a:pt x="9588" y="6"/>
                    <a:pt x="9593" y="0"/>
                    <a:pt x="9600" y="0"/>
                  </a:cubicBezTo>
                  <a:lnTo>
                    <a:pt x="9675" y="0"/>
                  </a:lnTo>
                  <a:cubicBezTo>
                    <a:pt x="9682" y="0"/>
                    <a:pt x="9688" y="6"/>
                    <a:pt x="9688" y="12"/>
                  </a:cubicBezTo>
                  <a:cubicBezTo>
                    <a:pt x="9688" y="19"/>
                    <a:pt x="9682" y="25"/>
                    <a:pt x="9675" y="25"/>
                  </a:cubicBezTo>
                  <a:close/>
                  <a:moveTo>
                    <a:pt x="9500" y="25"/>
                  </a:moveTo>
                  <a:lnTo>
                    <a:pt x="9425" y="25"/>
                  </a:lnTo>
                  <a:cubicBezTo>
                    <a:pt x="9418" y="25"/>
                    <a:pt x="9413" y="19"/>
                    <a:pt x="9413" y="12"/>
                  </a:cubicBezTo>
                  <a:cubicBezTo>
                    <a:pt x="9413" y="6"/>
                    <a:pt x="9418" y="0"/>
                    <a:pt x="9425" y="0"/>
                  </a:cubicBezTo>
                  <a:lnTo>
                    <a:pt x="9500" y="0"/>
                  </a:lnTo>
                  <a:cubicBezTo>
                    <a:pt x="9507" y="0"/>
                    <a:pt x="9513" y="6"/>
                    <a:pt x="9513" y="12"/>
                  </a:cubicBezTo>
                  <a:cubicBezTo>
                    <a:pt x="9513" y="19"/>
                    <a:pt x="9507" y="25"/>
                    <a:pt x="9500" y="25"/>
                  </a:cubicBezTo>
                  <a:close/>
                  <a:moveTo>
                    <a:pt x="9325" y="25"/>
                  </a:moveTo>
                  <a:lnTo>
                    <a:pt x="9250" y="25"/>
                  </a:lnTo>
                  <a:cubicBezTo>
                    <a:pt x="9243" y="25"/>
                    <a:pt x="9238" y="19"/>
                    <a:pt x="9238" y="12"/>
                  </a:cubicBezTo>
                  <a:cubicBezTo>
                    <a:pt x="9238" y="6"/>
                    <a:pt x="9243" y="0"/>
                    <a:pt x="9250" y="0"/>
                  </a:cubicBezTo>
                  <a:lnTo>
                    <a:pt x="9325" y="0"/>
                  </a:lnTo>
                  <a:cubicBezTo>
                    <a:pt x="9332" y="0"/>
                    <a:pt x="9338" y="6"/>
                    <a:pt x="9338" y="12"/>
                  </a:cubicBezTo>
                  <a:cubicBezTo>
                    <a:pt x="9338" y="19"/>
                    <a:pt x="9332" y="25"/>
                    <a:pt x="9325" y="25"/>
                  </a:cubicBezTo>
                  <a:close/>
                  <a:moveTo>
                    <a:pt x="9150" y="25"/>
                  </a:moveTo>
                  <a:lnTo>
                    <a:pt x="9075" y="25"/>
                  </a:lnTo>
                  <a:cubicBezTo>
                    <a:pt x="9068" y="25"/>
                    <a:pt x="9063" y="19"/>
                    <a:pt x="9063" y="12"/>
                  </a:cubicBezTo>
                  <a:cubicBezTo>
                    <a:pt x="9063" y="6"/>
                    <a:pt x="9068" y="0"/>
                    <a:pt x="9075" y="0"/>
                  </a:cubicBezTo>
                  <a:lnTo>
                    <a:pt x="9150" y="0"/>
                  </a:lnTo>
                  <a:cubicBezTo>
                    <a:pt x="9157" y="0"/>
                    <a:pt x="9163" y="6"/>
                    <a:pt x="9163" y="12"/>
                  </a:cubicBezTo>
                  <a:cubicBezTo>
                    <a:pt x="9163" y="19"/>
                    <a:pt x="9157" y="25"/>
                    <a:pt x="9150" y="25"/>
                  </a:cubicBezTo>
                  <a:close/>
                  <a:moveTo>
                    <a:pt x="8975" y="25"/>
                  </a:moveTo>
                  <a:lnTo>
                    <a:pt x="8900" y="25"/>
                  </a:lnTo>
                  <a:cubicBezTo>
                    <a:pt x="8893" y="25"/>
                    <a:pt x="8888" y="19"/>
                    <a:pt x="8888" y="12"/>
                  </a:cubicBezTo>
                  <a:cubicBezTo>
                    <a:pt x="8888" y="6"/>
                    <a:pt x="8893" y="0"/>
                    <a:pt x="8900" y="0"/>
                  </a:cubicBezTo>
                  <a:lnTo>
                    <a:pt x="8975" y="0"/>
                  </a:lnTo>
                  <a:cubicBezTo>
                    <a:pt x="8982" y="0"/>
                    <a:pt x="8988" y="6"/>
                    <a:pt x="8988" y="12"/>
                  </a:cubicBezTo>
                  <a:cubicBezTo>
                    <a:pt x="8988" y="19"/>
                    <a:pt x="8982" y="25"/>
                    <a:pt x="8975" y="25"/>
                  </a:cubicBezTo>
                  <a:close/>
                  <a:moveTo>
                    <a:pt x="8800" y="25"/>
                  </a:moveTo>
                  <a:lnTo>
                    <a:pt x="8725" y="25"/>
                  </a:lnTo>
                  <a:cubicBezTo>
                    <a:pt x="8718" y="25"/>
                    <a:pt x="8713" y="19"/>
                    <a:pt x="8713" y="12"/>
                  </a:cubicBezTo>
                  <a:cubicBezTo>
                    <a:pt x="8713" y="6"/>
                    <a:pt x="8718" y="0"/>
                    <a:pt x="8725" y="0"/>
                  </a:cubicBezTo>
                  <a:lnTo>
                    <a:pt x="8800" y="0"/>
                  </a:lnTo>
                  <a:cubicBezTo>
                    <a:pt x="8807" y="0"/>
                    <a:pt x="8813" y="6"/>
                    <a:pt x="8813" y="12"/>
                  </a:cubicBezTo>
                  <a:cubicBezTo>
                    <a:pt x="8813" y="19"/>
                    <a:pt x="8807" y="25"/>
                    <a:pt x="8800" y="25"/>
                  </a:cubicBezTo>
                  <a:close/>
                  <a:moveTo>
                    <a:pt x="8625" y="25"/>
                  </a:moveTo>
                  <a:lnTo>
                    <a:pt x="8550" y="25"/>
                  </a:lnTo>
                  <a:cubicBezTo>
                    <a:pt x="8543" y="25"/>
                    <a:pt x="8538" y="19"/>
                    <a:pt x="8538" y="12"/>
                  </a:cubicBezTo>
                  <a:cubicBezTo>
                    <a:pt x="8538" y="6"/>
                    <a:pt x="8543" y="0"/>
                    <a:pt x="8550" y="0"/>
                  </a:cubicBezTo>
                  <a:lnTo>
                    <a:pt x="8625" y="0"/>
                  </a:lnTo>
                  <a:cubicBezTo>
                    <a:pt x="8632" y="0"/>
                    <a:pt x="8638" y="6"/>
                    <a:pt x="8638" y="12"/>
                  </a:cubicBezTo>
                  <a:cubicBezTo>
                    <a:pt x="8638" y="19"/>
                    <a:pt x="8632" y="25"/>
                    <a:pt x="8625" y="25"/>
                  </a:cubicBezTo>
                  <a:close/>
                  <a:moveTo>
                    <a:pt x="8450" y="25"/>
                  </a:moveTo>
                  <a:lnTo>
                    <a:pt x="8375" y="25"/>
                  </a:lnTo>
                  <a:cubicBezTo>
                    <a:pt x="8368" y="25"/>
                    <a:pt x="8363" y="19"/>
                    <a:pt x="8363" y="12"/>
                  </a:cubicBezTo>
                  <a:cubicBezTo>
                    <a:pt x="8363" y="6"/>
                    <a:pt x="8368" y="0"/>
                    <a:pt x="8375" y="0"/>
                  </a:cubicBezTo>
                  <a:lnTo>
                    <a:pt x="8450" y="0"/>
                  </a:lnTo>
                  <a:cubicBezTo>
                    <a:pt x="8457" y="0"/>
                    <a:pt x="8463" y="6"/>
                    <a:pt x="8463" y="12"/>
                  </a:cubicBezTo>
                  <a:cubicBezTo>
                    <a:pt x="8463" y="19"/>
                    <a:pt x="8457" y="25"/>
                    <a:pt x="8450" y="25"/>
                  </a:cubicBezTo>
                  <a:close/>
                  <a:moveTo>
                    <a:pt x="8275" y="25"/>
                  </a:moveTo>
                  <a:lnTo>
                    <a:pt x="8200" y="25"/>
                  </a:lnTo>
                  <a:cubicBezTo>
                    <a:pt x="8193" y="25"/>
                    <a:pt x="8188" y="19"/>
                    <a:pt x="8188" y="12"/>
                  </a:cubicBezTo>
                  <a:cubicBezTo>
                    <a:pt x="8188" y="6"/>
                    <a:pt x="8193" y="0"/>
                    <a:pt x="8200" y="0"/>
                  </a:cubicBezTo>
                  <a:lnTo>
                    <a:pt x="8275" y="0"/>
                  </a:lnTo>
                  <a:cubicBezTo>
                    <a:pt x="8282" y="0"/>
                    <a:pt x="8288" y="6"/>
                    <a:pt x="8288" y="12"/>
                  </a:cubicBezTo>
                  <a:cubicBezTo>
                    <a:pt x="8288" y="19"/>
                    <a:pt x="8282" y="25"/>
                    <a:pt x="8275" y="25"/>
                  </a:cubicBezTo>
                  <a:close/>
                  <a:moveTo>
                    <a:pt x="8100" y="25"/>
                  </a:moveTo>
                  <a:lnTo>
                    <a:pt x="8025" y="25"/>
                  </a:lnTo>
                  <a:cubicBezTo>
                    <a:pt x="8018" y="25"/>
                    <a:pt x="8013" y="19"/>
                    <a:pt x="8013" y="12"/>
                  </a:cubicBezTo>
                  <a:cubicBezTo>
                    <a:pt x="8013" y="6"/>
                    <a:pt x="8018" y="0"/>
                    <a:pt x="8025" y="0"/>
                  </a:cubicBezTo>
                  <a:lnTo>
                    <a:pt x="8100" y="0"/>
                  </a:lnTo>
                  <a:cubicBezTo>
                    <a:pt x="8107" y="0"/>
                    <a:pt x="8113" y="6"/>
                    <a:pt x="8113" y="12"/>
                  </a:cubicBezTo>
                  <a:cubicBezTo>
                    <a:pt x="8113" y="19"/>
                    <a:pt x="8107" y="25"/>
                    <a:pt x="8100" y="25"/>
                  </a:cubicBezTo>
                  <a:close/>
                  <a:moveTo>
                    <a:pt x="7925" y="25"/>
                  </a:moveTo>
                  <a:lnTo>
                    <a:pt x="7850" y="25"/>
                  </a:lnTo>
                  <a:cubicBezTo>
                    <a:pt x="7843" y="25"/>
                    <a:pt x="7838" y="19"/>
                    <a:pt x="7838" y="12"/>
                  </a:cubicBezTo>
                  <a:cubicBezTo>
                    <a:pt x="7838" y="6"/>
                    <a:pt x="7843" y="0"/>
                    <a:pt x="7850" y="0"/>
                  </a:cubicBezTo>
                  <a:lnTo>
                    <a:pt x="7925" y="0"/>
                  </a:lnTo>
                  <a:cubicBezTo>
                    <a:pt x="7932" y="0"/>
                    <a:pt x="7938" y="6"/>
                    <a:pt x="7938" y="12"/>
                  </a:cubicBezTo>
                  <a:cubicBezTo>
                    <a:pt x="7938" y="19"/>
                    <a:pt x="7932" y="25"/>
                    <a:pt x="7925" y="25"/>
                  </a:cubicBezTo>
                  <a:close/>
                  <a:moveTo>
                    <a:pt x="7750" y="25"/>
                  </a:moveTo>
                  <a:lnTo>
                    <a:pt x="7675" y="25"/>
                  </a:lnTo>
                  <a:cubicBezTo>
                    <a:pt x="7668" y="25"/>
                    <a:pt x="7663" y="19"/>
                    <a:pt x="7663" y="12"/>
                  </a:cubicBezTo>
                  <a:cubicBezTo>
                    <a:pt x="7663" y="6"/>
                    <a:pt x="7668" y="0"/>
                    <a:pt x="7675" y="0"/>
                  </a:cubicBezTo>
                  <a:lnTo>
                    <a:pt x="7750" y="0"/>
                  </a:lnTo>
                  <a:cubicBezTo>
                    <a:pt x="7757" y="0"/>
                    <a:pt x="7763" y="6"/>
                    <a:pt x="7763" y="12"/>
                  </a:cubicBezTo>
                  <a:cubicBezTo>
                    <a:pt x="7763" y="19"/>
                    <a:pt x="7757" y="25"/>
                    <a:pt x="7750" y="25"/>
                  </a:cubicBezTo>
                  <a:close/>
                  <a:moveTo>
                    <a:pt x="7575" y="25"/>
                  </a:moveTo>
                  <a:lnTo>
                    <a:pt x="7500" y="25"/>
                  </a:lnTo>
                  <a:cubicBezTo>
                    <a:pt x="7493" y="25"/>
                    <a:pt x="7488" y="19"/>
                    <a:pt x="7488" y="12"/>
                  </a:cubicBezTo>
                  <a:cubicBezTo>
                    <a:pt x="7488" y="6"/>
                    <a:pt x="7493" y="0"/>
                    <a:pt x="7500" y="0"/>
                  </a:cubicBezTo>
                  <a:lnTo>
                    <a:pt x="7575" y="0"/>
                  </a:lnTo>
                  <a:cubicBezTo>
                    <a:pt x="7582" y="0"/>
                    <a:pt x="7588" y="6"/>
                    <a:pt x="7588" y="12"/>
                  </a:cubicBezTo>
                  <a:cubicBezTo>
                    <a:pt x="7588" y="19"/>
                    <a:pt x="7582" y="25"/>
                    <a:pt x="7575" y="25"/>
                  </a:cubicBezTo>
                  <a:close/>
                  <a:moveTo>
                    <a:pt x="7400" y="25"/>
                  </a:moveTo>
                  <a:lnTo>
                    <a:pt x="7325" y="25"/>
                  </a:lnTo>
                  <a:cubicBezTo>
                    <a:pt x="7318" y="25"/>
                    <a:pt x="7313" y="19"/>
                    <a:pt x="7313" y="12"/>
                  </a:cubicBezTo>
                  <a:cubicBezTo>
                    <a:pt x="7313" y="6"/>
                    <a:pt x="7318" y="0"/>
                    <a:pt x="7325" y="0"/>
                  </a:cubicBezTo>
                  <a:lnTo>
                    <a:pt x="7400" y="0"/>
                  </a:lnTo>
                  <a:cubicBezTo>
                    <a:pt x="7407" y="0"/>
                    <a:pt x="7413" y="6"/>
                    <a:pt x="7413" y="12"/>
                  </a:cubicBezTo>
                  <a:cubicBezTo>
                    <a:pt x="7413" y="19"/>
                    <a:pt x="7407" y="25"/>
                    <a:pt x="7400" y="25"/>
                  </a:cubicBezTo>
                  <a:close/>
                  <a:moveTo>
                    <a:pt x="7225" y="25"/>
                  </a:moveTo>
                  <a:lnTo>
                    <a:pt x="7150" y="25"/>
                  </a:lnTo>
                  <a:cubicBezTo>
                    <a:pt x="7143" y="25"/>
                    <a:pt x="7138" y="19"/>
                    <a:pt x="7138" y="12"/>
                  </a:cubicBezTo>
                  <a:cubicBezTo>
                    <a:pt x="7138" y="6"/>
                    <a:pt x="7143" y="0"/>
                    <a:pt x="7150" y="0"/>
                  </a:cubicBezTo>
                  <a:lnTo>
                    <a:pt x="7225" y="0"/>
                  </a:lnTo>
                  <a:cubicBezTo>
                    <a:pt x="7232" y="0"/>
                    <a:pt x="7238" y="6"/>
                    <a:pt x="7238" y="12"/>
                  </a:cubicBezTo>
                  <a:cubicBezTo>
                    <a:pt x="7238" y="19"/>
                    <a:pt x="7232" y="25"/>
                    <a:pt x="7225" y="25"/>
                  </a:cubicBezTo>
                  <a:close/>
                  <a:moveTo>
                    <a:pt x="7050" y="25"/>
                  </a:moveTo>
                  <a:lnTo>
                    <a:pt x="6975" y="25"/>
                  </a:lnTo>
                  <a:cubicBezTo>
                    <a:pt x="6968" y="25"/>
                    <a:pt x="6963" y="19"/>
                    <a:pt x="6963" y="12"/>
                  </a:cubicBezTo>
                  <a:cubicBezTo>
                    <a:pt x="6963" y="6"/>
                    <a:pt x="6968" y="0"/>
                    <a:pt x="6975" y="0"/>
                  </a:cubicBezTo>
                  <a:lnTo>
                    <a:pt x="7050" y="0"/>
                  </a:lnTo>
                  <a:cubicBezTo>
                    <a:pt x="7057" y="0"/>
                    <a:pt x="7063" y="6"/>
                    <a:pt x="7063" y="12"/>
                  </a:cubicBezTo>
                  <a:cubicBezTo>
                    <a:pt x="7063" y="19"/>
                    <a:pt x="7057" y="25"/>
                    <a:pt x="7050" y="25"/>
                  </a:cubicBezTo>
                  <a:close/>
                  <a:moveTo>
                    <a:pt x="6875" y="25"/>
                  </a:moveTo>
                  <a:lnTo>
                    <a:pt x="6800" y="25"/>
                  </a:lnTo>
                  <a:cubicBezTo>
                    <a:pt x="6793" y="25"/>
                    <a:pt x="6788" y="19"/>
                    <a:pt x="6788" y="12"/>
                  </a:cubicBezTo>
                  <a:cubicBezTo>
                    <a:pt x="6788" y="6"/>
                    <a:pt x="6793" y="0"/>
                    <a:pt x="6800" y="0"/>
                  </a:cubicBezTo>
                  <a:lnTo>
                    <a:pt x="6875" y="0"/>
                  </a:lnTo>
                  <a:cubicBezTo>
                    <a:pt x="6882" y="0"/>
                    <a:pt x="6888" y="6"/>
                    <a:pt x="6888" y="12"/>
                  </a:cubicBezTo>
                  <a:cubicBezTo>
                    <a:pt x="6888" y="19"/>
                    <a:pt x="6882" y="25"/>
                    <a:pt x="6875" y="25"/>
                  </a:cubicBezTo>
                  <a:close/>
                  <a:moveTo>
                    <a:pt x="6700" y="25"/>
                  </a:moveTo>
                  <a:lnTo>
                    <a:pt x="6625" y="25"/>
                  </a:lnTo>
                  <a:cubicBezTo>
                    <a:pt x="6618" y="25"/>
                    <a:pt x="6613" y="19"/>
                    <a:pt x="6613" y="12"/>
                  </a:cubicBezTo>
                  <a:cubicBezTo>
                    <a:pt x="6613" y="6"/>
                    <a:pt x="6618" y="0"/>
                    <a:pt x="6625" y="0"/>
                  </a:cubicBezTo>
                  <a:lnTo>
                    <a:pt x="6700" y="0"/>
                  </a:lnTo>
                  <a:cubicBezTo>
                    <a:pt x="6707" y="0"/>
                    <a:pt x="6713" y="6"/>
                    <a:pt x="6713" y="12"/>
                  </a:cubicBezTo>
                  <a:cubicBezTo>
                    <a:pt x="6713" y="19"/>
                    <a:pt x="6707" y="25"/>
                    <a:pt x="6700" y="25"/>
                  </a:cubicBezTo>
                  <a:close/>
                  <a:moveTo>
                    <a:pt x="6525" y="25"/>
                  </a:moveTo>
                  <a:lnTo>
                    <a:pt x="6450" y="25"/>
                  </a:lnTo>
                  <a:cubicBezTo>
                    <a:pt x="6443" y="25"/>
                    <a:pt x="6438" y="19"/>
                    <a:pt x="6438" y="12"/>
                  </a:cubicBezTo>
                  <a:cubicBezTo>
                    <a:pt x="6438" y="6"/>
                    <a:pt x="6443" y="0"/>
                    <a:pt x="6450" y="0"/>
                  </a:cubicBezTo>
                  <a:lnTo>
                    <a:pt x="6525" y="0"/>
                  </a:lnTo>
                  <a:cubicBezTo>
                    <a:pt x="6532" y="0"/>
                    <a:pt x="6538" y="6"/>
                    <a:pt x="6538" y="12"/>
                  </a:cubicBezTo>
                  <a:cubicBezTo>
                    <a:pt x="6538" y="19"/>
                    <a:pt x="6532" y="25"/>
                    <a:pt x="6525" y="25"/>
                  </a:cubicBezTo>
                  <a:close/>
                  <a:moveTo>
                    <a:pt x="6350" y="25"/>
                  </a:moveTo>
                  <a:lnTo>
                    <a:pt x="6275" y="25"/>
                  </a:lnTo>
                  <a:cubicBezTo>
                    <a:pt x="6268" y="25"/>
                    <a:pt x="6263" y="19"/>
                    <a:pt x="6263" y="12"/>
                  </a:cubicBezTo>
                  <a:cubicBezTo>
                    <a:pt x="6263" y="6"/>
                    <a:pt x="6268" y="0"/>
                    <a:pt x="6275" y="0"/>
                  </a:cubicBezTo>
                  <a:lnTo>
                    <a:pt x="6350" y="0"/>
                  </a:lnTo>
                  <a:cubicBezTo>
                    <a:pt x="6357" y="0"/>
                    <a:pt x="6363" y="6"/>
                    <a:pt x="6363" y="12"/>
                  </a:cubicBezTo>
                  <a:cubicBezTo>
                    <a:pt x="6363" y="19"/>
                    <a:pt x="6357" y="25"/>
                    <a:pt x="6350" y="25"/>
                  </a:cubicBezTo>
                  <a:close/>
                  <a:moveTo>
                    <a:pt x="6175" y="25"/>
                  </a:moveTo>
                  <a:lnTo>
                    <a:pt x="6100" y="25"/>
                  </a:lnTo>
                  <a:cubicBezTo>
                    <a:pt x="6093" y="25"/>
                    <a:pt x="6088" y="19"/>
                    <a:pt x="6088" y="12"/>
                  </a:cubicBezTo>
                  <a:cubicBezTo>
                    <a:pt x="6088" y="6"/>
                    <a:pt x="6093" y="0"/>
                    <a:pt x="6100" y="0"/>
                  </a:cubicBezTo>
                  <a:lnTo>
                    <a:pt x="6175" y="0"/>
                  </a:lnTo>
                  <a:cubicBezTo>
                    <a:pt x="6182" y="0"/>
                    <a:pt x="6188" y="6"/>
                    <a:pt x="6188" y="12"/>
                  </a:cubicBezTo>
                  <a:cubicBezTo>
                    <a:pt x="6188" y="19"/>
                    <a:pt x="6182" y="25"/>
                    <a:pt x="6175" y="25"/>
                  </a:cubicBezTo>
                  <a:close/>
                  <a:moveTo>
                    <a:pt x="6000" y="25"/>
                  </a:moveTo>
                  <a:lnTo>
                    <a:pt x="5925" y="25"/>
                  </a:lnTo>
                  <a:cubicBezTo>
                    <a:pt x="5918" y="25"/>
                    <a:pt x="5913" y="19"/>
                    <a:pt x="5913" y="12"/>
                  </a:cubicBezTo>
                  <a:cubicBezTo>
                    <a:pt x="5913" y="6"/>
                    <a:pt x="5918" y="0"/>
                    <a:pt x="5925" y="0"/>
                  </a:cubicBezTo>
                  <a:lnTo>
                    <a:pt x="6000" y="0"/>
                  </a:lnTo>
                  <a:cubicBezTo>
                    <a:pt x="6007" y="0"/>
                    <a:pt x="6013" y="6"/>
                    <a:pt x="6013" y="12"/>
                  </a:cubicBezTo>
                  <a:cubicBezTo>
                    <a:pt x="6013" y="19"/>
                    <a:pt x="6007" y="25"/>
                    <a:pt x="6000" y="25"/>
                  </a:cubicBezTo>
                  <a:close/>
                  <a:moveTo>
                    <a:pt x="5825" y="25"/>
                  </a:moveTo>
                  <a:lnTo>
                    <a:pt x="5750" y="25"/>
                  </a:lnTo>
                  <a:cubicBezTo>
                    <a:pt x="5743" y="25"/>
                    <a:pt x="5738" y="19"/>
                    <a:pt x="5738" y="12"/>
                  </a:cubicBezTo>
                  <a:cubicBezTo>
                    <a:pt x="5738" y="6"/>
                    <a:pt x="5743" y="0"/>
                    <a:pt x="5750" y="0"/>
                  </a:cubicBezTo>
                  <a:lnTo>
                    <a:pt x="5825" y="0"/>
                  </a:lnTo>
                  <a:cubicBezTo>
                    <a:pt x="5832" y="0"/>
                    <a:pt x="5838" y="6"/>
                    <a:pt x="5838" y="12"/>
                  </a:cubicBezTo>
                  <a:cubicBezTo>
                    <a:pt x="5838" y="19"/>
                    <a:pt x="5832" y="25"/>
                    <a:pt x="5825" y="25"/>
                  </a:cubicBezTo>
                  <a:close/>
                  <a:moveTo>
                    <a:pt x="5650" y="25"/>
                  </a:moveTo>
                  <a:lnTo>
                    <a:pt x="5575" y="25"/>
                  </a:lnTo>
                  <a:cubicBezTo>
                    <a:pt x="5568" y="25"/>
                    <a:pt x="5563" y="19"/>
                    <a:pt x="5563" y="12"/>
                  </a:cubicBezTo>
                  <a:cubicBezTo>
                    <a:pt x="5563" y="6"/>
                    <a:pt x="5568" y="0"/>
                    <a:pt x="5575" y="0"/>
                  </a:cubicBezTo>
                  <a:lnTo>
                    <a:pt x="5650" y="0"/>
                  </a:lnTo>
                  <a:cubicBezTo>
                    <a:pt x="5657" y="0"/>
                    <a:pt x="5663" y="6"/>
                    <a:pt x="5663" y="12"/>
                  </a:cubicBezTo>
                  <a:cubicBezTo>
                    <a:pt x="5663" y="19"/>
                    <a:pt x="5657" y="25"/>
                    <a:pt x="5650" y="25"/>
                  </a:cubicBezTo>
                  <a:close/>
                  <a:moveTo>
                    <a:pt x="5475" y="25"/>
                  </a:moveTo>
                  <a:lnTo>
                    <a:pt x="5400" y="25"/>
                  </a:lnTo>
                  <a:cubicBezTo>
                    <a:pt x="5393" y="25"/>
                    <a:pt x="5388" y="19"/>
                    <a:pt x="5388" y="12"/>
                  </a:cubicBezTo>
                  <a:cubicBezTo>
                    <a:pt x="5388" y="6"/>
                    <a:pt x="5393" y="0"/>
                    <a:pt x="5400" y="0"/>
                  </a:cubicBezTo>
                  <a:lnTo>
                    <a:pt x="5475" y="0"/>
                  </a:lnTo>
                  <a:cubicBezTo>
                    <a:pt x="5482" y="0"/>
                    <a:pt x="5488" y="6"/>
                    <a:pt x="5488" y="12"/>
                  </a:cubicBezTo>
                  <a:cubicBezTo>
                    <a:pt x="5488" y="19"/>
                    <a:pt x="5482" y="25"/>
                    <a:pt x="5475" y="25"/>
                  </a:cubicBezTo>
                  <a:close/>
                  <a:moveTo>
                    <a:pt x="5300" y="25"/>
                  </a:moveTo>
                  <a:lnTo>
                    <a:pt x="5225" y="25"/>
                  </a:lnTo>
                  <a:cubicBezTo>
                    <a:pt x="5218" y="25"/>
                    <a:pt x="5213" y="19"/>
                    <a:pt x="5213" y="12"/>
                  </a:cubicBezTo>
                  <a:cubicBezTo>
                    <a:pt x="5213" y="6"/>
                    <a:pt x="5218" y="0"/>
                    <a:pt x="5225" y="0"/>
                  </a:cubicBezTo>
                  <a:lnTo>
                    <a:pt x="5300" y="0"/>
                  </a:lnTo>
                  <a:cubicBezTo>
                    <a:pt x="5307" y="0"/>
                    <a:pt x="5313" y="6"/>
                    <a:pt x="5313" y="12"/>
                  </a:cubicBezTo>
                  <a:cubicBezTo>
                    <a:pt x="5313" y="19"/>
                    <a:pt x="5307" y="25"/>
                    <a:pt x="5300" y="25"/>
                  </a:cubicBezTo>
                  <a:close/>
                  <a:moveTo>
                    <a:pt x="5125" y="25"/>
                  </a:moveTo>
                  <a:lnTo>
                    <a:pt x="5050" y="25"/>
                  </a:lnTo>
                  <a:cubicBezTo>
                    <a:pt x="5043" y="25"/>
                    <a:pt x="5038" y="19"/>
                    <a:pt x="5038" y="12"/>
                  </a:cubicBezTo>
                  <a:cubicBezTo>
                    <a:pt x="5038" y="6"/>
                    <a:pt x="5043" y="0"/>
                    <a:pt x="5050" y="0"/>
                  </a:cubicBezTo>
                  <a:lnTo>
                    <a:pt x="5125" y="0"/>
                  </a:lnTo>
                  <a:cubicBezTo>
                    <a:pt x="5132" y="0"/>
                    <a:pt x="5138" y="6"/>
                    <a:pt x="5138" y="12"/>
                  </a:cubicBezTo>
                  <a:cubicBezTo>
                    <a:pt x="5138" y="19"/>
                    <a:pt x="5132" y="25"/>
                    <a:pt x="5125" y="25"/>
                  </a:cubicBezTo>
                  <a:close/>
                  <a:moveTo>
                    <a:pt x="4950" y="25"/>
                  </a:moveTo>
                  <a:lnTo>
                    <a:pt x="4875" y="25"/>
                  </a:lnTo>
                  <a:cubicBezTo>
                    <a:pt x="4868" y="25"/>
                    <a:pt x="4863" y="19"/>
                    <a:pt x="4863" y="12"/>
                  </a:cubicBezTo>
                  <a:cubicBezTo>
                    <a:pt x="4863" y="6"/>
                    <a:pt x="4868" y="0"/>
                    <a:pt x="4875" y="0"/>
                  </a:cubicBezTo>
                  <a:lnTo>
                    <a:pt x="4950" y="0"/>
                  </a:lnTo>
                  <a:cubicBezTo>
                    <a:pt x="4957" y="0"/>
                    <a:pt x="4963" y="6"/>
                    <a:pt x="4963" y="12"/>
                  </a:cubicBezTo>
                  <a:cubicBezTo>
                    <a:pt x="4963" y="19"/>
                    <a:pt x="4957" y="25"/>
                    <a:pt x="4950" y="25"/>
                  </a:cubicBezTo>
                  <a:close/>
                  <a:moveTo>
                    <a:pt x="4775" y="25"/>
                  </a:moveTo>
                  <a:lnTo>
                    <a:pt x="4700" y="25"/>
                  </a:lnTo>
                  <a:cubicBezTo>
                    <a:pt x="4693" y="25"/>
                    <a:pt x="4688" y="19"/>
                    <a:pt x="4688" y="12"/>
                  </a:cubicBezTo>
                  <a:cubicBezTo>
                    <a:pt x="4688" y="6"/>
                    <a:pt x="4693" y="0"/>
                    <a:pt x="4700" y="0"/>
                  </a:cubicBezTo>
                  <a:lnTo>
                    <a:pt x="4775" y="0"/>
                  </a:lnTo>
                  <a:cubicBezTo>
                    <a:pt x="4782" y="0"/>
                    <a:pt x="4788" y="6"/>
                    <a:pt x="4788" y="12"/>
                  </a:cubicBezTo>
                  <a:cubicBezTo>
                    <a:pt x="4788" y="19"/>
                    <a:pt x="4782" y="25"/>
                    <a:pt x="4775" y="25"/>
                  </a:cubicBezTo>
                  <a:close/>
                  <a:moveTo>
                    <a:pt x="4600" y="25"/>
                  </a:moveTo>
                  <a:lnTo>
                    <a:pt x="4525" y="25"/>
                  </a:lnTo>
                  <a:cubicBezTo>
                    <a:pt x="4518" y="25"/>
                    <a:pt x="4513" y="19"/>
                    <a:pt x="4513" y="12"/>
                  </a:cubicBezTo>
                  <a:cubicBezTo>
                    <a:pt x="4513" y="6"/>
                    <a:pt x="4518" y="0"/>
                    <a:pt x="4525" y="0"/>
                  </a:cubicBezTo>
                  <a:lnTo>
                    <a:pt x="4600" y="0"/>
                  </a:lnTo>
                  <a:cubicBezTo>
                    <a:pt x="4607" y="0"/>
                    <a:pt x="4613" y="6"/>
                    <a:pt x="4613" y="12"/>
                  </a:cubicBezTo>
                  <a:cubicBezTo>
                    <a:pt x="4613" y="19"/>
                    <a:pt x="4607" y="25"/>
                    <a:pt x="4600" y="25"/>
                  </a:cubicBezTo>
                  <a:close/>
                  <a:moveTo>
                    <a:pt x="4425" y="25"/>
                  </a:moveTo>
                  <a:lnTo>
                    <a:pt x="4350" y="25"/>
                  </a:lnTo>
                  <a:cubicBezTo>
                    <a:pt x="4343" y="25"/>
                    <a:pt x="4338" y="19"/>
                    <a:pt x="4338" y="12"/>
                  </a:cubicBezTo>
                  <a:cubicBezTo>
                    <a:pt x="4338" y="6"/>
                    <a:pt x="4343" y="0"/>
                    <a:pt x="4350" y="0"/>
                  </a:cubicBezTo>
                  <a:lnTo>
                    <a:pt x="4425" y="0"/>
                  </a:lnTo>
                  <a:cubicBezTo>
                    <a:pt x="4432" y="0"/>
                    <a:pt x="4438" y="6"/>
                    <a:pt x="4438" y="12"/>
                  </a:cubicBezTo>
                  <a:cubicBezTo>
                    <a:pt x="4438" y="19"/>
                    <a:pt x="4432" y="25"/>
                    <a:pt x="4425" y="25"/>
                  </a:cubicBezTo>
                  <a:close/>
                  <a:moveTo>
                    <a:pt x="4250" y="25"/>
                  </a:moveTo>
                  <a:lnTo>
                    <a:pt x="4175" y="25"/>
                  </a:lnTo>
                  <a:cubicBezTo>
                    <a:pt x="4168" y="25"/>
                    <a:pt x="4163" y="19"/>
                    <a:pt x="4163" y="12"/>
                  </a:cubicBezTo>
                  <a:cubicBezTo>
                    <a:pt x="4163" y="6"/>
                    <a:pt x="4168" y="0"/>
                    <a:pt x="4175" y="0"/>
                  </a:cubicBezTo>
                  <a:lnTo>
                    <a:pt x="4250" y="0"/>
                  </a:lnTo>
                  <a:cubicBezTo>
                    <a:pt x="4257" y="0"/>
                    <a:pt x="4263" y="6"/>
                    <a:pt x="4263" y="12"/>
                  </a:cubicBezTo>
                  <a:cubicBezTo>
                    <a:pt x="4263" y="19"/>
                    <a:pt x="4257" y="25"/>
                    <a:pt x="4250" y="25"/>
                  </a:cubicBezTo>
                  <a:close/>
                  <a:moveTo>
                    <a:pt x="4075" y="25"/>
                  </a:moveTo>
                  <a:lnTo>
                    <a:pt x="4000" y="25"/>
                  </a:lnTo>
                  <a:cubicBezTo>
                    <a:pt x="3993" y="25"/>
                    <a:pt x="3988" y="19"/>
                    <a:pt x="3988" y="12"/>
                  </a:cubicBezTo>
                  <a:cubicBezTo>
                    <a:pt x="3988" y="6"/>
                    <a:pt x="3993" y="0"/>
                    <a:pt x="4000" y="0"/>
                  </a:cubicBezTo>
                  <a:lnTo>
                    <a:pt x="4075" y="0"/>
                  </a:lnTo>
                  <a:cubicBezTo>
                    <a:pt x="4082" y="0"/>
                    <a:pt x="4088" y="6"/>
                    <a:pt x="4088" y="12"/>
                  </a:cubicBezTo>
                  <a:cubicBezTo>
                    <a:pt x="4088" y="19"/>
                    <a:pt x="4082" y="25"/>
                    <a:pt x="4075" y="25"/>
                  </a:cubicBezTo>
                  <a:close/>
                  <a:moveTo>
                    <a:pt x="3900" y="25"/>
                  </a:moveTo>
                  <a:lnTo>
                    <a:pt x="3825" y="25"/>
                  </a:lnTo>
                  <a:cubicBezTo>
                    <a:pt x="3818" y="25"/>
                    <a:pt x="3813" y="19"/>
                    <a:pt x="3813" y="12"/>
                  </a:cubicBezTo>
                  <a:cubicBezTo>
                    <a:pt x="3813" y="6"/>
                    <a:pt x="3818" y="0"/>
                    <a:pt x="3825" y="0"/>
                  </a:cubicBezTo>
                  <a:lnTo>
                    <a:pt x="3900" y="0"/>
                  </a:lnTo>
                  <a:cubicBezTo>
                    <a:pt x="3907" y="0"/>
                    <a:pt x="3913" y="6"/>
                    <a:pt x="3913" y="12"/>
                  </a:cubicBezTo>
                  <a:cubicBezTo>
                    <a:pt x="3913" y="19"/>
                    <a:pt x="3907" y="25"/>
                    <a:pt x="3900" y="25"/>
                  </a:cubicBezTo>
                  <a:close/>
                  <a:moveTo>
                    <a:pt x="3725" y="25"/>
                  </a:moveTo>
                  <a:lnTo>
                    <a:pt x="3650" y="25"/>
                  </a:lnTo>
                  <a:cubicBezTo>
                    <a:pt x="3643" y="25"/>
                    <a:pt x="3638" y="19"/>
                    <a:pt x="3638" y="12"/>
                  </a:cubicBezTo>
                  <a:cubicBezTo>
                    <a:pt x="3638" y="6"/>
                    <a:pt x="3643" y="0"/>
                    <a:pt x="3650" y="0"/>
                  </a:cubicBezTo>
                  <a:lnTo>
                    <a:pt x="3725" y="0"/>
                  </a:lnTo>
                  <a:cubicBezTo>
                    <a:pt x="3732" y="0"/>
                    <a:pt x="3738" y="6"/>
                    <a:pt x="3738" y="12"/>
                  </a:cubicBezTo>
                  <a:cubicBezTo>
                    <a:pt x="3738" y="19"/>
                    <a:pt x="3732" y="25"/>
                    <a:pt x="3725" y="25"/>
                  </a:cubicBezTo>
                  <a:close/>
                  <a:moveTo>
                    <a:pt x="3550" y="25"/>
                  </a:moveTo>
                  <a:lnTo>
                    <a:pt x="3475" y="25"/>
                  </a:lnTo>
                  <a:cubicBezTo>
                    <a:pt x="3468" y="25"/>
                    <a:pt x="3463" y="19"/>
                    <a:pt x="3463" y="12"/>
                  </a:cubicBezTo>
                  <a:cubicBezTo>
                    <a:pt x="3463" y="6"/>
                    <a:pt x="3468" y="0"/>
                    <a:pt x="3475" y="0"/>
                  </a:cubicBezTo>
                  <a:lnTo>
                    <a:pt x="3550" y="0"/>
                  </a:lnTo>
                  <a:cubicBezTo>
                    <a:pt x="3557" y="0"/>
                    <a:pt x="3563" y="6"/>
                    <a:pt x="3563" y="12"/>
                  </a:cubicBezTo>
                  <a:cubicBezTo>
                    <a:pt x="3563" y="19"/>
                    <a:pt x="3557" y="25"/>
                    <a:pt x="3550" y="25"/>
                  </a:cubicBezTo>
                  <a:close/>
                  <a:moveTo>
                    <a:pt x="3375" y="25"/>
                  </a:moveTo>
                  <a:lnTo>
                    <a:pt x="3300" y="25"/>
                  </a:lnTo>
                  <a:cubicBezTo>
                    <a:pt x="3293" y="25"/>
                    <a:pt x="3288" y="19"/>
                    <a:pt x="3288" y="12"/>
                  </a:cubicBezTo>
                  <a:cubicBezTo>
                    <a:pt x="3288" y="6"/>
                    <a:pt x="3293" y="0"/>
                    <a:pt x="3300" y="0"/>
                  </a:cubicBezTo>
                  <a:lnTo>
                    <a:pt x="3375" y="0"/>
                  </a:lnTo>
                  <a:cubicBezTo>
                    <a:pt x="3382" y="0"/>
                    <a:pt x="3388" y="6"/>
                    <a:pt x="3388" y="12"/>
                  </a:cubicBezTo>
                  <a:cubicBezTo>
                    <a:pt x="3388" y="19"/>
                    <a:pt x="3382" y="25"/>
                    <a:pt x="3375" y="25"/>
                  </a:cubicBezTo>
                  <a:close/>
                  <a:moveTo>
                    <a:pt x="3200" y="25"/>
                  </a:moveTo>
                  <a:lnTo>
                    <a:pt x="3125" y="25"/>
                  </a:lnTo>
                  <a:cubicBezTo>
                    <a:pt x="3118" y="25"/>
                    <a:pt x="3113" y="19"/>
                    <a:pt x="3113" y="12"/>
                  </a:cubicBezTo>
                  <a:cubicBezTo>
                    <a:pt x="3113" y="6"/>
                    <a:pt x="3118" y="0"/>
                    <a:pt x="3125" y="0"/>
                  </a:cubicBezTo>
                  <a:lnTo>
                    <a:pt x="3200" y="0"/>
                  </a:lnTo>
                  <a:cubicBezTo>
                    <a:pt x="3207" y="0"/>
                    <a:pt x="3213" y="6"/>
                    <a:pt x="3213" y="12"/>
                  </a:cubicBezTo>
                  <a:cubicBezTo>
                    <a:pt x="3213" y="19"/>
                    <a:pt x="3207" y="25"/>
                    <a:pt x="3200" y="25"/>
                  </a:cubicBezTo>
                  <a:close/>
                  <a:moveTo>
                    <a:pt x="3025" y="25"/>
                  </a:moveTo>
                  <a:lnTo>
                    <a:pt x="2950" y="25"/>
                  </a:lnTo>
                  <a:cubicBezTo>
                    <a:pt x="2943" y="25"/>
                    <a:pt x="2938" y="19"/>
                    <a:pt x="2938" y="12"/>
                  </a:cubicBezTo>
                  <a:cubicBezTo>
                    <a:pt x="2938" y="6"/>
                    <a:pt x="2943" y="0"/>
                    <a:pt x="2950" y="0"/>
                  </a:cubicBezTo>
                  <a:lnTo>
                    <a:pt x="3025" y="0"/>
                  </a:lnTo>
                  <a:cubicBezTo>
                    <a:pt x="3032" y="0"/>
                    <a:pt x="3038" y="6"/>
                    <a:pt x="3038" y="12"/>
                  </a:cubicBezTo>
                  <a:cubicBezTo>
                    <a:pt x="3038" y="19"/>
                    <a:pt x="3032" y="25"/>
                    <a:pt x="3025" y="25"/>
                  </a:cubicBezTo>
                  <a:close/>
                  <a:moveTo>
                    <a:pt x="2850" y="25"/>
                  </a:moveTo>
                  <a:lnTo>
                    <a:pt x="2775" y="25"/>
                  </a:lnTo>
                  <a:cubicBezTo>
                    <a:pt x="2768" y="25"/>
                    <a:pt x="2763" y="19"/>
                    <a:pt x="2763" y="12"/>
                  </a:cubicBezTo>
                  <a:cubicBezTo>
                    <a:pt x="2763" y="6"/>
                    <a:pt x="2768" y="0"/>
                    <a:pt x="2775" y="0"/>
                  </a:cubicBezTo>
                  <a:lnTo>
                    <a:pt x="2850" y="0"/>
                  </a:lnTo>
                  <a:cubicBezTo>
                    <a:pt x="2857" y="0"/>
                    <a:pt x="2863" y="6"/>
                    <a:pt x="2863" y="12"/>
                  </a:cubicBezTo>
                  <a:cubicBezTo>
                    <a:pt x="2863" y="19"/>
                    <a:pt x="2857" y="25"/>
                    <a:pt x="2850" y="25"/>
                  </a:cubicBezTo>
                  <a:close/>
                  <a:moveTo>
                    <a:pt x="2675" y="25"/>
                  </a:moveTo>
                  <a:lnTo>
                    <a:pt x="2600" y="25"/>
                  </a:lnTo>
                  <a:cubicBezTo>
                    <a:pt x="2593" y="25"/>
                    <a:pt x="2588" y="19"/>
                    <a:pt x="2588" y="12"/>
                  </a:cubicBezTo>
                  <a:cubicBezTo>
                    <a:pt x="2588" y="6"/>
                    <a:pt x="2593" y="0"/>
                    <a:pt x="2600" y="0"/>
                  </a:cubicBezTo>
                  <a:lnTo>
                    <a:pt x="2675" y="0"/>
                  </a:lnTo>
                  <a:cubicBezTo>
                    <a:pt x="2682" y="0"/>
                    <a:pt x="2688" y="6"/>
                    <a:pt x="2688" y="12"/>
                  </a:cubicBezTo>
                  <a:cubicBezTo>
                    <a:pt x="2688" y="19"/>
                    <a:pt x="2682" y="25"/>
                    <a:pt x="2675" y="25"/>
                  </a:cubicBezTo>
                  <a:close/>
                  <a:moveTo>
                    <a:pt x="2500" y="25"/>
                  </a:moveTo>
                  <a:lnTo>
                    <a:pt x="2425" y="25"/>
                  </a:lnTo>
                  <a:cubicBezTo>
                    <a:pt x="2418" y="25"/>
                    <a:pt x="2413" y="19"/>
                    <a:pt x="2413" y="12"/>
                  </a:cubicBezTo>
                  <a:cubicBezTo>
                    <a:pt x="2413" y="6"/>
                    <a:pt x="2418" y="0"/>
                    <a:pt x="2425" y="0"/>
                  </a:cubicBezTo>
                  <a:lnTo>
                    <a:pt x="2500" y="0"/>
                  </a:lnTo>
                  <a:cubicBezTo>
                    <a:pt x="2507" y="0"/>
                    <a:pt x="2513" y="6"/>
                    <a:pt x="2513" y="12"/>
                  </a:cubicBezTo>
                  <a:cubicBezTo>
                    <a:pt x="2513" y="19"/>
                    <a:pt x="2507" y="25"/>
                    <a:pt x="2500" y="25"/>
                  </a:cubicBezTo>
                  <a:close/>
                  <a:moveTo>
                    <a:pt x="2325" y="25"/>
                  </a:moveTo>
                  <a:lnTo>
                    <a:pt x="2250" y="25"/>
                  </a:lnTo>
                  <a:cubicBezTo>
                    <a:pt x="2243" y="25"/>
                    <a:pt x="2238" y="19"/>
                    <a:pt x="2238" y="12"/>
                  </a:cubicBezTo>
                  <a:cubicBezTo>
                    <a:pt x="2238" y="6"/>
                    <a:pt x="2243" y="0"/>
                    <a:pt x="2250" y="0"/>
                  </a:cubicBezTo>
                  <a:lnTo>
                    <a:pt x="2325" y="0"/>
                  </a:lnTo>
                  <a:cubicBezTo>
                    <a:pt x="2332" y="0"/>
                    <a:pt x="2338" y="6"/>
                    <a:pt x="2338" y="12"/>
                  </a:cubicBezTo>
                  <a:cubicBezTo>
                    <a:pt x="2338" y="19"/>
                    <a:pt x="2332" y="25"/>
                    <a:pt x="2325" y="25"/>
                  </a:cubicBezTo>
                  <a:close/>
                  <a:moveTo>
                    <a:pt x="2150" y="25"/>
                  </a:moveTo>
                  <a:lnTo>
                    <a:pt x="2075" y="25"/>
                  </a:lnTo>
                  <a:cubicBezTo>
                    <a:pt x="2068" y="25"/>
                    <a:pt x="2063" y="19"/>
                    <a:pt x="2063" y="12"/>
                  </a:cubicBezTo>
                  <a:cubicBezTo>
                    <a:pt x="2063" y="6"/>
                    <a:pt x="2068" y="0"/>
                    <a:pt x="2075" y="0"/>
                  </a:cubicBezTo>
                  <a:lnTo>
                    <a:pt x="2150" y="0"/>
                  </a:lnTo>
                  <a:cubicBezTo>
                    <a:pt x="2157" y="0"/>
                    <a:pt x="2163" y="6"/>
                    <a:pt x="2163" y="12"/>
                  </a:cubicBezTo>
                  <a:cubicBezTo>
                    <a:pt x="2163" y="19"/>
                    <a:pt x="2157" y="25"/>
                    <a:pt x="2150" y="25"/>
                  </a:cubicBezTo>
                  <a:close/>
                  <a:moveTo>
                    <a:pt x="1975" y="25"/>
                  </a:moveTo>
                  <a:lnTo>
                    <a:pt x="1900" y="25"/>
                  </a:lnTo>
                  <a:cubicBezTo>
                    <a:pt x="1893" y="25"/>
                    <a:pt x="1888" y="19"/>
                    <a:pt x="1888" y="12"/>
                  </a:cubicBezTo>
                  <a:cubicBezTo>
                    <a:pt x="1888" y="6"/>
                    <a:pt x="1893" y="0"/>
                    <a:pt x="1900" y="0"/>
                  </a:cubicBezTo>
                  <a:lnTo>
                    <a:pt x="1975" y="0"/>
                  </a:lnTo>
                  <a:cubicBezTo>
                    <a:pt x="1982" y="0"/>
                    <a:pt x="1988" y="6"/>
                    <a:pt x="1988" y="12"/>
                  </a:cubicBezTo>
                  <a:cubicBezTo>
                    <a:pt x="1988" y="19"/>
                    <a:pt x="1982" y="25"/>
                    <a:pt x="1975" y="25"/>
                  </a:cubicBezTo>
                  <a:close/>
                  <a:moveTo>
                    <a:pt x="1800" y="25"/>
                  </a:moveTo>
                  <a:lnTo>
                    <a:pt x="1725" y="25"/>
                  </a:lnTo>
                  <a:cubicBezTo>
                    <a:pt x="1718" y="25"/>
                    <a:pt x="1713" y="19"/>
                    <a:pt x="1713" y="12"/>
                  </a:cubicBezTo>
                  <a:cubicBezTo>
                    <a:pt x="1713" y="6"/>
                    <a:pt x="1718" y="0"/>
                    <a:pt x="1725" y="0"/>
                  </a:cubicBezTo>
                  <a:lnTo>
                    <a:pt x="1800" y="0"/>
                  </a:lnTo>
                  <a:cubicBezTo>
                    <a:pt x="1807" y="0"/>
                    <a:pt x="1813" y="6"/>
                    <a:pt x="1813" y="12"/>
                  </a:cubicBezTo>
                  <a:cubicBezTo>
                    <a:pt x="1813" y="19"/>
                    <a:pt x="1807" y="25"/>
                    <a:pt x="1800" y="25"/>
                  </a:cubicBezTo>
                  <a:close/>
                  <a:moveTo>
                    <a:pt x="1625" y="25"/>
                  </a:moveTo>
                  <a:lnTo>
                    <a:pt x="1550" y="25"/>
                  </a:lnTo>
                  <a:cubicBezTo>
                    <a:pt x="1543" y="25"/>
                    <a:pt x="1538" y="19"/>
                    <a:pt x="1538" y="12"/>
                  </a:cubicBezTo>
                  <a:cubicBezTo>
                    <a:pt x="1538" y="6"/>
                    <a:pt x="1543" y="0"/>
                    <a:pt x="1550" y="0"/>
                  </a:cubicBezTo>
                  <a:lnTo>
                    <a:pt x="1625" y="0"/>
                  </a:lnTo>
                  <a:cubicBezTo>
                    <a:pt x="1632" y="0"/>
                    <a:pt x="1638" y="6"/>
                    <a:pt x="1638" y="12"/>
                  </a:cubicBezTo>
                  <a:cubicBezTo>
                    <a:pt x="1638" y="19"/>
                    <a:pt x="1632" y="25"/>
                    <a:pt x="1625" y="25"/>
                  </a:cubicBezTo>
                  <a:close/>
                  <a:moveTo>
                    <a:pt x="1450" y="25"/>
                  </a:moveTo>
                  <a:lnTo>
                    <a:pt x="1375" y="25"/>
                  </a:lnTo>
                  <a:cubicBezTo>
                    <a:pt x="1368" y="25"/>
                    <a:pt x="1363" y="19"/>
                    <a:pt x="1363" y="12"/>
                  </a:cubicBezTo>
                  <a:cubicBezTo>
                    <a:pt x="1363" y="6"/>
                    <a:pt x="1368" y="0"/>
                    <a:pt x="1375" y="0"/>
                  </a:cubicBezTo>
                  <a:lnTo>
                    <a:pt x="1450" y="0"/>
                  </a:lnTo>
                  <a:cubicBezTo>
                    <a:pt x="1457" y="0"/>
                    <a:pt x="1463" y="6"/>
                    <a:pt x="1463" y="12"/>
                  </a:cubicBezTo>
                  <a:cubicBezTo>
                    <a:pt x="1463" y="19"/>
                    <a:pt x="1457" y="25"/>
                    <a:pt x="1450" y="25"/>
                  </a:cubicBezTo>
                  <a:close/>
                  <a:moveTo>
                    <a:pt x="1275" y="25"/>
                  </a:moveTo>
                  <a:lnTo>
                    <a:pt x="1200" y="25"/>
                  </a:lnTo>
                  <a:cubicBezTo>
                    <a:pt x="1193" y="25"/>
                    <a:pt x="1188" y="19"/>
                    <a:pt x="1188" y="12"/>
                  </a:cubicBezTo>
                  <a:cubicBezTo>
                    <a:pt x="1188" y="6"/>
                    <a:pt x="1193" y="0"/>
                    <a:pt x="1200" y="0"/>
                  </a:cubicBezTo>
                  <a:lnTo>
                    <a:pt x="1275" y="0"/>
                  </a:lnTo>
                  <a:cubicBezTo>
                    <a:pt x="1282" y="0"/>
                    <a:pt x="1288" y="6"/>
                    <a:pt x="1288" y="12"/>
                  </a:cubicBezTo>
                  <a:cubicBezTo>
                    <a:pt x="1288" y="19"/>
                    <a:pt x="1282" y="25"/>
                    <a:pt x="1275" y="25"/>
                  </a:cubicBezTo>
                  <a:close/>
                  <a:moveTo>
                    <a:pt x="1100" y="25"/>
                  </a:moveTo>
                  <a:lnTo>
                    <a:pt x="1025" y="25"/>
                  </a:lnTo>
                  <a:cubicBezTo>
                    <a:pt x="1018" y="25"/>
                    <a:pt x="1013" y="19"/>
                    <a:pt x="1013" y="12"/>
                  </a:cubicBezTo>
                  <a:cubicBezTo>
                    <a:pt x="1013" y="6"/>
                    <a:pt x="1018" y="0"/>
                    <a:pt x="1025" y="0"/>
                  </a:cubicBezTo>
                  <a:lnTo>
                    <a:pt x="1100" y="0"/>
                  </a:lnTo>
                  <a:cubicBezTo>
                    <a:pt x="1107" y="0"/>
                    <a:pt x="1113" y="6"/>
                    <a:pt x="1113" y="12"/>
                  </a:cubicBezTo>
                  <a:cubicBezTo>
                    <a:pt x="1113" y="19"/>
                    <a:pt x="1107" y="25"/>
                    <a:pt x="1100" y="25"/>
                  </a:cubicBezTo>
                  <a:close/>
                  <a:moveTo>
                    <a:pt x="925" y="25"/>
                  </a:moveTo>
                  <a:lnTo>
                    <a:pt x="850" y="25"/>
                  </a:lnTo>
                  <a:cubicBezTo>
                    <a:pt x="843" y="25"/>
                    <a:pt x="838" y="19"/>
                    <a:pt x="838" y="12"/>
                  </a:cubicBezTo>
                  <a:cubicBezTo>
                    <a:pt x="838" y="6"/>
                    <a:pt x="843" y="0"/>
                    <a:pt x="850" y="0"/>
                  </a:cubicBezTo>
                  <a:lnTo>
                    <a:pt x="925" y="0"/>
                  </a:lnTo>
                  <a:cubicBezTo>
                    <a:pt x="932" y="0"/>
                    <a:pt x="938" y="6"/>
                    <a:pt x="938" y="12"/>
                  </a:cubicBezTo>
                  <a:cubicBezTo>
                    <a:pt x="938" y="19"/>
                    <a:pt x="932" y="25"/>
                    <a:pt x="925" y="25"/>
                  </a:cubicBezTo>
                  <a:close/>
                  <a:moveTo>
                    <a:pt x="750" y="25"/>
                  </a:moveTo>
                  <a:lnTo>
                    <a:pt x="675" y="25"/>
                  </a:lnTo>
                  <a:cubicBezTo>
                    <a:pt x="668" y="25"/>
                    <a:pt x="663" y="19"/>
                    <a:pt x="663" y="12"/>
                  </a:cubicBezTo>
                  <a:cubicBezTo>
                    <a:pt x="663" y="6"/>
                    <a:pt x="668" y="0"/>
                    <a:pt x="675" y="0"/>
                  </a:cubicBezTo>
                  <a:lnTo>
                    <a:pt x="750" y="0"/>
                  </a:lnTo>
                  <a:cubicBezTo>
                    <a:pt x="757" y="0"/>
                    <a:pt x="763" y="6"/>
                    <a:pt x="763" y="12"/>
                  </a:cubicBezTo>
                  <a:cubicBezTo>
                    <a:pt x="763" y="19"/>
                    <a:pt x="757" y="25"/>
                    <a:pt x="750" y="25"/>
                  </a:cubicBezTo>
                  <a:close/>
                  <a:moveTo>
                    <a:pt x="575" y="25"/>
                  </a:moveTo>
                  <a:lnTo>
                    <a:pt x="500" y="25"/>
                  </a:lnTo>
                  <a:cubicBezTo>
                    <a:pt x="493" y="25"/>
                    <a:pt x="488" y="19"/>
                    <a:pt x="488" y="12"/>
                  </a:cubicBezTo>
                  <a:cubicBezTo>
                    <a:pt x="488" y="6"/>
                    <a:pt x="493" y="0"/>
                    <a:pt x="500" y="0"/>
                  </a:cubicBezTo>
                  <a:lnTo>
                    <a:pt x="575" y="0"/>
                  </a:lnTo>
                  <a:cubicBezTo>
                    <a:pt x="582" y="0"/>
                    <a:pt x="588" y="6"/>
                    <a:pt x="588" y="12"/>
                  </a:cubicBezTo>
                  <a:cubicBezTo>
                    <a:pt x="588" y="19"/>
                    <a:pt x="582" y="25"/>
                    <a:pt x="575" y="25"/>
                  </a:cubicBezTo>
                  <a:close/>
                  <a:moveTo>
                    <a:pt x="400" y="25"/>
                  </a:moveTo>
                  <a:lnTo>
                    <a:pt x="325" y="25"/>
                  </a:lnTo>
                  <a:cubicBezTo>
                    <a:pt x="318" y="25"/>
                    <a:pt x="313" y="19"/>
                    <a:pt x="313" y="12"/>
                  </a:cubicBezTo>
                  <a:cubicBezTo>
                    <a:pt x="313" y="6"/>
                    <a:pt x="318" y="0"/>
                    <a:pt x="325" y="0"/>
                  </a:cubicBezTo>
                  <a:lnTo>
                    <a:pt x="400" y="0"/>
                  </a:lnTo>
                  <a:cubicBezTo>
                    <a:pt x="407" y="0"/>
                    <a:pt x="413" y="6"/>
                    <a:pt x="413" y="12"/>
                  </a:cubicBezTo>
                  <a:cubicBezTo>
                    <a:pt x="413" y="19"/>
                    <a:pt x="407" y="25"/>
                    <a:pt x="400" y="25"/>
                  </a:cubicBezTo>
                  <a:close/>
                  <a:moveTo>
                    <a:pt x="225" y="25"/>
                  </a:moveTo>
                  <a:lnTo>
                    <a:pt x="150" y="25"/>
                  </a:lnTo>
                  <a:cubicBezTo>
                    <a:pt x="143" y="25"/>
                    <a:pt x="138" y="19"/>
                    <a:pt x="138" y="12"/>
                  </a:cubicBezTo>
                  <a:cubicBezTo>
                    <a:pt x="138" y="6"/>
                    <a:pt x="143" y="0"/>
                    <a:pt x="150" y="0"/>
                  </a:cubicBezTo>
                  <a:lnTo>
                    <a:pt x="225" y="0"/>
                  </a:lnTo>
                  <a:cubicBezTo>
                    <a:pt x="232" y="0"/>
                    <a:pt x="238" y="6"/>
                    <a:pt x="238" y="12"/>
                  </a:cubicBezTo>
                  <a:cubicBezTo>
                    <a:pt x="238" y="19"/>
                    <a:pt x="232" y="25"/>
                    <a:pt x="225" y="25"/>
                  </a:cubicBezTo>
                  <a:close/>
                  <a:moveTo>
                    <a:pt x="50" y="25"/>
                  </a:moveTo>
                  <a:lnTo>
                    <a:pt x="13" y="25"/>
                  </a:lnTo>
                  <a:cubicBezTo>
                    <a:pt x="6" y="25"/>
                    <a:pt x="0" y="19"/>
                    <a:pt x="0" y="12"/>
                  </a:cubicBezTo>
                  <a:cubicBezTo>
                    <a:pt x="0" y="6"/>
                    <a:pt x="6" y="0"/>
                    <a:pt x="13" y="0"/>
                  </a:cubicBezTo>
                  <a:lnTo>
                    <a:pt x="50" y="0"/>
                  </a:lnTo>
                  <a:cubicBezTo>
                    <a:pt x="57" y="0"/>
                    <a:pt x="63" y="6"/>
                    <a:pt x="63" y="12"/>
                  </a:cubicBezTo>
                  <a:cubicBezTo>
                    <a:pt x="63" y="19"/>
                    <a:pt x="57" y="25"/>
                    <a:pt x="50" y="25"/>
                  </a:cubicBezTo>
                  <a:close/>
                </a:path>
              </a:pathLst>
            </a:custGeom>
            <a:solidFill>
              <a:srgbClr val="808080"/>
            </a:solidFill>
            <a:ln w="1588">
              <a:solidFill>
                <a:srgbClr val="808080"/>
              </a:solidFill>
              <a:bevel/>
              <a:headEnd/>
              <a:tailEnd/>
            </a:ln>
          </p:spPr>
          <p:txBody>
            <a:bodyPr/>
            <a:lstStyle/>
            <a:p>
              <a:endParaRPr lang="en-US" dirty="0"/>
            </a:p>
          </p:txBody>
        </p:sp>
        <p:grpSp>
          <p:nvGrpSpPr>
            <p:cNvPr id="7" name="Group 68"/>
            <p:cNvGrpSpPr>
              <a:grpSpLocks/>
            </p:cNvGrpSpPr>
            <p:nvPr/>
          </p:nvGrpSpPr>
          <p:grpSpPr bwMode="auto">
            <a:xfrm>
              <a:off x="5835650" y="1412875"/>
              <a:ext cx="257175" cy="212725"/>
              <a:chOff x="3393" y="881"/>
              <a:chExt cx="150" cy="141"/>
            </a:xfrm>
          </p:grpSpPr>
          <p:sp>
            <p:nvSpPr>
              <p:cNvPr id="13575" name="Freeform 66"/>
              <p:cNvSpPr>
                <a:spLocks/>
              </p:cNvSpPr>
              <p:nvPr/>
            </p:nvSpPr>
            <p:spPr bwMode="auto">
              <a:xfrm>
                <a:off x="3393" y="881"/>
                <a:ext cx="150" cy="141"/>
              </a:xfrm>
              <a:custGeom>
                <a:avLst/>
                <a:gdLst>
                  <a:gd name="T0" fmla="*/ 75 w 150"/>
                  <a:gd name="T1" fmla="*/ 0 h 141"/>
                  <a:gd name="T2" fmla="*/ 0 w 150"/>
                  <a:gd name="T3" fmla="*/ 70 h 141"/>
                  <a:gd name="T4" fmla="*/ 75 w 150"/>
                  <a:gd name="T5" fmla="*/ 141 h 141"/>
                  <a:gd name="T6" fmla="*/ 150 w 150"/>
                  <a:gd name="T7" fmla="*/ 70 h 141"/>
                  <a:gd name="T8" fmla="*/ 75 w 150"/>
                  <a:gd name="T9" fmla="*/ 0 h 141"/>
                  <a:gd name="T10" fmla="*/ 0 60000 65536"/>
                  <a:gd name="T11" fmla="*/ 0 60000 65536"/>
                  <a:gd name="T12" fmla="*/ 0 60000 65536"/>
                  <a:gd name="T13" fmla="*/ 0 60000 65536"/>
                  <a:gd name="T14" fmla="*/ 0 60000 65536"/>
                  <a:gd name="T15" fmla="*/ 0 w 150"/>
                  <a:gd name="T16" fmla="*/ 0 h 141"/>
                  <a:gd name="T17" fmla="*/ 150 w 150"/>
                  <a:gd name="T18" fmla="*/ 141 h 141"/>
                </a:gdLst>
                <a:ahLst/>
                <a:cxnLst>
                  <a:cxn ang="T10">
                    <a:pos x="T0" y="T1"/>
                  </a:cxn>
                  <a:cxn ang="T11">
                    <a:pos x="T2" y="T3"/>
                  </a:cxn>
                  <a:cxn ang="T12">
                    <a:pos x="T4" y="T5"/>
                  </a:cxn>
                  <a:cxn ang="T13">
                    <a:pos x="T6" y="T7"/>
                  </a:cxn>
                  <a:cxn ang="T14">
                    <a:pos x="T8" y="T9"/>
                  </a:cxn>
                </a:cxnLst>
                <a:rect l="T15" t="T16" r="T17" b="T18"/>
                <a:pathLst>
                  <a:path w="150" h="141">
                    <a:moveTo>
                      <a:pt x="75" y="0"/>
                    </a:moveTo>
                    <a:lnTo>
                      <a:pt x="0" y="70"/>
                    </a:lnTo>
                    <a:lnTo>
                      <a:pt x="75" y="141"/>
                    </a:lnTo>
                    <a:lnTo>
                      <a:pt x="150" y="70"/>
                    </a:lnTo>
                    <a:lnTo>
                      <a:pt x="75" y="0"/>
                    </a:lnTo>
                    <a:close/>
                  </a:path>
                </a:pathLst>
              </a:custGeom>
              <a:solidFill>
                <a:srgbClr val="FF6600"/>
              </a:solidFill>
              <a:ln w="9525">
                <a:noFill/>
                <a:round/>
                <a:headEnd/>
                <a:tailEnd/>
              </a:ln>
            </p:spPr>
            <p:txBody>
              <a:bodyPr/>
              <a:lstStyle/>
              <a:p>
                <a:endParaRPr lang="en-US" dirty="0"/>
              </a:p>
            </p:txBody>
          </p:sp>
          <p:sp>
            <p:nvSpPr>
              <p:cNvPr id="13576" name="Freeform 67">
                <a:hlinkClick r:id="rId3" action="ppaction://hlinkpres?slideindex=1&amp;slidetitle="/>
              </p:cNvPr>
              <p:cNvSpPr>
                <a:spLocks/>
              </p:cNvSpPr>
              <p:nvPr/>
            </p:nvSpPr>
            <p:spPr bwMode="auto">
              <a:xfrm>
                <a:off x="3393" y="881"/>
                <a:ext cx="150" cy="141"/>
              </a:xfrm>
              <a:custGeom>
                <a:avLst/>
                <a:gdLst>
                  <a:gd name="T0" fmla="*/ 75 w 150"/>
                  <a:gd name="T1" fmla="*/ 0 h 141"/>
                  <a:gd name="T2" fmla="*/ 0 w 150"/>
                  <a:gd name="T3" fmla="*/ 70 h 141"/>
                  <a:gd name="T4" fmla="*/ 75 w 150"/>
                  <a:gd name="T5" fmla="*/ 141 h 141"/>
                  <a:gd name="T6" fmla="*/ 150 w 150"/>
                  <a:gd name="T7" fmla="*/ 70 h 141"/>
                  <a:gd name="T8" fmla="*/ 75 w 150"/>
                  <a:gd name="T9" fmla="*/ 0 h 141"/>
                  <a:gd name="T10" fmla="*/ 0 60000 65536"/>
                  <a:gd name="T11" fmla="*/ 0 60000 65536"/>
                  <a:gd name="T12" fmla="*/ 0 60000 65536"/>
                  <a:gd name="T13" fmla="*/ 0 60000 65536"/>
                  <a:gd name="T14" fmla="*/ 0 60000 65536"/>
                  <a:gd name="T15" fmla="*/ 0 w 150"/>
                  <a:gd name="T16" fmla="*/ 0 h 141"/>
                  <a:gd name="T17" fmla="*/ 150 w 150"/>
                  <a:gd name="T18" fmla="*/ 141 h 141"/>
                </a:gdLst>
                <a:ahLst/>
                <a:cxnLst>
                  <a:cxn ang="T10">
                    <a:pos x="T0" y="T1"/>
                  </a:cxn>
                  <a:cxn ang="T11">
                    <a:pos x="T2" y="T3"/>
                  </a:cxn>
                  <a:cxn ang="T12">
                    <a:pos x="T4" y="T5"/>
                  </a:cxn>
                  <a:cxn ang="T13">
                    <a:pos x="T6" y="T7"/>
                  </a:cxn>
                  <a:cxn ang="T14">
                    <a:pos x="T8" y="T9"/>
                  </a:cxn>
                </a:cxnLst>
                <a:rect l="T15" t="T16" r="T17" b="T18"/>
                <a:pathLst>
                  <a:path w="150" h="141">
                    <a:moveTo>
                      <a:pt x="75" y="0"/>
                    </a:moveTo>
                    <a:lnTo>
                      <a:pt x="0" y="70"/>
                    </a:lnTo>
                    <a:lnTo>
                      <a:pt x="75" y="141"/>
                    </a:lnTo>
                    <a:lnTo>
                      <a:pt x="150" y="70"/>
                    </a:lnTo>
                    <a:lnTo>
                      <a:pt x="75" y="0"/>
                    </a:lnTo>
                    <a:close/>
                  </a:path>
                </a:pathLst>
              </a:custGeom>
              <a:noFill/>
              <a:ln w="7938" cap="rnd">
                <a:solidFill>
                  <a:srgbClr val="000000"/>
                </a:solidFill>
                <a:round/>
                <a:headEnd/>
                <a:tailEnd/>
              </a:ln>
            </p:spPr>
            <p:txBody>
              <a:bodyPr/>
              <a:lstStyle/>
              <a:p>
                <a:endParaRPr lang="en-US" dirty="0"/>
              </a:p>
            </p:txBody>
          </p:sp>
        </p:grpSp>
        <p:sp>
          <p:nvSpPr>
            <p:cNvPr id="13370" name="Rectangle 69"/>
            <p:cNvSpPr>
              <a:spLocks noChangeArrowheads="1"/>
            </p:cNvSpPr>
            <p:nvPr/>
          </p:nvSpPr>
          <p:spPr bwMode="auto">
            <a:xfrm>
              <a:off x="5952181" y="1471613"/>
              <a:ext cx="78089"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D</a:t>
              </a:r>
              <a:endParaRPr lang="en-US" dirty="0"/>
            </a:p>
          </p:txBody>
        </p:sp>
        <p:sp>
          <p:nvSpPr>
            <p:cNvPr id="13371" name="Freeform 70"/>
            <p:cNvSpPr>
              <a:spLocks noEditPoints="1"/>
            </p:cNvSpPr>
            <p:nvPr/>
          </p:nvSpPr>
          <p:spPr bwMode="auto">
            <a:xfrm>
              <a:off x="5951538" y="1651000"/>
              <a:ext cx="39687" cy="4310063"/>
            </a:xfrm>
            <a:custGeom>
              <a:avLst/>
              <a:gdLst>
                <a:gd name="T0" fmla="*/ 0 w 23"/>
                <a:gd name="T1" fmla="*/ 2147483647 h 2857"/>
                <a:gd name="T2" fmla="*/ 2147483647 w 23"/>
                <a:gd name="T3" fmla="*/ 2147483647 h 2857"/>
                <a:gd name="T4" fmla="*/ 0 w 23"/>
                <a:gd name="T5" fmla="*/ 2147483647 h 2857"/>
                <a:gd name="T6" fmla="*/ 2147483647 w 23"/>
                <a:gd name="T7" fmla="*/ 2147483647 h 2857"/>
                <a:gd name="T8" fmla="*/ 2147483647 w 23"/>
                <a:gd name="T9" fmla="*/ 2147483647 h 2857"/>
                <a:gd name="T10" fmla="*/ 2147483647 w 23"/>
                <a:gd name="T11" fmla="*/ 2147483647 h 2857"/>
                <a:gd name="T12" fmla="*/ 2147483647 w 23"/>
                <a:gd name="T13" fmla="*/ 2147483647 h 2857"/>
                <a:gd name="T14" fmla="*/ 2147483647 w 23"/>
                <a:gd name="T15" fmla="*/ 2147483647 h 2857"/>
                <a:gd name="T16" fmla="*/ 2147483647 w 23"/>
                <a:gd name="T17" fmla="*/ 2147483647 h 2857"/>
                <a:gd name="T18" fmla="*/ 2147483647 w 23"/>
                <a:gd name="T19" fmla="*/ 2147483647 h 2857"/>
                <a:gd name="T20" fmla="*/ 2147483647 w 23"/>
                <a:gd name="T21" fmla="*/ 2147483647 h 2857"/>
                <a:gd name="T22" fmla="*/ 2147483647 w 23"/>
                <a:gd name="T23" fmla="*/ 2147483647 h 2857"/>
                <a:gd name="T24" fmla="*/ 2147483647 w 23"/>
                <a:gd name="T25" fmla="*/ 2147483647 h 2857"/>
                <a:gd name="T26" fmla="*/ 2147483647 w 23"/>
                <a:gd name="T27" fmla="*/ 2147483647 h 2857"/>
                <a:gd name="T28" fmla="*/ 2147483647 w 23"/>
                <a:gd name="T29" fmla="*/ 2147483647 h 2857"/>
                <a:gd name="T30" fmla="*/ 2147483647 w 23"/>
                <a:gd name="T31" fmla="*/ 2147483647 h 2857"/>
                <a:gd name="T32" fmla="*/ 2147483647 w 23"/>
                <a:gd name="T33" fmla="*/ 2147483647 h 2857"/>
                <a:gd name="T34" fmla="*/ 2147483647 w 23"/>
                <a:gd name="T35" fmla="*/ 2147483647 h 2857"/>
                <a:gd name="T36" fmla="*/ 2147483647 w 23"/>
                <a:gd name="T37" fmla="*/ 2147483647 h 2857"/>
                <a:gd name="T38" fmla="*/ 2147483647 w 23"/>
                <a:gd name="T39" fmla="*/ 2147483647 h 2857"/>
                <a:gd name="T40" fmla="*/ 2147483647 w 23"/>
                <a:gd name="T41" fmla="*/ 2147483647 h 2857"/>
                <a:gd name="T42" fmla="*/ 2147483647 w 23"/>
                <a:gd name="T43" fmla="*/ 2147483647 h 2857"/>
                <a:gd name="T44" fmla="*/ 2147483647 w 23"/>
                <a:gd name="T45" fmla="*/ 2147483647 h 2857"/>
                <a:gd name="T46" fmla="*/ 2147483647 w 23"/>
                <a:gd name="T47" fmla="*/ 2147483647 h 2857"/>
                <a:gd name="T48" fmla="*/ 2147483647 w 23"/>
                <a:gd name="T49" fmla="*/ 2147483647 h 2857"/>
                <a:gd name="T50" fmla="*/ 2147483647 w 23"/>
                <a:gd name="T51" fmla="*/ 2147483647 h 2857"/>
                <a:gd name="T52" fmla="*/ 2147483647 w 23"/>
                <a:gd name="T53" fmla="*/ 2147483647 h 2857"/>
                <a:gd name="T54" fmla="*/ 2147483647 w 23"/>
                <a:gd name="T55" fmla="*/ 2147483647 h 2857"/>
                <a:gd name="T56" fmla="*/ 2147483647 w 23"/>
                <a:gd name="T57" fmla="*/ 2147483647 h 2857"/>
                <a:gd name="T58" fmla="*/ 2147483647 w 23"/>
                <a:gd name="T59" fmla="*/ 2147483647 h 2857"/>
                <a:gd name="T60" fmla="*/ 2147483647 w 23"/>
                <a:gd name="T61" fmla="*/ 2147483647 h 2857"/>
                <a:gd name="T62" fmla="*/ 2147483647 w 23"/>
                <a:gd name="T63" fmla="*/ 2147483647 h 2857"/>
                <a:gd name="T64" fmla="*/ 2147483647 w 23"/>
                <a:gd name="T65" fmla="*/ 2147483647 h 2857"/>
                <a:gd name="T66" fmla="*/ 2147483647 w 23"/>
                <a:gd name="T67" fmla="*/ 2147483647 h 2857"/>
                <a:gd name="T68" fmla="*/ 2147483647 w 23"/>
                <a:gd name="T69" fmla="*/ 2147483647 h 2857"/>
                <a:gd name="T70" fmla="*/ 2147483647 w 23"/>
                <a:gd name="T71" fmla="*/ 2147483647 h 2857"/>
                <a:gd name="T72" fmla="*/ 2147483647 w 23"/>
                <a:gd name="T73" fmla="*/ 2147483647 h 2857"/>
                <a:gd name="T74" fmla="*/ 2147483647 w 23"/>
                <a:gd name="T75" fmla="*/ 2147483647 h 2857"/>
                <a:gd name="T76" fmla="*/ 2147483647 w 23"/>
                <a:gd name="T77" fmla="*/ 2147483647 h 2857"/>
                <a:gd name="T78" fmla="*/ 2147483647 w 23"/>
                <a:gd name="T79" fmla="*/ 2147483647 h 2857"/>
                <a:gd name="T80" fmla="*/ 2147483647 w 23"/>
                <a:gd name="T81" fmla="*/ 2147483647 h 2857"/>
                <a:gd name="T82" fmla="*/ 2147483647 w 23"/>
                <a:gd name="T83" fmla="*/ 2147483647 h 2857"/>
                <a:gd name="T84" fmla="*/ 2147483647 w 23"/>
                <a:gd name="T85" fmla="*/ 2147483647 h 2857"/>
                <a:gd name="T86" fmla="*/ 2147483647 w 23"/>
                <a:gd name="T87" fmla="*/ 2147483647 h 2857"/>
                <a:gd name="T88" fmla="*/ 2147483647 w 23"/>
                <a:gd name="T89" fmla="*/ 2147483647 h 285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
                <a:gd name="T136" fmla="*/ 0 h 2857"/>
                <a:gd name="T137" fmla="*/ 23 w 23"/>
                <a:gd name="T138" fmla="*/ 2857 h 285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 h="2857">
                  <a:moveTo>
                    <a:pt x="15" y="0"/>
                  </a:moveTo>
                  <a:lnTo>
                    <a:pt x="16" y="61"/>
                  </a:lnTo>
                  <a:lnTo>
                    <a:pt x="0" y="61"/>
                  </a:lnTo>
                  <a:lnTo>
                    <a:pt x="0" y="0"/>
                  </a:lnTo>
                  <a:lnTo>
                    <a:pt x="15" y="0"/>
                  </a:lnTo>
                  <a:close/>
                  <a:moveTo>
                    <a:pt x="16" y="107"/>
                  </a:moveTo>
                  <a:lnTo>
                    <a:pt x="16" y="169"/>
                  </a:lnTo>
                  <a:lnTo>
                    <a:pt x="0" y="169"/>
                  </a:lnTo>
                  <a:lnTo>
                    <a:pt x="0" y="107"/>
                  </a:lnTo>
                  <a:lnTo>
                    <a:pt x="16" y="107"/>
                  </a:lnTo>
                  <a:close/>
                  <a:moveTo>
                    <a:pt x="16" y="215"/>
                  </a:moveTo>
                  <a:lnTo>
                    <a:pt x="16" y="276"/>
                  </a:lnTo>
                  <a:lnTo>
                    <a:pt x="0" y="276"/>
                  </a:lnTo>
                  <a:lnTo>
                    <a:pt x="0" y="215"/>
                  </a:lnTo>
                  <a:lnTo>
                    <a:pt x="16" y="215"/>
                  </a:lnTo>
                  <a:close/>
                  <a:moveTo>
                    <a:pt x="16" y="322"/>
                  </a:moveTo>
                  <a:lnTo>
                    <a:pt x="16" y="384"/>
                  </a:lnTo>
                  <a:lnTo>
                    <a:pt x="1" y="384"/>
                  </a:lnTo>
                  <a:lnTo>
                    <a:pt x="1" y="322"/>
                  </a:lnTo>
                  <a:lnTo>
                    <a:pt x="16" y="322"/>
                  </a:lnTo>
                  <a:close/>
                  <a:moveTo>
                    <a:pt x="17" y="430"/>
                  </a:moveTo>
                  <a:lnTo>
                    <a:pt x="17" y="491"/>
                  </a:lnTo>
                  <a:lnTo>
                    <a:pt x="1" y="491"/>
                  </a:lnTo>
                  <a:lnTo>
                    <a:pt x="1" y="430"/>
                  </a:lnTo>
                  <a:lnTo>
                    <a:pt x="17" y="430"/>
                  </a:lnTo>
                  <a:close/>
                  <a:moveTo>
                    <a:pt x="17" y="537"/>
                  </a:moveTo>
                  <a:lnTo>
                    <a:pt x="17" y="599"/>
                  </a:lnTo>
                  <a:lnTo>
                    <a:pt x="1" y="599"/>
                  </a:lnTo>
                  <a:lnTo>
                    <a:pt x="1" y="537"/>
                  </a:lnTo>
                  <a:lnTo>
                    <a:pt x="17" y="537"/>
                  </a:lnTo>
                  <a:close/>
                  <a:moveTo>
                    <a:pt x="17" y="645"/>
                  </a:moveTo>
                  <a:lnTo>
                    <a:pt x="17" y="706"/>
                  </a:lnTo>
                  <a:lnTo>
                    <a:pt x="2" y="706"/>
                  </a:lnTo>
                  <a:lnTo>
                    <a:pt x="1" y="645"/>
                  </a:lnTo>
                  <a:lnTo>
                    <a:pt x="17" y="645"/>
                  </a:lnTo>
                  <a:close/>
                  <a:moveTo>
                    <a:pt x="17" y="752"/>
                  </a:moveTo>
                  <a:lnTo>
                    <a:pt x="18" y="814"/>
                  </a:lnTo>
                  <a:lnTo>
                    <a:pt x="2" y="814"/>
                  </a:lnTo>
                  <a:lnTo>
                    <a:pt x="2" y="752"/>
                  </a:lnTo>
                  <a:lnTo>
                    <a:pt x="17" y="752"/>
                  </a:lnTo>
                  <a:close/>
                  <a:moveTo>
                    <a:pt x="18" y="860"/>
                  </a:moveTo>
                  <a:lnTo>
                    <a:pt x="18" y="921"/>
                  </a:lnTo>
                  <a:lnTo>
                    <a:pt x="2" y="921"/>
                  </a:lnTo>
                  <a:lnTo>
                    <a:pt x="2" y="860"/>
                  </a:lnTo>
                  <a:lnTo>
                    <a:pt x="18" y="860"/>
                  </a:lnTo>
                  <a:close/>
                  <a:moveTo>
                    <a:pt x="18" y="968"/>
                  </a:moveTo>
                  <a:lnTo>
                    <a:pt x="18" y="1029"/>
                  </a:lnTo>
                  <a:lnTo>
                    <a:pt x="2" y="1029"/>
                  </a:lnTo>
                  <a:lnTo>
                    <a:pt x="2" y="968"/>
                  </a:lnTo>
                  <a:lnTo>
                    <a:pt x="18" y="968"/>
                  </a:lnTo>
                  <a:close/>
                  <a:moveTo>
                    <a:pt x="18" y="1075"/>
                  </a:moveTo>
                  <a:lnTo>
                    <a:pt x="19" y="1137"/>
                  </a:lnTo>
                  <a:lnTo>
                    <a:pt x="3" y="1137"/>
                  </a:lnTo>
                  <a:lnTo>
                    <a:pt x="3" y="1075"/>
                  </a:lnTo>
                  <a:lnTo>
                    <a:pt x="18" y="1075"/>
                  </a:lnTo>
                  <a:close/>
                  <a:moveTo>
                    <a:pt x="19" y="1183"/>
                  </a:moveTo>
                  <a:lnTo>
                    <a:pt x="19" y="1244"/>
                  </a:lnTo>
                  <a:lnTo>
                    <a:pt x="3" y="1244"/>
                  </a:lnTo>
                  <a:lnTo>
                    <a:pt x="3" y="1183"/>
                  </a:lnTo>
                  <a:lnTo>
                    <a:pt x="19" y="1183"/>
                  </a:lnTo>
                  <a:close/>
                  <a:moveTo>
                    <a:pt x="19" y="1290"/>
                  </a:moveTo>
                  <a:lnTo>
                    <a:pt x="19" y="1352"/>
                  </a:lnTo>
                  <a:lnTo>
                    <a:pt x="3" y="1352"/>
                  </a:lnTo>
                  <a:lnTo>
                    <a:pt x="3" y="1290"/>
                  </a:lnTo>
                  <a:lnTo>
                    <a:pt x="19" y="1290"/>
                  </a:lnTo>
                  <a:close/>
                  <a:moveTo>
                    <a:pt x="19" y="1398"/>
                  </a:moveTo>
                  <a:lnTo>
                    <a:pt x="19" y="1459"/>
                  </a:lnTo>
                  <a:lnTo>
                    <a:pt x="4" y="1459"/>
                  </a:lnTo>
                  <a:lnTo>
                    <a:pt x="4" y="1398"/>
                  </a:lnTo>
                  <a:lnTo>
                    <a:pt x="19" y="1398"/>
                  </a:lnTo>
                  <a:close/>
                  <a:moveTo>
                    <a:pt x="20" y="1505"/>
                  </a:moveTo>
                  <a:lnTo>
                    <a:pt x="20" y="1567"/>
                  </a:lnTo>
                  <a:lnTo>
                    <a:pt x="4" y="1567"/>
                  </a:lnTo>
                  <a:lnTo>
                    <a:pt x="4" y="1505"/>
                  </a:lnTo>
                  <a:lnTo>
                    <a:pt x="20" y="1505"/>
                  </a:lnTo>
                  <a:close/>
                  <a:moveTo>
                    <a:pt x="20" y="1613"/>
                  </a:moveTo>
                  <a:lnTo>
                    <a:pt x="20" y="1674"/>
                  </a:lnTo>
                  <a:lnTo>
                    <a:pt x="4" y="1674"/>
                  </a:lnTo>
                  <a:lnTo>
                    <a:pt x="4" y="1613"/>
                  </a:lnTo>
                  <a:lnTo>
                    <a:pt x="20" y="1613"/>
                  </a:lnTo>
                  <a:close/>
                  <a:moveTo>
                    <a:pt x="20" y="1720"/>
                  </a:moveTo>
                  <a:lnTo>
                    <a:pt x="20" y="1782"/>
                  </a:lnTo>
                  <a:lnTo>
                    <a:pt x="5" y="1782"/>
                  </a:lnTo>
                  <a:lnTo>
                    <a:pt x="4" y="1720"/>
                  </a:lnTo>
                  <a:lnTo>
                    <a:pt x="20" y="1720"/>
                  </a:lnTo>
                  <a:close/>
                  <a:moveTo>
                    <a:pt x="20" y="1828"/>
                  </a:moveTo>
                  <a:lnTo>
                    <a:pt x="21" y="1889"/>
                  </a:lnTo>
                  <a:lnTo>
                    <a:pt x="5" y="1889"/>
                  </a:lnTo>
                  <a:lnTo>
                    <a:pt x="5" y="1828"/>
                  </a:lnTo>
                  <a:lnTo>
                    <a:pt x="20" y="1828"/>
                  </a:lnTo>
                  <a:close/>
                  <a:moveTo>
                    <a:pt x="21" y="1935"/>
                  </a:moveTo>
                  <a:lnTo>
                    <a:pt x="21" y="1997"/>
                  </a:lnTo>
                  <a:lnTo>
                    <a:pt x="5" y="1997"/>
                  </a:lnTo>
                  <a:lnTo>
                    <a:pt x="5" y="1935"/>
                  </a:lnTo>
                  <a:lnTo>
                    <a:pt x="21" y="1935"/>
                  </a:lnTo>
                  <a:close/>
                  <a:moveTo>
                    <a:pt x="21" y="2043"/>
                  </a:moveTo>
                  <a:lnTo>
                    <a:pt x="21" y="2104"/>
                  </a:lnTo>
                  <a:lnTo>
                    <a:pt x="5" y="2104"/>
                  </a:lnTo>
                  <a:lnTo>
                    <a:pt x="5" y="2043"/>
                  </a:lnTo>
                  <a:lnTo>
                    <a:pt x="21" y="2043"/>
                  </a:lnTo>
                  <a:close/>
                  <a:moveTo>
                    <a:pt x="21" y="2150"/>
                  </a:moveTo>
                  <a:lnTo>
                    <a:pt x="21" y="2212"/>
                  </a:lnTo>
                  <a:lnTo>
                    <a:pt x="6" y="2212"/>
                  </a:lnTo>
                  <a:lnTo>
                    <a:pt x="6" y="2150"/>
                  </a:lnTo>
                  <a:lnTo>
                    <a:pt x="21" y="2150"/>
                  </a:lnTo>
                  <a:close/>
                  <a:moveTo>
                    <a:pt x="22" y="2258"/>
                  </a:moveTo>
                  <a:lnTo>
                    <a:pt x="22" y="2319"/>
                  </a:lnTo>
                  <a:lnTo>
                    <a:pt x="6" y="2319"/>
                  </a:lnTo>
                  <a:lnTo>
                    <a:pt x="6" y="2258"/>
                  </a:lnTo>
                  <a:lnTo>
                    <a:pt x="22" y="2258"/>
                  </a:lnTo>
                  <a:close/>
                  <a:moveTo>
                    <a:pt x="22" y="2366"/>
                  </a:moveTo>
                  <a:lnTo>
                    <a:pt x="22" y="2427"/>
                  </a:lnTo>
                  <a:lnTo>
                    <a:pt x="6" y="2427"/>
                  </a:lnTo>
                  <a:lnTo>
                    <a:pt x="6" y="2366"/>
                  </a:lnTo>
                  <a:lnTo>
                    <a:pt x="22" y="2366"/>
                  </a:lnTo>
                  <a:close/>
                  <a:moveTo>
                    <a:pt x="22" y="2473"/>
                  </a:moveTo>
                  <a:lnTo>
                    <a:pt x="22" y="2535"/>
                  </a:lnTo>
                  <a:lnTo>
                    <a:pt x="7" y="2535"/>
                  </a:lnTo>
                  <a:lnTo>
                    <a:pt x="6" y="2473"/>
                  </a:lnTo>
                  <a:lnTo>
                    <a:pt x="22" y="2473"/>
                  </a:lnTo>
                  <a:close/>
                  <a:moveTo>
                    <a:pt x="22" y="2581"/>
                  </a:moveTo>
                  <a:lnTo>
                    <a:pt x="23" y="2642"/>
                  </a:lnTo>
                  <a:lnTo>
                    <a:pt x="7" y="2642"/>
                  </a:lnTo>
                  <a:lnTo>
                    <a:pt x="7" y="2581"/>
                  </a:lnTo>
                  <a:lnTo>
                    <a:pt x="22" y="2581"/>
                  </a:lnTo>
                  <a:close/>
                  <a:moveTo>
                    <a:pt x="23" y="2688"/>
                  </a:moveTo>
                  <a:lnTo>
                    <a:pt x="23" y="2750"/>
                  </a:lnTo>
                  <a:lnTo>
                    <a:pt x="7" y="2750"/>
                  </a:lnTo>
                  <a:lnTo>
                    <a:pt x="7" y="2688"/>
                  </a:lnTo>
                  <a:lnTo>
                    <a:pt x="23" y="2688"/>
                  </a:lnTo>
                  <a:close/>
                  <a:moveTo>
                    <a:pt x="23" y="2796"/>
                  </a:moveTo>
                  <a:lnTo>
                    <a:pt x="23" y="2857"/>
                  </a:lnTo>
                  <a:lnTo>
                    <a:pt x="8" y="2857"/>
                  </a:lnTo>
                  <a:lnTo>
                    <a:pt x="7" y="2796"/>
                  </a:lnTo>
                  <a:lnTo>
                    <a:pt x="23" y="2796"/>
                  </a:lnTo>
                  <a:close/>
                </a:path>
              </a:pathLst>
            </a:custGeom>
            <a:solidFill>
              <a:srgbClr val="336699"/>
            </a:solidFill>
            <a:ln w="1588">
              <a:solidFill>
                <a:srgbClr val="336699"/>
              </a:solidFill>
              <a:bevel/>
              <a:headEnd/>
              <a:tailEnd/>
            </a:ln>
          </p:spPr>
          <p:txBody>
            <a:bodyPr/>
            <a:lstStyle/>
            <a:p>
              <a:endParaRPr lang="en-US" dirty="0"/>
            </a:p>
          </p:txBody>
        </p:sp>
        <p:grpSp>
          <p:nvGrpSpPr>
            <p:cNvPr id="8" name="Group 75"/>
            <p:cNvGrpSpPr>
              <a:grpSpLocks/>
            </p:cNvGrpSpPr>
            <p:nvPr/>
          </p:nvGrpSpPr>
          <p:grpSpPr bwMode="auto">
            <a:xfrm>
              <a:off x="3384550" y="6245225"/>
              <a:ext cx="280988" cy="157163"/>
              <a:chOff x="1968" y="4085"/>
              <a:chExt cx="163" cy="104"/>
            </a:xfrm>
          </p:grpSpPr>
          <p:sp>
            <p:nvSpPr>
              <p:cNvPr id="13573" name="Rectangle 73"/>
              <p:cNvSpPr>
                <a:spLocks noChangeArrowheads="1"/>
              </p:cNvSpPr>
              <p:nvPr/>
            </p:nvSpPr>
            <p:spPr bwMode="auto">
              <a:xfrm>
                <a:off x="1968" y="4085"/>
                <a:ext cx="163" cy="104"/>
              </a:xfrm>
              <a:prstGeom prst="rect">
                <a:avLst/>
              </a:prstGeom>
              <a:solidFill>
                <a:srgbClr val="FF6600"/>
              </a:solidFill>
              <a:ln w="9525">
                <a:noFill/>
                <a:miter lim="800000"/>
                <a:headEnd/>
                <a:tailEnd/>
              </a:ln>
            </p:spPr>
            <p:txBody>
              <a:bodyPr/>
              <a:lstStyle/>
              <a:p>
                <a:pPr algn="ctr">
                  <a:spcBef>
                    <a:spcPct val="50000"/>
                  </a:spcBef>
                </a:pPr>
                <a:endParaRPr lang="en-US" dirty="0"/>
              </a:p>
            </p:txBody>
          </p:sp>
          <p:sp>
            <p:nvSpPr>
              <p:cNvPr id="13574" name="Rectangle 74"/>
              <p:cNvSpPr>
                <a:spLocks noChangeArrowheads="1"/>
              </p:cNvSpPr>
              <p:nvPr/>
            </p:nvSpPr>
            <p:spPr bwMode="auto">
              <a:xfrm>
                <a:off x="1968" y="4085"/>
                <a:ext cx="163" cy="104"/>
              </a:xfrm>
              <a:prstGeom prst="rect">
                <a:avLst/>
              </a:prstGeom>
              <a:noFill/>
              <a:ln w="7938" cap="rnd">
                <a:solidFill>
                  <a:srgbClr val="000000"/>
                </a:solidFill>
                <a:miter lim="800000"/>
                <a:headEnd/>
                <a:tailEnd/>
              </a:ln>
            </p:spPr>
            <p:txBody>
              <a:bodyPr/>
              <a:lstStyle/>
              <a:p>
                <a:pPr algn="ctr">
                  <a:spcBef>
                    <a:spcPct val="50000"/>
                  </a:spcBef>
                </a:pPr>
                <a:endParaRPr lang="en-US" dirty="0"/>
              </a:p>
            </p:txBody>
          </p:sp>
        </p:grpSp>
        <p:sp>
          <p:nvSpPr>
            <p:cNvPr id="13373" name="Rectangle 76"/>
            <p:cNvSpPr>
              <a:spLocks noChangeArrowheads="1"/>
            </p:cNvSpPr>
            <p:nvPr/>
          </p:nvSpPr>
          <p:spPr bwMode="auto">
            <a:xfrm>
              <a:off x="1267638" y="6084888"/>
              <a:ext cx="366674"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Legend</a:t>
              </a:r>
              <a:endParaRPr lang="en-US" dirty="0"/>
            </a:p>
          </p:txBody>
        </p:sp>
        <p:sp>
          <p:nvSpPr>
            <p:cNvPr id="13374" name="Rectangle 77"/>
            <p:cNvSpPr>
              <a:spLocks noChangeArrowheads="1"/>
            </p:cNvSpPr>
            <p:nvPr/>
          </p:nvSpPr>
          <p:spPr bwMode="auto">
            <a:xfrm>
              <a:off x="1254125" y="6178550"/>
              <a:ext cx="360363" cy="4763"/>
            </a:xfrm>
            <a:prstGeom prst="rect">
              <a:avLst/>
            </a:prstGeom>
            <a:solidFill>
              <a:srgbClr val="000000"/>
            </a:solidFill>
            <a:ln w="9525">
              <a:noFill/>
              <a:miter lim="800000"/>
              <a:headEnd/>
              <a:tailEnd/>
            </a:ln>
          </p:spPr>
          <p:txBody>
            <a:bodyPr/>
            <a:lstStyle/>
            <a:p>
              <a:pPr algn="ctr">
                <a:spcBef>
                  <a:spcPct val="50000"/>
                </a:spcBef>
              </a:pPr>
              <a:endParaRPr lang="en-US" dirty="0"/>
            </a:p>
          </p:txBody>
        </p:sp>
        <p:sp>
          <p:nvSpPr>
            <p:cNvPr id="13375" name="Rectangle 78"/>
            <p:cNvSpPr>
              <a:spLocks noChangeArrowheads="1"/>
            </p:cNvSpPr>
            <p:nvPr/>
          </p:nvSpPr>
          <p:spPr bwMode="auto">
            <a:xfrm>
              <a:off x="1623441" y="6262688"/>
              <a:ext cx="1437832"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Triggers for Early Intervention</a:t>
              </a:r>
              <a:endParaRPr lang="en-US" dirty="0"/>
            </a:p>
          </p:txBody>
        </p:sp>
        <p:sp>
          <p:nvSpPr>
            <p:cNvPr id="13376" name="Rectangle 79"/>
            <p:cNvSpPr>
              <a:spLocks noChangeArrowheads="1"/>
            </p:cNvSpPr>
            <p:nvPr/>
          </p:nvSpPr>
          <p:spPr bwMode="auto">
            <a:xfrm>
              <a:off x="3669787" y="6283325"/>
              <a:ext cx="2537850"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Intervention and Failure Resolution Actions by MDIC</a:t>
              </a:r>
              <a:endParaRPr lang="en-US" dirty="0"/>
            </a:p>
          </p:txBody>
        </p:sp>
        <p:grpSp>
          <p:nvGrpSpPr>
            <p:cNvPr id="9" name="Group 82"/>
            <p:cNvGrpSpPr>
              <a:grpSpLocks/>
            </p:cNvGrpSpPr>
            <p:nvPr/>
          </p:nvGrpSpPr>
          <p:grpSpPr bwMode="auto">
            <a:xfrm>
              <a:off x="1366838" y="6211888"/>
              <a:ext cx="258762" cy="212725"/>
              <a:chOff x="795" y="4063"/>
              <a:chExt cx="150" cy="140"/>
            </a:xfrm>
          </p:grpSpPr>
          <p:sp>
            <p:nvSpPr>
              <p:cNvPr id="13571" name="Freeform 80"/>
              <p:cNvSpPr>
                <a:spLocks/>
              </p:cNvSpPr>
              <p:nvPr/>
            </p:nvSpPr>
            <p:spPr bwMode="auto">
              <a:xfrm>
                <a:off x="795" y="4063"/>
                <a:ext cx="150" cy="140"/>
              </a:xfrm>
              <a:custGeom>
                <a:avLst/>
                <a:gdLst>
                  <a:gd name="T0" fmla="*/ 75 w 150"/>
                  <a:gd name="T1" fmla="*/ 0 h 140"/>
                  <a:gd name="T2" fmla="*/ 0 w 150"/>
                  <a:gd name="T3" fmla="*/ 70 h 140"/>
                  <a:gd name="T4" fmla="*/ 75 w 150"/>
                  <a:gd name="T5" fmla="*/ 140 h 140"/>
                  <a:gd name="T6" fmla="*/ 150 w 150"/>
                  <a:gd name="T7" fmla="*/ 70 h 140"/>
                  <a:gd name="T8" fmla="*/ 75 w 150"/>
                  <a:gd name="T9" fmla="*/ 0 h 140"/>
                  <a:gd name="T10" fmla="*/ 0 60000 65536"/>
                  <a:gd name="T11" fmla="*/ 0 60000 65536"/>
                  <a:gd name="T12" fmla="*/ 0 60000 65536"/>
                  <a:gd name="T13" fmla="*/ 0 60000 65536"/>
                  <a:gd name="T14" fmla="*/ 0 60000 65536"/>
                  <a:gd name="T15" fmla="*/ 0 w 150"/>
                  <a:gd name="T16" fmla="*/ 0 h 140"/>
                  <a:gd name="T17" fmla="*/ 150 w 150"/>
                  <a:gd name="T18" fmla="*/ 140 h 140"/>
                </a:gdLst>
                <a:ahLst/>
                <a:cxnLst>
                  <a:cxn ang="T10">
                    <a:pos x="T0" y="T1"/>
                  </a:cxn>
                  <a:cxn ang="T11">
                    <a:pos x="T2" y="T3"/>
                  </a:cxn>
                  <a:cxn ang="T12">
                    <a:pos x="T4" y="T5"/>
                  </a:cxn>
                  <a:cxn ang="T13">
                    <a:pos x="T6" y="T7"/>
                  </a:cxn>
                  <a:cxn ang="T14">
                    <a:pos x="T8" y="T9"/>
                  </a:cxn>
                </a:cxnLst>
                <a:rect l="T15" t="T16" r="T17" b="T18"/>
                <a:pathLst>
                  <a:path w="150" h="140">
                    <a:moveTo>
                      <a:pt x="75" y="0"/>
                    </a:moveTo>
                    <a:lnTo>
                      <a:pt x="0" y="70"/>
                    </a:lnTo>
                    <a:lnTo>
                      <a:pt x="75" y="140"/>
                    </a:lnTo>
                    <a:lnTo>
                      <a:pt x="150" y="70"/>
                    </a:lnTo>
                    <a:lnTo>
                      <a:pt x="75" y="0"/>
                    </a:lnTo>
                    <a:close/>
                  </a:path>
                </a:pathLst>
              </a:custGeom>
              <a:solidFill>
                <a:srgbClr val="FF6600"/>
              </a:solidFill>
              <a:ln w="9525">
                <a:noFill/>
                <a:round/>
                <a:headEnd/>
                <a:tailEnd/>
              </a:ln>
            </p:spPr>
            <p:txBody>
              <a:bodyPr/>
              <a:lstStyle/>
              <a:p>
                <a:endParaRPr lang="en-US" dirty="0"/>
              </a:p>
            </p:txBody>
          </p:sp>
          <p:sp>
            <p:nvSpPr>
              <p:cNvPr id="13572" name="Freeform 81"/>
              <p:cNvSpPr>
                <a:spLocks/>
              </p:cNvSpPr>
              <p:nvPr/>
            </p:nvSpPr>
            <p:spPr bwMode="auto">
              <a:xfrm>
                <a:off x="795" y="4063"/>
                <a:ext cx="150" cy="140"/>
              </a:xfrm>
              <a:custGeom>
                <a:avLst/>
                <a:gdLst>
                  <a:gd name="T0" fmla="*/ 75 w 150"/>
                  <a:gd name="T1" fmla="*/ 0 h 140"/>
                  <a:gd name="T2" fmla="*/ 0 w 150"/>
                  <a:gd name="T3" fmla="*/ 70 h 140"/>
                  <a:gd name="T4" fmla="*/ 75 w 150"/>
                  <a:gd name="T5" fmla="*/ 140 h 140"/>
                  <a:gd name="T6" fmla="*/ 150 w 150"/>
                  <a:gd name="T7" fmla="*/ 70 h 140"/>
                  <a:gd name="T8" fmla="*/ 75 w 150"/>
                  <a:gd name="T9" fmla="*/ 0 h 140"/>
                  <a:gd name="T10" fmla="*/ 0 60000 65536"/>
                  <a:gd name="T11" fmla="*/ 0 60000 65536"/>
                  <a:gd name="T12" fmla="*/ 0 60000 65536"/>
                  <a:gd name="T13" fmla="*/ 0 60000 65536"/>
                  <a:gd name="T14" fmla="*/ 0 60000 65536"/>
                  <a:gd name="T15" fmla="*/ 0 w 150"/>
                  <a:gd name="T16" fmla="*/ 0 h 140"/>
                  <a:gd name="T17" fmla="*/ 150 w 150"/>
                  <a:gd name="T18" fmla="*/ 140 h 140"/>
                </a:gdLst>
                <a:ahLst/>
                <a:cxnLst>
                  <a:cxn ang="T10">
                    <a:pos x="T0" y="T1"/>
                  </a:cxn>
                  <a:cxn ang="T11">
                    <a:pos x="T2" y="T3"/>
                  </a:cxn>
                  <a:cxn ang="T12">
                    <a:pos x="T4" y="T5"/>
                  </a:cxn>
                  <a:cxn ang="T13">
                    <a:pos x="T6" y="T7"/>
                  </a:cxn>
                  <a:cxn ang="T14">
                    <a:pos x="T8" y="T9"/>
                  </a:cxn>
                </a:cxnLst>
                <a:rect l="T15" t="T16" r="T17" b="T18"/>
                <a:pathLst>
                  <a:path w="150" h="140">
                    <a:moveTo>
                      <a:pt x="75" y="0"/>
                    </a:moveTo>
                    <a:lnTo>
                      <a:pt x="0" y="70"/>
                    </a:lnTo>
                    <a:lnTo>
                      <a:pt x="75" y="140"/>
                    </a:lnTo>
                    <a:lnTo>
                      <a:pt x="150" y="70"/>
                    </a:lnTo>
                    <a:lnTo>
                      <a:pt x="75" y="0"/>
                    </a:lnTo>
                    <a:close/>
                  </a:path>
                </a:pathLst>
              </a:custGeom>
              <a:noFill/>
              <a:ln w="7938" cap="rnd">
                <a:solidFill>
                  <a:srgbClr val="000000"/>
                </a:solidFill>
                <a:round/>
                <a:headEnd/>
                <a:tailEnd/>
              </a:ln>
            </p:spPr>
            <p:txBody>
              <a:bodyPr/>
              <a:lstStyle/>
              <a:p>
                <a:endParaRPr lang="en-US" dirty="0"/>
              </a:p>
            </p:txBody>
          </p:sp>
        </p:grpSp>
        <p:sp>
          <p:nvSpPr>
            <p:cNvPr id="13378" name="Rectangle 83"/>
            <p:cNvSpPr>
              <a:spLocks noChangeArrowheads="1"/>
            </p:cNvSpPr>
            <p:nvPr/>
          </p:nvSpPr>
          <p:spPr bwMode="auto">
            <a:xfrm>
              <a:off x="1483368" y="6270625"/>
              <a:ext cx="78089"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D</a:t>
              </a:r>
              <a:endParaRPr lang="en-US" dirty="0"/>
            </a:p>
          </p:txBody>
        </p:sp>
        <p:sp>
          <p:nvSpPr>
            <p:cNvPr id="13379" name="Rectangle 84"/>
            <p:cNvSpPr>
              <a:spLocks noChangeArrowheads="1"/>
            </p:cNvSpPr>
            <p:nvPr/>
          </p:nvSpPr>
          <p:spPr bwMode="auto">
            <a:xfrm>
              <a:off x="1143000" y="6043613"/>
              <a:ext cx="5222875" cy="454025"/>
            </a:xfrm>
            <a:prstGeom prst="rect">
              <a:avLst/>
            </a:prstGeom>
            <a:noFill/>
            <a:ln w="7938" cap="rnd">
              <a:solidFill>
                <a:srgbClr val="000000"/>
              </a:solidFill>
              <a:miter lim="800000"/>
              <a:headEnd/>
              <a:tailEnd/>
            </a:ln>
          </p:spPr>
          <p:txBody>
            <a:bodyPr/>
            <a:lstStyle/>
            <a:p>
              <a:pPr algn="ctr">
                <a:spcBef>
                  <a:spcPct val="50000"/>
                </a:spcBef>
              </a:pPr>
              <a:endParaRPr lang="en-US" dirty="0"/>
            </a:p>
          </p:txBody>
        </p:sp>
        <p:sp>
          <p:nvSpPr>
            <p:cNvPr id="13380" name="Freeform 85"/>
            <p:cNvSpPr>
              <a:spLocks noEditPoints="1"/>
            </p:cNvSpPr>
            <p:nvPr/>
          </p:nvSpPr>
          <p:spPr bwMode="auto">
            <a:xfrm>
              <a:off x="6600825" y="1671638"/>
              <a:ext cx="39688" cy="4310062"/>
            </a:xfrm>
            <a:custGeom>
              <a:avLst/>
              <a:gdLst>
                <a:gd name="T0" fmla="*/ 0 w 23"/>
                <a:gd name="T1" fmla="*/ 2147483647 h 2858"/>
                <a:gd name="T2" fmla="*/ 2147483647 w 23"/>
                <a:gd name="T3" fmla="*/ 2147483647 h 2858"/>
                <a:gd name="T4" fmla="*/ 0 w 23"/>
                <a:gd name="T5" fmla="*/ 2147483647 h 2858"/>
                <a:gd name="T6" fmla="*/ 2147483647 w 23"/>
                <a:gd name="T7" fmla="*/ 2147483647 h 2858"/>
                <a:gd name="T8" fmla="*/ 2147483647 w 23"/>
                <a:gd name="T9" fmla="*/ 2147483647 h 2858"/>
                <a:gd name="T10" fmla="*/ 2147483647 w 23"/>
                <a:gd name="T11" fmla="*/ 2147483647 h 2858"/>
                <a:gd name="T12" fmla="*/ 2147483647 w 23"/>
                <a:gd name="T13" fmla="*/ 2147483647 h 2858"/>
                <a:gd name="T14" fmla="*/ 2147483647 w 23"/>
                <a:gd name="T15" fmla="*/ 2147483647 h 2858"/>
                <a:gd name="T16" fmla="*/ 2147483647 w 23"/>
                <a:gd name="T17" fmla="*/ 2147483647 h 2858"/>
                <a:gd name="T18" fmla="*/ 2147483647 w 23"/>
                <a:gd name="T19" fmla="*/ 2147483647 h 2858"/>
                <a:gd name="T20" fmla="*/ 2147483647 w 23"/>
                <a:gd name="T21" fmla="*/ 2147483647 h 2858"/>
                <a:gd name="T22" fmla="*/ 2147483647 w 23"/>
                <a:gd name="T23" fmla="*/ 2147483647 h 2858"/>
                <a:gd name="T24" fmla="*/ 2147483647 w 23"/>
                <a:gd name="T25" fmla="*/ 2147483647 h 2858"/>
                <a:gd name="T26" fmla="*/ 2147483647 w 23"/>
                <a:gd name="T27" fmla="*/ 2147483647 h 2858"/>
                <a:gd name="T28" fmla="*/ 2147483647 w 23"/>
                <a:gd name="T29" fmla="*/ 2147483647 h 2858"/>
                <a:gd name="T30" fmla="*/ 2147483647 w 23"/>
                <a:gd name="T31" fmla="*/ 2147483647 h 2858"/>
                <a:gd name="T32" fmla="*/ 2147483647 w 23"/>
                <a:gd name="T33" fmla="*/ 2147483647 h 2858"/>
                <a:gd name="T34" fmla="*/ 2147483647 w 23"/>
                <a:gd name="T35" fmla="*/ 2147483647 h 2858"/>
                <a:gd name="T36" fmla="*/ 2147483647 w 23"/>
                <a:gd name="T37" fmla="*/ 2147483647 h 2858"/>
                <a:gd name="T38" fmla="*/ 2147483647 w 23"/>
                <a:gd name="T39" fmla="*/ 2147483647 h 2858"/>
                <a:gd name="T40" fmla="*/ 2147483647 w 23"/>
                <a:gd name="T41" fmla="*/ 2147483647 h 2858"/>
                <a:gd name="T42" fmla="*/ 2147483647 w 23"/>
                <a:gd name="T43" fmla="*/ 2147483647 h 2858"/>
                <a:gd name="T44" fmla="*/ 2147483647 w 23"/>
                <a:gd name="T45" fmla="*/ 2147483647 h 2858"/>
                <a:gd name="T46" fmla="*/ 2147483647 w 23"/>
                <a:gd name="T47" fmla="*/ 2147483647 h 2858"/>
                <a:gd name="T48" fmla="*/ 2147483647 w 23"/>
                <a:gd name="T49" fmla="*/ 2147483647 h 2858"/>
                <a:gd name="T50" fmla="*/ 2147483647 w 23"/>
                <a:gd name="T51" fmla="*/ 2147483647 h 2858"/>
                <a:gd name="T52" fmla="*/ 2147483647 w 23"/>
                <a:gd name="T53" fmla="*/ 2147483647 h 2858"/>
                <a:gd name="T54" fmla="*/ 2147483647 w 23"/>
                <a:gd name="T55" fmla="*/ 2147483647 h 2858"/>
                <a:gd name="T56" fmla="*/ 2147483647 w 23"/>
                <a:gd name="T57" fmla="*/ 2147483647 h 2858"/>
                <a:gd name="T58" fmla="*/ 2147483647 w 23"/>
                <a:gd name="T59" fmla="*/ 2147483647 h 2858"/>
                <a:gd name="T60" fmla="*/ 2147483647 w 23"/>
                <a:gd name="T61" fmla="*/ 2147483647 h 2858"/>
                <a:gd name="T62" fmla="*/ 2147483647 w 23"/>
                <a:gd name="T63" fmla="*/ 2147483647 h 2858"/>
                <a:gd name="T64" fmla="*/ 2147483647 w 23"/>
                <a:gd name="T65" fmla="*/ 2147483647 h 2858"/>
                <a:gd name="T66" fmla="*/ 2147483647 w 23"/>
                <a:gd name="T67" fmla="*/ 2147483647 h 2858"/>
                <a:gd name="T68" fmla="*/ 2147483647 w 23"/>
                <a:gd name="T69" fmla="*/ 2147483647 h 2858"/>
                <a:gd name="T70" fmla="*/ 2147483647 w 23"/>
                <a:gd name="T71" fmla="*/ 2147483647 h 2858"/>
                <a:gd name="T72" fmla="*/ 2147483647 w 23"/>
                <a:gd name="T73" fmla="*/ 2147483647 h 2858"/>
                <a:gd name="T74" fmla="*/ 2147483647 w 23"/>
                <a:gd name="T75" fmla="*/ 2147483647 h 2858"/>
                <a:gd name="T76" fmla="*/ 2147483647 w 23"/>
                <a:gd name="T77" fmla="*/ 2147483647 h 2858"/>
                <a:gd name="T78" fmla="*/ 2147483647 w 23"/>
                <a:gd name="T79" fmla="*/ 2147483647 h 2858"/>
                <a:gd name="T80" fmla="*/ 2147483647 w 23"/>
                <a:gd name="T81" fmla="*/ 2147483647 h 2858"/>
                <a:gd name="T82" fmla="*/ 2147483647 w 23"/>
                <a:gd name="T83" fmla="*/ 2147483647 h 2858"/>
                <a:gd name="T84" fmla="*/ 2147483647 w 23"/>
                <a:gd name="T85" fmla="*/ 2147483647 h 2858"/>
                <a:gd name="T86" fmla="*/ 2147483647 w 23"/>
                <a:gd name="T87" fmla="*/ 2147483647 h 2858"/>
                <a:gd name="T88" fmla="*/ 2147483647 w 23"/>
                <a:gd name="T89" fmla="*/ 2147483647 h 285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
                <a:gd name="T136" fmla="*/ 0 h 2858"/>
                <a:gd name="T137" fmla="*/ 23 w 23"/>
                <a:gd name="T138" fmla="*/ 2858 h 285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 h="2858">
                  <a:moveTo>
                    <a:pt x="16" y="0"/>
                  </a:moveTo>
                  <a:lnTo>
                    <a:pt x="16" y="62"/>
                  </a:lnTo>
                  <a:lnTo>
                    <a:pt x="0" y="62"/>
                  </a:lnTo>
                  <a:lnTo>
                    <a:pt x="0" y="0"/>
                  </a:lnTo>
                  <a:lnTo>
                    <a:pt x="16" y="0"/>
                  </a:lnTo>
                  <a:close/>
                  <a:moveTo>
                    <a:pt x="16" y="108"/>
                  </a:moveTo>
                  <a:lnTo>
                    <a:pt x="16" y="169"/>
                  </a:lnTo>
                  <a:lnTo>
                    <a:pt x="0" y="169"/>
                  </a:lnTo>
                  <a:lnTo>
                    <a:pt x="0" y="108"/>
                  </a:lnTo>
                  <a:lnTo>
                    <a:pt x="16" y="108"/>
                  </a:lnTo>
                  <a:close/>
                  <a:moveTo>
                    <a:pt x="16" y="215"/>
                  </a:moveTo>
                  <a:lnTo>
                    <a:pt x="16" y="277"/>
                  </a:lnTo>
                  <a:lnTo>
                    <a:pt x="1" y="277"/>
                  </a:lnTo>
                  <a:lnTo>
                    <a:pt x="0" y="215"/>
                  </a:lnTo>
                  <a:lnTo>
                    <a:pt x="16" y="215"/>
                  </a:lnTo>
                  <a:close/>
                  <a:moveTo>
                    <a:pt x="16" y="323"/>
                  </a:moveTo>
                  <a:lnTo>
                    <a:pt x="16" y="384"/>
                  </a:lnTo>
                  <a:lnTo>
                    <a:pt x="1" y="384"/>
                  </a:lnTo>
                  <a:lnTo>
                    <a:pt x="1" y="323"/>
                  </a:lnTo>
                  <a:lnTo>
                    <a:pt x="16" y="323"/>
                  </a:lnTo>
                  <a:close/>
                  <a:moveTo>
                    <a:pt x="17" y="431"/>
                  </a:moveTo>
                  <a:lnTo>
                    <a:pt x="17" y="492"/>
                  </a:lnTo>
                  <a:lnTo>
                    <a:pt x="1" y="492"/>
                  </a:lnTo>
                  <a:lnTo>
                    <a:pt x="1" y="431"/>
                  </a:lnTo>
                  <a:lnTo>
                    <a:pt x="17" y="431"/>
                  </a:lnTo>
                  <a:close/>
                  <a:moveTo>
                    <a:pt x="17" y="538"/>
                  </a:moveTo>
                  <a:lnTo>
                    <a:pt x="17" y="600"/>
                  </a:lnTo>
                  <a:lnTo>
                    <a:pt x="1" y="600"/>
                  </a:lnTo>
                  <a:lnTo>
                    <a:pt x="1" y="538"/>
                  </a:lnTo>
                  <a:lnTo>
                    <a:pt x="17" y="538"/>
                  </a:lnTo>
                  <a:close/>
                  <a:moveTo>
                    <a:pt x="17" y="646"/>
                  </a:moveTo>
                  <a:lnTo>
                    <a:pt x="17" y="707"/>
                  </a:lnTo>
                  <a:lnTo>
                    <a:pt x="2" y="707"/>
                  </a:lnTo>
                  <a:lnTo>
                    <a:pt x="1" y="646"/>
                  </a:lnTo>
                  <a:lnTo>
                    <a:pt x="17" y="646"/>
                  </a:lnTo>
                  <a:close/>
                  <a:moveTo>
                    <a:pt x="17" y="753"/>
                  </a:moveTo>
                  <a:lnTo>
                    <a:pt x="17" y="815"/>
                  </a:lnTo>
                  <a:lnTo>
                    <a:pt x="2" y="815"/>
                  </a:lnTo>
                  <a:lnTo>
                    <a:pt x="2" y="753"/>
                  </a:lnTo>
                  <a:lnTo>
                    <a:pt x="17" y="753"/>
                  </a:lnTo>
                  <a:close/>
                  <a:moveTo>
                    <a:pt x="18" y="861"/>
                  </a:moveTo>
                  <a:lnTo>
                    <a:pt x="18" y="922"/>
                  </a:lnTo>
                  <a:lnTo>
                    <a:pt x="2" y="922"/>
                  </a:lnTo>
                  <a:lnTo>
                    <a:pt x="2" y="861"/>
                  </a:lnTo>
                  <a:lnTo>
                    <a:pt x="18" y="861"/>
                  </a:lnTo>
                  <a:close/>
                  <a:moveTo>
                    <a:pt x="18" y="968"/>
                  </a:moveTo>
                  <a:lnTo>
                    <a:pt x="18" y="1030"/>
                  </a:lnTo>
                  <a:lnTo>
                    <a:pt x="2" y="1030"/>
                  </a:lnTo>
                  <a:lnTo>
                    <a:pt x="2" y="968"/>
                  </a:lnTo>
                  <a:lnTo>
                    <a:pt x="18" y="968"/>
                  </a:lnTo>
                  <a:close/>
                  <a:moveTo>
                    <a:pt x="18" y="1076"/>
                  </a:moveTo>
                  <a:lnTo>
                    <a:pt x="18" y="1137"/>
                  </a:lnTo>
                  <a:lnTo>
                    <a:pt x="3" y="1137"/>
                  </a:lnTo>
                  <a:lnTo>
                    <a:pt x="2" y="1076"/>
                  </a:lnTo>
                  <a:lnTo>
                    <a:pt x="18" y="1076"/>
                  </a:lnTo>
                  <a:close/>
                  <a:moveTo>
                    <a:pt x="19" y="1183"/>
                  </a:moveTo>
                  <a:lnTo>
                    <a:pt x="19" y="1245"/>
                  </a:lnTo>
                  <a:lnTo>
                    <a:pt x="3" y="1245"/>
                  </a:lnTo>
                  <a:lnTo>
                    <a:pt x="3" y="1183"/>
                  </a:lnTo>
                  <a:lnTo>
                    <a:pt x="19" y="1183"/>
                  </a:lnTo>
                  <a:close/>
                  <a:moveTo>
                    <a:pt x="19" y="1291"/>
                  </a:moveTo>
                  <a:lnTo>
                    <a:pt x="19" y="1352"/>
                  </a:lnTo>
                  <a:lnTo>
                    <a:pt x="3" y="1352"/>
                  </a:lnTo>
                  <a:lnTo>
                    <a:pt x="3" y="1291"/>
                  </a:lnTo>
                  <a:lnTo>
                    <a:pt x="19" y="1291"/>
                  </a:lnTo>
                  <a:close/>
                  <a:moveTo>
                    <a:pt x="19" y="1398"/>
                  </a:moveTo>
                  <a:lnTo>
                    <a:pt x="19" y="1460"/>
                  </a:lnTo>
                  <a:lnTo>
                    <a:pt x="3" y="1460"/>
                  </a:lnTo>
                  <a:lnTo>
                    <a:pt x="3" y="1398"/>
                  </a:lnTo>
                  <a:lnTo>
                    <a:pt x="19" y="1398"/>
                  </a:lnTo>
                  <a:close/>
                  <a:moveTo>
                    <a:pt x="19" y="1506"/>
                  </a:moveTo>
                  <a:lnTo>
                    <a:pt x="19" y="1567"/>
                  </a:lnTo>
                  <a:lnTo>
                    <a:pt x="4" y="1567"/>
                  </a:lnTo>
                  <a:lnTo>
                    <a:pt x="3" y="1506"/>
                  </a:lnTo>
                  <a:lnTo>
                    <a:pt x="19" y="1506"/>
                  </a:lnTo>
                  <a:close/>
                  <a:moveTo>
                    <a:pt x="20" y="1613"/>
                  </a:moveTo>
                  <a:lnTo>
                    <a:pt x="20" y="1675"/>
                  </a:lnTo>
                  <a:lnTo>
                    <a:pt x="4" y="1675"/>
                  </a:lnTo>
                  <a:lnTo>
                    <a:pt x="4" y="1613"/>
                  </a:lnTo>
                  <a:lnTo>
                    <a:pt x="20" y="1613"/>
                  </a:lnTo>
                  <a:close/>
                  <a:moveTo>
                    <a:pt x="20" y="1721"/>
                  </a:moveTo>
                  <a:lnTo>
                    <a:pt x="20" y="1782"/>
                  </a:lnTo>
                  <a:lnTo>
                    <a:pt x="4" y="1782"/>
                  </a:lnTo>
                  <a:lnTo>
                    <a:pt x="4" y="1721"/>
                  </a:lnTo>
                  <a:lnTo>
                    <a:pt x="20" y="1721"/>
                  </a:lnTo>
                  <a:close/>
                  <a:moveTo>
                    <a:pt x="20" y="1829"/>
                  </a:moveTo>
                  <a:lnTo>
                    <a:pt x="20" y="1890"/>
                  </a:lnTo>
                  <a:lnTo>
                    <a:pt x="5" y="1890"/>
                  </a:lnTo>
                  <a:lnTo>
                    <a:pt x="4" y="1829"/>
                  </a:lnTo>
                  <a:lnTo>
                    <a:pt x="20" y="1829"/>
                  </a:lnTo>
                  <a:close/>
                  <a:moveTo>
                    <a:pt x="20" y="1936"/>
                  </a:moveTo>
                  <a:lnTo>
                    <a:pt x="20" y="1998"/>
                  </a:lnTo>
                  <a:lnTo>
                    <a:pt x="5" y="1998"/>
                  </a:lnTo>
                  <a:lnTo>
                    <a:pt x="5" y="1936"/>
                  </a:lnTo>
                  <a:lnTo>
                    <a:pt x="20" y="1936"/>
                  </a:lnTo>
                  <a:close/>
                  <a:moveTo>
                    <a:pt x="21" y="2044"/>
                  </a:moveTo>
                  <a:lnTo>
                    <a:pt x="21" y="2105"/>
                  </a:lnTo>
                  <a:lnTo>
                    <a:pt x="5" y="2105"/>
                  </a:lnTo>
                  <a:lnTo>
                    <a:pt x="5" y="2044"/>
                  </a:lnTo>
                  <a:lnTo>
                    <a:pt x="21" y="2044"/>
                  </a:lnTo>
                  <a:close/>
                  <a:moveTo>
                    <a:pt x="21" y="2151"/>
                  </a:moveTo>
                  <a:lnTo>
                    <a:pt x="21" y="2213"/>
                  </a:lnTo>
                  <a:lnTo>
                    <a:pt x="5" y="2213"/>
                  </a:lnTo>
                  <a:lnTo>
                    <a:pt x="5" y="2151"/>
                  </a:lnTo>
                  <a:lnTo>
                    <a:pt x="21" y="2151"/>
                  </a:lnTo>
                  <a:close/>
                  <a:moveTo>
                    <a:pt x="21" y="2259"/>
                  </a:moveTo>
                  <a:lnTo>
                    <a:pt x="21" y="2320"/>
                  </a:lnTo>
                  <a:lnTo>
                    <a:pt x="6" y="2320"/>
                  </a:lnTo>
                  <a:lnTo>
                    <a:pt x="5" y="2259"/>
                  </a:lnTo>
                  <a:lnTo>
                    <a:pt x="21" y="2259"/>
                  </a:lnTo>
                  <a:close/>
                  <a:moveTo>
                    <a:pt x="21" y="2366"/>
                  </a:moveTo>
                  <a:lnTo>
                    <a:pt x="21" y="2428"/>
                  </a:lnTo>
                  <a:lnTo>
                    <a:pt x="6" y="2428"/>
                  </a:lnTo>
                  <a:lnTo>
                    <a:pt x="6" y="2366"/>
                  </a:lnTo>
                  <a:lnTo>
                    <a:pt x="21" y="2366"/>
                  </a:lnTo>
                  <a:close/>
                  <a:moveTo>
                    <a:pt x="22" y="2474"/>
                  </a:moveTo>
                  <a:lnTo>
                    <a:pt x="22" y="2535"/>
                  </a:lnTo>
                  <a:lnTo>
                    <a:pt x="6" y="2535"/>
                  </a:lnTo>
                  <a:lnTo>
                    <a:pt x="6" y="2474"/>
                  </a:lnTo>
                  <a:lnTo>
                    <a:pt x="22" y="2474"/>
                  </a:lnTo>
                  <a:close/>
                  <a:moveTo>
                    <a:pt x="22" y="2581"/>
                  </a:moveTo>
                  <a:lnTo>
                    <a:pt x="22" y="2643"/>
                  </a:lnTo>
                  <a:lnTo>
                    <a:pt x="6" y="2643"/>
                  </a:lnTo>
                  <a:lnTo>
                    <a:pt x="6" y="2581"/>
                  </a:lnTo>
                  <a:lnTo>
                    <a:pt x="22" y="2581"/>
                  </a:lnTo>
                  <a:close/>
                  <a:moveTo>
                    <a:pt x="22" y="2689"/>
                  </a:moveTo>
                  <a:lnTo>
                    <a:pt x="22" y="2750"/>
                  </a:lnTo>
                  <a:lnTo>
                    <a:pt x="7" y="2750"/>
                  </a:lnTo>
                  <a:lnTo>
                    <a:pt x="6" y="2689"/>
                  </a:lnTo>
                  <a:lnTo>
                    <a:pt x="22" y="2689"/>
                  </a:lnTo>
                  <a:close/>
                  <a:moveTo>
                    <a:pt x="23" y="2796"/>
                  </a:moveTo>
                  <a:lnTo>
                    <a:pt x="23" y="2858"/>
                  </a:lnTo>
                  <a:lnTo>
                    <a:pt x="7" y="2858"/>
                  </a:lnTo>
                  <a:lnTo>
                    <a:pt x="7" y="2796"/>
                  </a:lnTo>
                  <a:lnTo>
                    <a:pt x="23" y="2796"/>
                  </a:lnTo>
                  <a:close/>
                </a:path>
              </a:pathLst>
            </a:custGeom>
            <a:solidFill>
              <a:srgbClr val="FF0000"/>
            </a:solidFill>
            <a:ln w="1588">
              <a:solidFill>
                <a:srgbClr val="FF0000"/>
              </a:solidFill>
              <a:bevel/>
              <a:headEnd/>
              <a:tailEnd/>
            </a:ln>
          </p:spPr>
          <p:txBody>
            <a:bodyPr/>
            <a:lstStyle/>
            <a:p>
              <a:endParaRPr lang="en-US" dirty="0"/>
            </a:p>
          </p:txBody>
        </p:sp>
        <p:sp>
          <p:nvSpPr>
            <p:cNvPr id="13381" name="Rectangle 86"/>
            <p:cNvSpPr>
              <a:spLocks noChangeArrowheads="1"/>
            </p:cNvSpPr>
            <p:nvPr/>
          </p:nvSpPr>
          <p:spPr bwMode="auto">
            <a:xfrm>
              <a:off x="726356" y="3233738"/>
              <a:ext cx="276703"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MDIC</a:t>
              </a:r>
              <a:endParaRPr lang="en-US" dirty="0"/>
            </a:p>
          </p:txBody>
        </p:sp>
        <p:sp>
          <p:nvSpPr>
            <p:cNvPr id="13382" name="Rectangle 87"/>
            <p:cNvSpPr>
              <a:spLocks noChangeArrowheads="1"/>
            </p:cNvSpPr>
            <p:nvPr/>
          </p:nvSpPr>
          <p:spPr bwMode="auto">
            <a:xfrm>
              <a:off x="996179" y="3233738"/>
              <a:ext cx="23766"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a:t>
              </a:r>
              <a:endParaRPr lang="en-US" dirty="0"/>
            </a:p>
          </p:txBody>
        </p:sp>
        <p:sp>
          <p:nvSpPr>
            <p:cNvPr id="13383" name="Rectangle 88"/>
            <p:cNvSpPr>
              <a:spLocks noChangeArrowheads="1"/>
            </p:cNvSpPr>
            <p:nvPr/>
          </p:nvSpPr>
          <p:spPr bwMode="auto">
            <a:xfrm>
              <a:off x="1023938" y="3233738"/>
              <a:ext cx="85725"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s </a:t>
              </a:r>
              <a:endParaRPr lang="en-US" dirty="0"/>
            </a:p>
          </p:txBody>
        </p:sp>
        <p:sp>
          <p:nvSpPr>
            <p:cNvPr id="13384" name="Rectangle 89"/>
            <p:cNvSpPr>
              <a:spLocks noChangeArrowheads="1"/>
            </p:cNvSpPr>
            <p:nvPr/>
          </p:nvSpPr>
          <p:spPr bwMode="auto">
            <a:xfrm>
              <a:off x="559368" y="3344863"/>
              <a:ext cx="521151"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Activities / </a:t>
              </a:r>
              <a:endParaRPr lang="en-US" dirty="0"/>
            </a:p>
          </p:txBody>
        </p:sp>
        <p:sp>
          <p:nvSpPr>
            <p:cNvPr id="13385" name="Rectangle 90"/>
            <p:cNvSpPr>
              <a:spLocks noChangeArrowheads="1"/>
            </p:cNvSpPr>
            <p:nvPr/>
          </p:nvSpPr>
          <p:spPr bwMode="auto">
            <a:xfrm>
              <a:off x="469900" y="3454400"/>
              <a:ext cx="617538"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Intervention </a:t>
              </a:r>
              <a:endParaRPr lang="en-US" dirty="0"/>
            </a:p>
          </p:txBody>
        </p:sp>
        <p:sp>
          <p:nvSpPr>
            <p:cNvPr id="13386" name="Rectangle 91"/>
            <p:cNvSpPr>
              <a:spLocks noChangeArrowheads="1"/>
            </p:cNvSpPr>
            <p:nvPr/>
          </p:nvSpPr>
          <p:spPr bwMode="auto">
            <a:xfrm>
              <a:off x="511175" y="3565525"/>
              <a:ext cx="577850" cy="125413"/>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and Failure </a:t>
              </a:r>
              <a:endParaRPr lang="en-US" dirty="0"/>
            </a:p>
          </p:txBody>
        </p:sp>
        <p:sp>
          <p:nvSpPr>
            <p:cNvPr id="13387" name="Rectangle 92"/>
            <p:cNvSpPr>
              <a:spLocks noChangeArrowheads="1"/>
            </p:cNvSpPr>
            <p:nvPr/>
          </p:nvSpPr>
          <p:spPr bwMode="auto">
            <a:xfrm>
              <a:off x="531813" y="3676650"/>
              <a:ext cx="558800"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Resolution </a:t>
              </a:r>
              <a:endParaRPr lang="en-US" dirty="0"/>
            </a:p>
          </p:txBody>
        </p:sp>
        <p:grpSp>
          <p:nvGrpSpPr>
            <p:cNvPr id="10" name="Group 95"/>
            <p:cNvGrpSpPr>
              <a:grpSpLocks/>
            </p:cNvGrpSpPr>
            <p:nvPr/>
          </p:nvGrpSpPr>
          <p:grpSpPr bwMode="auto">
            <a:xfrm>
              <a:off x="1133475" y="3241675"/>
              <a:ext cx="4802188" cy="254000"/>
              <a:chOff x="659" y="2093"/>
              <a:chExt cx="2792" cy="169"/>
            </a:xfrm>
          </p:grpSpPr>
          <p:sp>
            <p:nvSpPr>
              <p:cNvPr id="13569" name="Rectangle 93"/>
              <p:cNvSpPr>
                <a:spLocks noChangeArrowheads="1"/>
              </p:cNvSpPr>
              <p:nvPr/>
            </p:nvSpPr>
            <p:spPr bwMode="auto">
              <a:xfrm>
                <a:off x="659" y="2093"/>
                <a:ext cx="2792" cy="169"/>
              </a:xfrm>
              <a:prstGeom prst="rect">
                <a:avLst/>
              </a:prstGeom>
              <a:solidFill>
                <a:srgbClr val="FFFFFF"/>
              </a:solidFill>
              <a:ln w="9525">
                <a:noFill/>
                <a:miter lim="800000"/>
                <a:headEnd/>
                <a:tailEnd/>
              </a:ln>
            </p:spPr>
            <p:txBody>
              <a:bodyPr/>
              <a:lstStyle/>
              <a:p>
                <a:pPr algn="ctr">
                  <a:spcBef>
                    <a:spcPct val="50000"/>
                  </a:spcBef>
                </a:pPr>
                <a:endParaRPr lang="en-US" dirty="0"/>
              </a:p>
            </p:txBody>
          </p:sp>
          <p:sp>
            <p:nvSpPr>
              <p:cNvPr id="13570" name="Rectangle 94"/>
              <p:cNvSpPr>
                <a:spLocks noChangeArrowheads="1"/>
              </p:cNvSpPr>
              <p:nvPr/>
            </p:nvSpPr>
            <p:spPr bwMode="auto">
              <a:xfrm>
                <a:off x="659" y="2093"/>
                <a:ext cx="2792" cy="169"/>
              </a:xfrm>
              <a:prstGeom prst="rect">
                <a:avLst/>
              </a:prstGeom>
              <a:noFill/>
              <a:ln w="7938" cap="rnd">
                <a:solidFill>
                  <a:srgbClr val="000000"/>
                </a:solidFill>
                <a:miter lim="800000"/>
                <a:headEnd/>
                <a:tailEnd/>
              </a:ln>
            </p:spPr>
            <p:txBody>
              <a:bodyPr/>
              <a:lstStyle/>
              <a:p>
                <a:pPr algn="ctr">
                  <a:spcBef>
                    <a:spcPct val="50000"/>
                  </a:spcBef>
                </a:pPr>
                <a:endParaRPr lang="en-US" dirty="0"/>
              </a:p>
            </p:txBody>
          </p:sp>
        </p:grpSp>
        <p:sp>
          <p:nvSpPr>
            <p:cNvPr id="13389" name="Rectangle 96"/>
            <p:cNvSpPr>
              <a:spLocks noChangeArrowheads="1"/>
            </p:cNvSpPr>
            <p:nvPr/>
          </p:nvSpPr>
          <p:spPr bwMode="auto">
            <a:xfrm>
              <a:off x="2754313" y="3316288"/>
              <a:ext cx="1514475" cy="125412"/>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Risk Assessment &amp; Monitoring</a:t>
              </a:r>
              <a:endParaRPr lang="en-US" dirty="0"/>
            </a:p>
          </p:txBody>
        </p:sp>
        <p:grpSp>
          <p:nvGrpSpPr>
            <p:cNvPr id="11" name="Group 99"/>
            <p:cNvGrpSpPr>
              <a:grpSpLocks/>
            </p:cNvGrpSpPr>
            <p:nvPr/>
          </p:nvGrpSpPr>
          <p:grpSpPr bwMode="auto">
            <a:xfrm>
              <a:off x="6643688" y="3959225"/>
              <a:ext cx="2863850" cy="593725"/>
              <a:chOff x="3863" y="2569"/>
              <a:chExt cx="1665" cy="394"/>
            </a:xfrm>
          </p:grpSpPr>
          <p:sp>
            <p:nvSpPr>
              <p:cNvPr id="13567" name="Rectangle 97"/>
              <p:cNvSpPr>
                <a:spLocks noChangeArrowheads="1"/>
              </p:cNvSpPr>
              <p:nvPr/>
            </p:nvSpPr>
            <p:spPr bwMode="auto">
              <a:xfrm>
                <a:off x="3863" y="2569"/>
                <a:ext cx="1665" cy="394"/>
              </a:xfrm>
              <a:prstGeom prst="rect">
                <a:avLst/>
              </a:prstGeom>
              <a:solidFill>
                <a:srgbClr val="FF6600"/>
              </a:solidFill>
              <a:ln w="9525">
                <a:noFill/>
                <a:miter lim="800000"/>
                <a:headEnd/>
                <a:tailEnd/>
              </a:ln>
            </p:spPr>
            <p:txBody>
              <a:bodyPr/>
              <a:lstStyle/>
              <a:p>
                <a:pPr algn="ctr">
                  <a:spcBef>
                    <a:spcPct val="50000"/>
                  </a:spcBef>
                </a:pPr>
                <a:endParaRPr lang="en-US" dirty="0"/>
              </a:p>
            </p:txBody>
          </p:sp>
          <p:sp>
            <p:nvSpPr>
              <p:cNvPr id="13568" name="Rectangle 98"/>
              <p:cNvSpPr>
                <a:spLocks noChangeArrowheads="1"/>
              </p:cNvSpPr>
              <p:nvPr/>
            </p:nvSpPr>
            <p:spPr bwMode="auto">
              <a:xfrm>
                <a:off x="3863" y="2569"/>
                <a:ext cx="1665" cy="394"/>
              </a:xfrm>
              <a:prstGeom prst="rect">
                <a:avLst/>
              </a:prstGeom>
              <a:noFill/>
              <a:ln w="11113" cap="rnd">
                <a:solidFill>
                  <a:srgbClr val="000000"/>
                </a:solidFill>
                <a:miter lim="800000"/>
                <a:headEnd/>
                <a:tailEnd/>
              </a:ln>
            </p:spPr>
            <p:txBody>
              <a:bodyPr/>
              <a:lstStyle/>
              <a:p>
                <a:pPr algn="ctr">
                  <a:spcBef>
                    <a:spcPct val="50000"/>
                  </a:spcBef>
                </a:pPr>
                <a:endParaRPr lang="en-US" dirty="0"/>
              </a:p>
            </p:txBody>
          </p:sp>
        </p:grpSp>
        <p:sp>
          <p:nvSpPr>
            <p:cNvPr id="13391" name="Rectangle 100"/>
            <p:cNvSpPr>
              <a:spLocks noChangeArrowheads="1"/>
            </p:cNvSpPr>
            <p:nvPr/>
          </p:nvSpPr>
          <p:spPr bwMode="auto">
            <a:xfrm>
              <a:off x="6783388" y="4006850"/>
              <a:ext cx="989012" cy="123825"/>
            </a:xfrm>
            <a:prstGeom prst="rect">
              <a:avLst/>
            </a:prstGeom>
            <a:noFill/>
            <a:ln w="9525">
              <a:noFill/>
              <a:miter lim="800000"/>
              <a:headEnd/>
              <a:tailEnd/>
            </a:ln>
          </p:spPr>
          <p:txBody>
            <a:bodyPr wrap="none" lIns="0" tIns="0" rIns="0" bIns="0">
              <a:spAutoFit/>
            </a:bodyPr>
            <a:lstStyle/>
            <a:p>
              <a:pPr algn="ctr">
                <a:spcBef>
                  <a:spcPct val="50000"/>
                </a:spcBef>
              </a:pPr>
              <a:r>
                <a:rPr lang="en-US" sz="800" u="sng" dirty="0">
                  <a:latin typeface="Arial" charset="0"/>
                </a:rPr>
                <a:t>Failure Resolutions:</a:t>
              </a:r>
              <a:endParaRPr lang="en-US" u="sng" dirty="0"/>
            </a:p>
          </p:txBody>
        </p:sp>
        <p:sp>
          <p:nvSpPr>
            <p:cNvPr id="13392" name="Rectangle 101"/>
            <p:cNvSpPr>
              <a:spLocks noChangeArrowheads="1"/>
            </p:cNvSpPr>
            <p:nvPr/>
          </p:nvSpPr>
          <p:spPr bwMode="auto">
            <a:xfrm>
              <a:off x="6781792" y="4132263"/>
              <a:ext cx="49230"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Symbol" pitchFamily="18" charset="2"/>
                </a:rPr>
                <a:t>·</a:t>
              </a:r>
              <a:endParaRPr lang="en-US" dirty="0"/>
            </a:p>
          </p:txBody>
        </p:sp>
        <p:sp>
          <p:nvSpPr>
            <p:cNvPr id="13393" name="Rectangle 102"/>
            <p:cNvSpPr>
              <a:spLocks noChangeArrowheads="1"/>
            </p:cNvSpPr>
            <p:nvPr/>
          </p:nvSpPr>
          <p:spPr bwMode="auto">
            <a:xfrm>
              <a:off x="6874088" y="4143375"/>
              <a:ext cx="679024"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Restructuring </a:t>
              </a:r>
              <a:endParaRPr lang="en-US" dirty="0"/>
            </a:p>
          </p:txBody>
        </p:sp>
        <p:sp>
          <p:nvSpPr>
            <p:cNvPr id="13394" name="Rectangle 103"/>
            <p:cNvSpPr>
              <a:spLocks noChangeArrowheads="1"/>
            </p:cNvSpPr>
            <p:nvPr/>
          </p:nvSpPr>
          <p:spPr bwMode="auto">
            <a:xfrm>
              <a:off x="6781792" y="4267200"/>
              <a:ext cx="49230"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Symbol" pitchFamily="18" charset="2"/>
                </a:rPr>
                <a:t>·</a:t>
              </a:r>
              <a:endParaRPr lang="en-US" dirty="0"/>
            </a:p>
          </p:txBody>
        </p:sp>
        <p:sp>
          <p:nvSpPr>
            <p:cNvPr id="13395" name="Rectangle 104"/>
            <p:cNvSpPr>
              <a:spLocks noChangeArrowheads="1"/>
            </p:cNvSpPr>
            <p:nvPr/>
          </p:nvSpPr>
          <p:spPr bwMode="auto">
            <a:xfrm>
              <a:off x="6865983" y="4278313"/>
              <a:ext cx="1027023"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Agency Arrangement</a:t>
              </a:r>
              <a:endParaRPr lang="en-US" dirty="0"/>
            </a:p>
          </p:txBody>
        </p:sp>
        <p:sp>
          <p:nvSpPr>
            <p:cNvPr id="13396" name="Rectangle 105"/>
            <p:cNvSpPr>
              <a:spLocks noChangeArrowheads="1"/>
            </p:cNvSpPr>
            <p:nvPr/>
          </p:nvSpPr>
          <p:spPr bwMode="auto">
            <a:xfrm>
              <a:off x="6781792" y="4400550"/>
              <a:ext cx="49230"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Symbol" pitchFamily="18" charset="2"/>
                </a:rPr>
                <a:t>·</a:t>
              </a:r>
              <a:endParaRPr lang="en-US" dirty="0"/>
            </a:p>
          </p:txBody>
        </p:sp>
        <p:sp>
          <p:nvSpPr>
            <p:cNvPr id="13397" name="Rectangle 106"/>
            <p:cNvSpPr>
              <a:spLocks noChangeArrowheads="1"/>
            </p:cNvSpPr>
            <p:nvPr/>
          </p:nvSpPr>
          <p:spPr bwMode="auto">
            <a:xfrm>
              <a:off x="6865438" y="4410075"/>
              <a:ext cx="1166224"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Purchase &amp; Assumption</a:t>
              </a:r>
              <a:endParaRPr lang="en-US" dirty="0"/>
            </a:p>
          </p:txBody>
        </p:sp>
        <p:grpSp>
          <p:nvGrpSpPr>
            <p:cNvPr id="12" name="Group 109"/>
            <p:cNvGrpSpPr>
              <a:grpSpLocks/>
            </p:cNvGrpSpPr>
            <p:nvPr/>
          </p:nvGrpSpPr>
          <p:grpSpPr bwMode="auto">
            <a:xfrm>
              <a:off x="5994400" y="3492500"/>
              <a:ext cx="3505200" cy="471488"/>
              <a:chOff x="3489" y="2260"/>
              <a:chExt cx="2039" cy="312"/>
            </a:xfrm>
          </p:grpSpPr>
          <p:sp>
            <p:nvSpPr>
              <p:cNvPr id="13565" name="Rectangle 107"/>
              <p:cNvSpPr>
                <a:spLocks noChangeArrowheads="1"/>
              </p:cNvSpPr>
              <p:nvPr/>
            </p:nvSpPr>
            <p:spPr bwMode="auto">
              <a:xfrm>
                <a:off x="3489" y="2260"/>
                <a:ext cx="2039" cy="312"/>
              </a:xfrm>
              <a:prstGeom prst="rect">
                <a:avLst/>
              </a:prstGeom>
              <a:solidFill>
                <a:srgbClr val="FF6600"/>
              </a:solidFill>
              <a:ln w="9525">
                <a:noFill/>
                <a:miter lim="800000"/>
                <a:headEnd/>
                <a:tailEnd/>
              </a:ln>
            </p:spPr>
            <p:txBody>
              <a:bodyPr/>
              <a:lstStyle/>
              <a:p>
                <a:pPr algn="ctr">
                  <a:spcBef>
                    <a:spcPct val="50000"/>
                  </a:spcBef>
                </a:pPr>
                <a:endParaRPr lang="en-US" dirty="0"/>
              </a:p>
            </p:txBody>
          </p:sp>
          <p:sp>
            <p:nvSpPr>
              <p:cNvPr id="13566" name="Rectangle 108"/>
              <p:cNvSpPr>
                <a:spLocks noChangeArrowheads="1"/>
              </p:cNvSpPr>
              <p:nvPr/>
            </p:nvSpPr>
            <p:spPr bwMode="auto">
              <a:xfrm>
                <a:off x="3489" y="2260"/>
                <a:ext cx="2039" cy="312"/>
              </a:xfrm>
              <a:prstGeom prst="rect">
                <a:avLst/>
              </a:prstGeom>
              <a:noFill/>
              <a:ln w="11113" cap="rnd">
                <a:solidFill>
                  <a:srgbClr val="000000"/>
                </a:solidFill>
                <a:miter lim="800000"/>
                <a:headEnd/>
                <a:tailEnd/>
              </a:ln>
            </p:spPr>
            <p:txBody>
              <a:bodyPr/>
              <a:lstStyle/>
              <a:p>
                <a:pPr algn="ctr">
                  <a:spcBef>
                    <a:spcPct val="50000"/>
                  </a:spcBef>
                </a:pPr>
                <a:endParaRPr lang="en-US" dirty="0"/>
              </a:p>
            </p:txBody>
          </p:sp>
        </p:grpSp>
        <p:sp>
          <p:nvSpPr>
            <p:cNvPr id="13399" name="Rectangle 110">
              <a:hlinkClick r:id="rId4" action="ppaction://hlinksldjump"/>
            </p:cNvPr>
            <p:cNvSpPr>
              <a:spLocks noChangeArrowheads="1"/>
            </p:cNvSpPr>
            <p:nvPr/>
          </p:nvSpPr>
          <p:spPr bwMode="auto">
            <a:xfrm>
              <a:off x="6180138" y="3540125"/>
              <a:ext cx="681037" cy="125413"/>
            </a:xfrm>
            <a:prstGeom prst="rect">
              <a:avLst/>
            </a:prstGeom>
            <a:noFill/>
            <a:ln w="9525">
              <a:noFill/>
              <a:miter lim="800000"/>
              <a:headEnd/>
              <a:tailEnd/>
            </a:ln>
          </p:spPr>
          <p:txBody>
            <a:bodyPr wrap="none" lIns="0" tIns="0" rIns="0" bIns="0">
              <a:spAutoFit/>
            </a:bodyPr>
            <a:lstStyle/>
            <a:p>
              <a:pPr algn="ctr">
                <a:spcBef>
                  <a:spcPct val="50000"/>
                </a:spcBef>
              </a:pPr>
              <a:r>
                <a:rPr lang="en-US" sz="800" u="sng" dirty="0">
                  <a:latin typeface="Arial" charset="0"/>
                </a:rPr>
                <a:t>Interventions:</a:t>
              </a:r>
              <a:endParaRPr lang="en-US" u="sng" dirty="0"/>
            </a:p>
          </p:txBody>
        </p:sp>
        <p:grpSp>
          <p:nvGrpSpPr>
            <p:cNvPr id="13" name="Group 113"/>
            <p:cNvGrpSpPr>
              <a:grpSpLocks/>
            </p:cNvGrpSpPr>
            <p:nvPr/>
          </p:nvGrpSpPr>
          <p:grpSpPr bwMode="auto">
            <a:xfrm>
              <a:off x="5995988" y="3236913"/>
              <a:ext cx="3508375" cy="257175"/>
              <a:chOff x="3486" y="2090"/>
              <a:chExt cx="2040" cy="171"/>
            </a:xfrm>
          </p:grpSpPr>
          <p:sp>
            <p:nvSpPr>
              <p:cNvPr id="13563" name="Rectangle 111"/>
              <p:cNvSpPr>
                <a:spLocks noChangeArrowheads="1"/>
              </p:cNvSpPr>
              <p:nvPr/>
            </p:nvSpPr>
            <p:spPr bwMode="auto">
              <a:xfrm>
                <a:off x="3486" y="2090"/>
                <a:ext cx="2040" cy="171"/>
              </a:xfrm>
              <a:prstGeom prst="rect">
                <a:avLst/>
              </a:prstGeom>
              <a:solidFill>
                <a:srgbClr val="FF6600"/>
              </a:solidFill>
              <a:ln w="9525">
                <a:noFill/>
                <a:miter lim="800000"/>
                <a:headEnd/>
                <a:tailEnd/>
              </a:ln>
            </p:spPr>
            <p:txBody>
              <a:bodyPr/>
              <a:lstStyle/>
              <a:p>
                <a:pPr algn="ctr">
                  <a:spcBef>
                    <a:spcPct val="50000"/>
                  </a:spcBef>
                </a:pPr>
                <a:endParaRPr lang="en-US" dirty="0"/>
              </a:p>
            </p:txBody>
          </p:sp>
          <p:sp>
            <p:nvSpPr>
              <p:cNvPr id="13564" name="Rectangle 112"/>
              <p:cNvSpPr>
                <a:spLocks noChangeArrowheads="1"/>
              </p:cNvSpPr>
              <p:nvPr/>
            </p:nvSpPr>
            <p:spPr bwMode="auto">
              <a:xfrm>
                <a:off x="3486" y="2090"/>
                <a:ext cx="2040" cy="171"/>
              </a:xfrm>
              <a:prstGeom prst="rect">
                <a:avLst/>
              </a:prstGeom>
              <a:noFill/>
              <a:ln w="11113" cap="rnd">
                <a:solidFill>
                  <a:srgbClr val="000000"/>
                </a:solidFill>
                <a:miter lim="800000"/>
                <a:headEnd/>
                <a:tailEnd/>
              </a:ln>
            </p:spPr>
            <p:txBody>
              <a:bodyPr/>
              <a:lstStyle/>
              <a:p>
                <a:pPr algn="ctr">
                  <a:spcBef>
                    <a:spcPct val="50000"/>
                  </a:spcBef>
                </a:pPr>
                <a:endParaRPr lang="en-US" dirty="0"/>
              </a:p>
            </p:txBody>
          </p:sp>
        </p:grpSp>
        <p:sp>
          <p:nvSpPr>
            <p:cNvPr id="13401" name="Rectangle 114"/>
            <p:cNvSpPr>
              <a:spLocks noChangeArrowheads="1"/>
            </p:cNvSpPr>
            <p:nvPr/>
          </p:nvSpPr>
          <p:spPr bwMode="auto">
            <a:xfrm>
              <a:off x="6739090" y="3314700"/>
              <a:ext cx="2003118"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MDIC Intervention and Failure Resolution</a:t>
              </a:r>
              <a:endParaRPr lang="en-US" dirty="0"/>
            </a:p>
          </p:txBody>
        </p:sp>
        <p:sp>
          <p:nvSpPr>
            <p:cNvPr id="13402" name="Rectangle 115"/>
            <p:cNvSpPr>
              <a:spLocks noChangeArrowheads="1"/>
            </p:cNvSpPr>
            <p:nvPr/>
          </p:nvSpPr>
          <p:spPr bwMode="auto">
            <a:xfrm>
              <a:off x="6179336" y="3659188"/>
              <a:ext cx="49230"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Symbol" pitchFamily="18" charset="2"/>
                </a:rPr>
                <a:t>·</a:t>
              </a:r>
              <a:endParaRPr lang="en-US" dirty="0"/>
            </a:p>
          </p:txBody>
        </p:sp>
        <p:sp>
          <p:nvSpPr>
            <p:cNvPr id="13403" name="Rectangle 116">
              <a:hlinkClick r:id="" action="ppaction://noaction"/>
            </p:cNvPr>
            <p:cNvSpPr>
              <a:spLocks noChangeArrowheads="1"/>
            </p:cNvSpPr>
            <p:nvPr/>
          </p:nvSpPr>
          <p:spPr bwMode="auto">
            <a:xfrm>
              <a:off x="6265282" y="3670300"/>
              <a:ext cx="679023"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Due Diligence</a:t>
              </a:r>
              <a:endParaRPr lang="en-US" dirty="0"/>
            </a:p>
          </p:txBody>
        </p:sp>
        <p:sp>
          <p:nvSpPr>
            <p:cNvPr id="13404" name="Rectangle 117"/>
            <p:cNvSpPr>
              <a:spLocks noChangeArrowheads="1"/>
            </p:cNvSpPr>
            <p:nvPr/>
          </p:nvSpPr>
          <p:spPr bwMode="auto">
            <a:xfrm>
              <a:off x="6179336" y="3792538"/>
              <a:ext cx="49230"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Symbol" pitchFamily="18" charset="2"/>
                </a:rPr>
                <a:t>·</a:t>
              </a:r>
              <a:endParaRPr lang="en-US" dirty="0"/>
            </a:p>
          </p:txBody>
        </p:sp>
        <p:sp>
          <p:nvSpPr>
            <p:cNvPr id="13405" name="Rectangle 118"/>
            <p:cNvSpPr>
              <a:spLocks noChangeArrowheads="1"/>
            </p:cNvSpPr>
            <p:nvPr/>
          </p:nvSpPr>
          <p:spPr bwMode="auto">
            <a:xfrm>
              <a:off x="6256271" y="3802063"/>
              <a:ext cx="1201871"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Preparatory Examination</a:t>
              </a:r>
              <a:endParaRPr lang="en-US" dirty="0"/>
            </a:p>
          </p:txBody>
        </p:sp>
        <p:sp>
          <p:nvSpPr>
            <p:cNvPr id="13406" name="Rectangle 119"/>
            <p:cNvSpPr>
              <a:spLocks noChangeArrowheads="1"/>
            </p:cNvSpPr>
            <p:nvPr/>
          </p:nvSpPr>
          <p:spPr bwMode="auto">
            <a:xfrm>
              <a:off x="7765247" y="3659188"/>
              <a:ext cx="49230"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Symbol" pitchFamily="18" charset="2"/>
                </a:rPr>
                <a:t>·</a:t>
              </a:r>
              <a:endParaRPr lang="en-US" dirty="0"/>
            </a:p>
          </p:txBody>
        </p:sp>
        <p:sp>
          <p:nvSpPr>
            <p:cNvPr id="13407" name="Rectangle 120"/>
            <p:cNvSpPr>
              <a:spLocks noChangeArrowheads="1"/>
            </p:cNvSpPr>
            <p:nvPr/>
          </p:nvSpPr>
          <p:spPr bwMode="auto">
            <a:xfrm>
              <a:off x="7855246" y="3670300"/>
              <a:ext cx="994769"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Financial Assistance</a:t>
              </a:r>
              <a:endParaRPr lang="en-US" dirty="0"/>
            </a:p>
          </p:txBody>
        </p:sp>
        <p:sp>
          <p:nvSpPr>
            <p:cNvPr id="13408" name="Rectangle 121"/>
            <p:cNvSpPr>
              <a:spLocks noChangeArrowheads="1"/>
            </p:cNvSpPr>
            <p:nvPr/>
          </p:nvSpPr>
          <p:spPr bwMode="auto">
            <a:xfrm>
              <a:off x="7765247" y="3792538"/>
              <a:ext cx="49230"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Symbol" pitchFamily="18" charset="2"/>
                </a:rPr>
                <a:t>·</a:t>
              </a:r>
              <a:endParaRPr lang="en-US" dirty="0"/>
            </a:p>
          </p:txBody>
        </p:sp>
        <p:sp>
          <p:nvSpPr>
            <p:cNvPr id="13409" name="Rectangle 122"/>
            <p:cNvSpPr>
              <a:spLocks noChangeArrowheads="1"/>
            </p:cNvSpPr>
            <p:nvPr/>
          </p:nvSpPr>
          <p:spPr bwMode="auto">
            <a:xfrm>
              <a:off x="7869238" y="3802063"/>
              <a:ext cx="1473200" cy="125412"/>
            </a:xfrm>
            <a:prstGeom prst="rect">
              <a:avLst/>
            </a:prstGeom>
            <a:noFill/>
            <a:ln w="9525">
              <a:noFill/>
              <a:miter lim="800000"/>
              <a:headEnd/>
              <a:tailEnd/>
            </a:ln>
          </p:spPr>
          <p:txBody>
            <a:bodyPr lIns="0" tIns="0" rIns="0" bIns="0">
              <a:spAutoFit/>
            </a:bodyPr>
            <a:lstStyle/>
            <a:p>
              <a:pPr>
                <a:spcBef>
                  <a:spcPct val="50000"/>
                </a:spcBef>
              </a:pPr>
              <a:r>
                <a:rPr lang="en-US" sz="800" dirty="0">
                  <a:latin typeface="Arial" charset="0"/>
                </a:rPr>
                <a:t>Asset Carve-Out/AMC/AMD</a:t>
              </a:r>
              <a:endParaRPr lang="en-US" dirty="0"/>
            </a:p>
          </p:txBody>
        </p:sp>
        <p:sp>
          <p:nvSpPr>
            <p:cNvPr id="13410" name="Rectangle 125"/>
            <p:cNvSpPr>
              <a:spLocks noChangeArrowheads="1"/>
            </p:cNvSpPr>
            <p:nvPr/>
          </p:nvSpPr>
          <p:spPr bwMode="auto">
            <a:xfrm>
              <a:off x="8172442" y="4110038"/>
              <a:ext cx="49230"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Symbol" pitchFamily="18" charset="2"/>
                </a:rPr>
                <a:t>·</a:t>
              </a:r>
              <a:endParaRPr lang="en-US" dirty="0"/>
            </a:p>
          </p:txBody>
        </p:sp>
        <p:sp>
          <p:nvSpPr>
            <p:cNvPr id="13411" name="Rectangle 126"/>
            <p:cNvSpPr>
              <a:spLocks noChangeArrowheads="1"/>
            </p:cNvSpPr>
            <p:nvPr/>
          </p:nvSpPr>
          <p:spPr bwMode="auto">
            <a:xfrm>
              <a:off x="8257955" y="4121150"/>
              <a:ext cx="814829"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Bridge Institution</a:t>
              </a:r>
              <a:endParaRPr lang="en-US" dirty="0"/>
            </a:p>
          </p:txBody>
        </p:sp>
        <p:sp>
          <p:nvSpPr>
            <p:cNvPr id="13412" name="Rectangle 127"/>
            <p:cNvSpPr>
              <a:spLocks noChangeArrowheads="1"/>
            </p:cNvSpPr>
            <p:nvPr/>
          </p:nvSpPr>
          <p:spPr bwMode="auto">
            <a:xfrm>
              <a:off x="8172442" y="4244975"/>
              <a:ext cx="49230"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Symbol" pitchFamily="18" charset="2"/>
                </a:rPr>
                <a:t>·</a:t>
              </a:r>
              <a:endParaRPr lang="en-US" dirty="0"/>
            </a:p>
          </p:txBody>
        </p:sp>
        <p:sp>
          <p:nvSpPr>
            <p:cNvPr id="13413" name="Rectangle 128"/>
            <p:cNvSpPr>
              <a:spLocks noChangeArrowheads="1"/>
            </p:cNvSpPr>
            <p:nvPr/>
          </p:nvSpPr>
          <p:spPr bwMode="auto">
            <a:xfrm>
              <a:off x="8243547" y="4256088"/>
              <a:ext cx="1038906"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Closure &amp; Liquidation</a:t>
              </a:r>
              <a:endParaRPr lang="en-US" dirty="0"/>
            </a:p>
          </p:txBody>
        </p:sp>
        <p:grpSp>
          <p:nvGrpSpPr>
            <p:cNvPr id="14" name="Group 131"/>
            <p:cNvGrpSpPr>
              <a:grpSpLocks/>
            </p:cNvGrpSpPr>
            <p:nvPr/>
          </p:nvGrpSpPr>
          <p:grpSpPr bwMode="auto">
            <a:xfrm>
              <a:off x="6643688" y="4556125"/>
              <a:ext cx="2863850" cy="347663"/>
              <a:chOff x="3863" y="2965"/>
              <a:chExt cx="1665" cy="230"/>
            </a:xfrm>
          </p:grpSpPr>
          <p:sp>
            <p:nvSpPr>
              <p:cNvPr id="13561" name="Rectangle 129"/>
              <p:cNvSpPr>
                <a:spLocks noChangeArrowheads="1"/>
              </p:cNvSpPr>
              <p:nvPr/>
            </p:nvSpPr>
            <p:spPr bwMode="auto">
              <a:xfrm>
                <a:off x="3863" y="2965"/>
                <a:ext cx="1665" cy="230"/>
              </a:xfrm>
              <a:prstGeom prst="rect">
                <a:avLst/>
              </a:prstGeom>
              <a:solidFill>
                <a:srgbClr val="FF6600"/>
              </a:solidFill>
              <a:ln w="9525">
                <a:noFill/>
                <a:miter lim="800000"/>
                <a:headEnd/>
                <a:tailEnd/>
              </a:ln>
            </p:spPr>
            <p:txBody>
              <a:bodyPr/>
              <a:lstStyle/>
              <a:p>
                <a:pPr algn="ctr">
                  <a:spcBef>
                    <a:spcPct val="50000"/>
                  </a:spcBef>
                </a:pPr>
                <a:endParaRPr lang="en-US" dirty="0"/>
              </a:p>
            </p:txBody>
          </p:sp>
          <p:sp>
            <p:nvSpPr>
              <p:cNvPr id="13562" name="Rectangle 130"/>
              <p:cNvSpPr>
                <a:spLocks noChangeArrowheads="1"/>
              </p:cNvSpPr>
              <p:nvPr/>
            </p:nvSpPr>
            <p:spPr bwMode="auto">
              <a:xfrm>
                <a:off x="3863" y="2965"/>
                <a:ext cx="1665" cy="230"/>
              </a:xfrm>
              <a:prstGeom prst="rect">
                <a:avLst/>
              </a:prstGeom>
              <a:noFill/>
              <a:ln w="11113" cap="rnd">
                <a:solidFill>
                  <a:srgbClr val="000000"/>
                </a:solidFill>
                <a:miter lim="800000"/>
                <a:headEnd/>
                <a:tailEnd/>
              </a:ln>
            </p:spPr>
            <p:txBody>
              <a:bodyPr/>
              <a:lstStyle/>
              <a:p>
                <a:pPr algn="ctr">
                  <a:spcBef>
                    <a:spcPct val="50000"/>
                  </a:spcBef>
                </a:pPr>
                <a:endParaRPr lang="en-US" dirty="0"/>
              </a:p>
            </p:txBody>
          </p:sp>
        </p:grpSp>
        <p:sp>
          <p:nvSpPr>
            <p:cNvPr id="568" name="Rectangle 132">
              <a:hlinkClick r:id="rId5" action="ppaction://hlinksldjump"/>
            </p:cNvPr>
            <p:cNvSpPr>
              <a:spLocks noChangeArrowheads="1"/>
            </p:cNvSpPr>
            <p:nvPr/>
          </p:nvSpPr>
          <p:spPr bwMode="auto">
            <a:xfrm>
              <a:off x="6812720" y="4602261"/>
              <a:ext cx="586706" cy="123892"/>
            </a:xfrm>
            <a:prstGeom prst="rect">
              <a:avLst/>
            </a:prstGeom>
            <a:noFill/>
            <a:ln w="9525">
              <a:noFill/>
              <a:miter lim="800000"/>
              <a:headEnd/>
              <a:tailEnd/>
            </a:ln>
          </p:spPr>
          <p:txBody>
            <a:bodyPr wrap="none" lIns="0" tIns="0" rIns="0" bIns="0">
              <a:spAutoFit/>
            </a:bodyPr>
            <a:lstStyle/>
            <a:p>
              <a:pPr algn="ctr">
                <a:spcBef>
                  <a:spcPct val="50000"/>
                </a:spcBef>
                <a:defRPr/>
              </a:pPr>
              <a:r>
                <a:rPr lang="en-US" sz="800" u="sng" dirty="0">
                  <a:latin typeface="+mn-lt"/>
                </a:rPr>
                <a:t>Mechanisms:</a:t>
              </a:r>
            </a:p>
          </p:txBody>
        </p:sp>
        <p:sp>
          <p:nvSpPr>
            <p:cNvPr id="13416" name="Rectangle 133"/>
            <p:cNvSpPr>
              <a:spLocks noChangeArrowheads="1"/>
            </p:cNvSpPr>
            <p:nvPr/>
          </p:nvSpPr>
          <p:spPr bwMode="auto">
            <a:xfrm>
              <a:off x="6781792" y="4729163"/>
              <a:ext cx="49230"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Symbol" pitchFamily="18" charset="2"/>
                </a:rPr>
                <a:t>·</a:t>
              </a:r>
              <a:endParaRPr lang="en-US" dirty="0"/>
            </a:p>
          </p:txBody>
        </p:sp>
        <p:sp>
          <p:nvSpPr>
            <p:cNvPr id="13417" name="Rectangle 134"/>
            <p:cNvSpPr>
              <a:spLocks noChangeArrowheads="1"/>
            </p:cNvSpPr>
            <p:nvPr/>
          </p:nvSpPr>
          <p:spPr bwMode="auto">
            <a:xfrm>
              <a:off x="6864442" y="4740275"/>
              <a:ext cx="1074555"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Assumption of Control</a:t>
              </a:r>
              <a:endParaRPr lang="en-US" dirty="0"/>
            </a:p>
          </p:txBody>
        </p:sp>
        <p:sp>
          <p:nvSpPr>
            <p:cNvPr id="13418" name="Rectangle 135"/>
            <p:cNvSpPr>
              <a:spLocks noChangeArrowheads="1"/>
            </p:cNvSpPr>
            <p:nvPr/>
          </p:nvSpPr>
          <p:spPr bwMode="auto">
            <a:xfrm>
              <a:off x="8172442" y="4729163"/>
              <a:ext cx="49230"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Symbol" pitchFamily="18" charset="2"/>
                </a:rPr>
                <a:t>·</a:t>
              </a:r>
              <a:endParaRPr lang="en-US" dirty="0"/>
            </a:p>
          </p:txBody>
        </p:sp>
        <p:sp>
          <p:nvSpPr>
            <p:cNvPr id="13419" name="Rectangle 136"/>
            <p:cNvSpPr>
              <a:spLocks noChangeArrowheads="1"/>
            </p:cNvSpPr>
            <p:nvPr/>
          </p:nvSpPr>
          <p:spPr bwMode="auto">
            <a:xfrm>
              <a:off x="8259985" y="4740275"/>
              <a:ext cx="629795"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Receivership</a:t>
              </a:r>
              <a:endParaRPr lang="en-US" dirty="0"/>
            </a:p>
          </p:txBody>
        </p:sp>
        <p:sp>
          <p:nvSpPr>
            <p:cNvPr id="13420" name="Freeform 137"/>
            <p:cNvSpPr>
              <a:spLocks noEditPoints="1"/>
            </p:cNvSpPr>
            <p:nvPr/>
          </p:nvSpPr>
          <p:spPr bwMode="auto">
            <a:xfrm>
              <a:off x="4379913" y="2001838"/>
              <a:ext cx="1277937" cy="60325"/>
            </a:xfrm>
            <a:custGeom>
              <a:avLst/>
              <a:gdLst>
                <a:gd name="T0" fmla="*/ 2147483647 w 7100"/>
                <a:gd name="T1" fmla="*/ 2147483647 h 400"/>
                <a:gd name="T2" fmla="*/ 2147483647 w 7100"/>
                <a:gd name="T3" fmla="*/ 2147483647 h 400"/>
                <a:gd name="T4" fmla="*/ 2147483647 w 7100"/>
                <a:gd name="T5" fmla="*/ 2147483647 h 400"/>
                <a:gd name="T6" fmla="*/ 2147483647 w 7100"/>
                <a:gd name="T7" fmla="*/ 2147483647 h 400"/>
                <a:gd name="T8" fmla="*/ 2147483647 w 7100"/>
                <a:gd name="T9" fmla="*/ 2147483647 h 400"/>
                <a:gd name="T10" fmla="*/ 2147483647 w 7100"/>
                <a:gd name="T11" fmla="*/ 2147483647 h 400"/>
                <a:gd name="T12" fmla="*/ 2147483647 w 7100"/>
                <a:gd name="T13" fmla="*/ 2147483647 h 400"/>
                <a:gd name="T14" fmla="*/ 2147483647 w 7100"/>
                <a:gd name="T15" fmla="*/ 2147483647 h 400"/>
                <a:gd name="T16" fmla="*/ 2147483647 w 7100"/>
                <a:gd name="T17" fmla="*/ 2147483647 h 400"/>
                <a:gd name="T18" fmla="*/ 2147483647 w 7100"/>
                <a:gd name="T19" fmla="*/ 2147483647 h 400"/>
                <a:gd name="T20" fmla="*/ 2147483647 w 7100"/>
                <a:gd name="T21" fmla="*/ 2147483647 h 400"/>
                <a:gd name="T22" fmla="*/ 2147483647 w 7100"/>
                <a:gd name="T23" fmla="*/ 2147483647 h 400"/>
                <a:gd name="T24" fmla="*/ 2147483647 w 7100"/>
                <a:gd name="T25" fmla="*/ 2147483647 h 400"/>
                <a:gd name="T26" fmla="*/ 2147483647 w 7100"/>
                <a:gd name="T27" fmla="*/ 2147483647 h 400"/>
                <a:gd name="T28" fmla="*/ 2147483647 w 7100"/>
                <a:gd name="T29" fmla="*/ 2147483647 h 400"/>
                <a:gd name="T30" fmla="*/ 2147483647 w 7100"/>
                <a:gd name="T31" fmla="*/ 2147483647 h 400"/>
                <a:gd name="T32" fmla="*/ 2147483647 w 7100"/>
                <a:gd name="T33" fmla="*/ 2147483647 h 400"/>
                <a:gd name="T34" fmla="*/ 2147483647 w 7100"/>
                <a:gd name="T35" fmla="*/ 2147483647 h 400"/>
                <a:gd name="T36" fmla="*/ 2147483647 w 7100"/>
                <a:gd name="T37" fmla="*/ 2147483647 h 400"/>
                <a:gd name="T38" fmla="*/ 2147483647 w 7100"/>
                <a:gd name="T39" fmla="*/ 2147483647 h 400"/>
                <a:gd name="T40" fmla="*/ 2147483647 w 7100"/>
                <a:gd name="T41" fmla="*/ 2147483647 h 400"/>
                <a:gd name="T42" fmla="*/ 2147483647 w 7100"/>
                <a:gd name="T43" fmla="*/ 2147483647 h 400"/>
                <a:gd name="T44" fmla="*/ 2147483647 w 7100"/>
                <a:gd name="T45" fmla="*/ 2147483647 h 400"/>
                <a:gd name="T46" fmla="*/ 2147483647 w 7100"/>
                <a:gd name="T47" fmla="*/ 2147483647 h 400"/>
                <a:gd name="T48" fmla="*/ 2147483647 w 7100"/>
                <a:gd name="T49" fmla="*/ 2147483647 h 400"/>
                <a:gd name="T50" fmla="*/ 2147483647 w 7100"/>
                <a:gd name="T51" fmla="*/ 2147483647 h 400"/>
                <a:gd name="T52" fmla="*/ 2147483647 w 7100"/>
                <a:gd name="T53" fmla="*/ 2147483647 h 400"/>
                <a:gd name="T54" fmla="*/ 2147483647 w 7100"/>
                <a:gd name="T55" fmla="*/ 2147483647 h 400"/>
                <a:gd name="T56" fmla="*/ 2147483647 w 7100"/>
                <a:gd name="T57" fmla="*/ 2147483647 h 400"/>
                <a:gd name="T58" fmla="*/ 2147483647 w 7100"/>
                <a:gd name="T59" fmla="*/ 2147483647 h 400"/>
                <a:gd name="T60" fmla="*/ 2147483647 w 7100"/>
                <a:gd name="T61" fmla="*/ 2147483647 h 400"/>
                <a:gd name="T62" fmla="*/ 2147483647 w 7100"/>
                <a:gd name="T63" fmla="*/ 2147483647 h 400"/>
                <a:gd name="T64" fmla="*/ 2147483647 w 7100"/>
                <a:gd name="T65" fmla="*/ 2147483647 h 400"/>
                <a:gd name="T66" fmla="*/ 2147483647 w 7100"/>
                <a:gd name="T67" fmla="*/ 2147483647 h 400"/>
                <a:gd name="T68" fmla="*/ 2147483647 w 7100"/>
                <a:gd name="T69" fmla="*/ 2147483647 h 400"/>
                <a:gd name="T70" fmla="*/ 2147483647 w 7100"/>
                <a:gd name="T71" fmla="*/ 2147483647 h 400"/>
                <a:gd name="T72" fmla="*/ 2147483647 w 7100"/>
                <a:gd name="T73" fmla="*/ 2147483647 h 400"/>
                <a:gd name="T74" fmla="*/ 2147483647 w 7100"/>
                <a:gd name="T75" fmla="*/ 2147483647 h 400"/>
                <a:gd name="T76" fmla="*/ 2147483647 w 7100"/>
                <a:gd name="T77" fmla="*/ 2147483647 h 400"/>
                <a:gd name="T78" fmla="*/ 2147483647 w 7100"/>
                <a:gd name="T79" fmla="*/ 2147483647 h 400"/>
                <a:gd name="T80" fmla="*/ 2147483647 w 7100"/>
                <a:gd name="T81" fmla="*/ 2147483647 h 400"/>
                <a:gd name="T82" fmla="*/ 2147483647 w 7100"/>
                <a:gd name="T83" fmla="*/ 2147483647 h 400"/>
                <a:gd name="T84" fmla="*/ 2147483647 w 7100"/>
                <a:gd name="T85" fmla="*/ 2147483647 h 400"/>
                <a:gd name="T86" fmla="*/ 2147483647 w 7100"/>
                <a:gd name="T87" fmla="*/ 2147483647 h 400"/>
                <a:gd name="T88" fmla="*/ 2147483647 w 7100"/>
                <a:gd name="T89" fmla="*/ 2147483647 h 400"/>
                <a:gd name="T90" fmla="*/ 2147483647 w 7100"/>
                <a:gd name="T91" fmla="*/ 2147483647 h 400"/>
                <a:gd name="T92" fmla="*/ 2147483647 w 7100"/>
                <a:gd name="T93" fmla="*/ 2147483647 h 400"/>
                <a:gd name="T94" fmla="*/ 2147483647 w 7100"/>
                <a:gd name="T95" fmla="*/ 2147483647 h 400"/>
                <a:gd name="T96" fmla="*/ 2147483647 w 7100"/>
                <a:gd name="T97" fmla="*/ 2147483647 h 400"/>
                <a:gd name="T98" fmla="*/ 2147483647 w 7100"/>
                <a:gd name="T99" fmla="*/ 2147483647 h 400"/>
                <a:gd name="T100" fmla="*/ 2147483647 w 7100"/>
                <a:gd name="T101" fmla="*/ 2147483647 h 400"/>
                <a:gd name="T102" fmla="*/ 2147483647 w 7100"/>
                <a:gd name="T103" fmla="*/ 2147483647 h 400"/>
                <a:gd name="T104" fmla="*/ 2147483647 w 7100"/>
                <a:gd name="T105" fmla="*/ 2147483647 h 400"/>
                <a:gd name="T106" fmla="*/ 2147483647 w 7100"/>
                <a:gd name="T107" fmla="*/ 0 h 4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100"/>
                <a:gd name="T163" fmla="*/ 0 h 400"/>
                <a:gd name="T164" fmla="*/ 7100 w 7100"/>
                <a:gd name="T165" fmla="*/ 400 h 4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100" h="400">
                  <a:moveTo>
                    <a:pt x="334" y="166"/>
                  </a:moveTo>
                  <a:lnTo>
                    <a:pt x="534" y="166"/>
                  </a:lnTo>
                  <a:cubicBezTo>
                    <a:pt x="552" y="166"/>
                    <a:pt x="567" y="181"/>
                    <a:pt x="567" y="200"/>
                  </a:cubicBezTo>
                  <a:cubicBezTo>
                    <a:pt x="567" y="218"/>
                    <a:pt x="552" y="233"/>
                    <a:pt x="534" y="233"/>
                  </a:cubicBezTo>
                  <a:lnTo>
                    <a:pt x="334" y="233"/>
                  </a:lnTo>
                  <a:cubicBezTo>
                    <a:pt x="315" y="233"/>
                    <a:pt x="300" y="218"/>
                    <a:pt x="300" y="200"/>
                  </a:cubicBezTo>
                  <a:cubicBezTo>
                    <a:pt x="300" y="181"/>
                    <a:pt x="315" y="166"/>
                    <a:pt x="334" y="166"/>
                  </a:cubicBezTo>
                  <a:close/>
                  <a:moveTo>
                    <a:pt x="800" y="166"/>
                  </a:moveTo>
                  <a:lnTo>
                    <a:pt x="1000" y="166"/>
                  </a:lnTo>
                  <a:cubicBezTo>
                    <a:pt x="1019" y="166"/>
                    <a:pt x="1034" y="181"/>
                    <a:pt x="1034" y="200"/>
                  </a:cubicBezTo>
                  <a:cubicBezTo>
                    <a:pt x="1034" y="218"/>
                    <a:pt x="1019" y="233"/>
                    <a:pt x="1000" y="233"/>
                  </a:cubicBezTo>
                  <a:lnTo>
                    <a:pt x="800" y="233"/>
                  </a:lnTo>
                  <a:cubicBezTo>
                    <a:pt x="782" y="233"/>
                    <a:pt x="767" y="218"/>
                    <a:pt x="767" y="200"/>
                  </a:cubicBezTo>
                  <a:cubicBezTo>
                    <a:pt x="767" y="181"/>
                    <a:pt x="782" y="166"/>
                    <a:pt x="800" y="166"/>
                  </a:cubicBezTo>
                  <a:close/>
                  <a:moveTo>
                    <a:pt x="1267" y="166"/>
                  </a:moveTo>
                  <a:lnTo>
                    <a:pt x="1467" y="166"/>
                  </a:lnTo>
                  <a:cubicBezTo>
                    <a:pt x="1486" y="166"/>
                    <a:pt x="1500" y="181"/>
                    <a:pt x="1500" y="200"/>
                  </a:cubicBezTo>
                  <a:cubicBezTo>
                    <a:pt x="1500" y="218"/>
                    <a:pt x="1486" y="233"/>
                    <a:pt x="1467" y="233"/>
                  </a:cubicBezTo>
                  <a:lnTo>
                    <a:pt x="1267" y="233"/>
                  </a:lnTo>
                  <a:cubicBezTo>
                    <a:pt x="1249" y="233"/>
                    <a:pt x="1234" y="218"/>
                    <a:pt x="1234" y="200"/>
                  </a:cubicBezTo>
                  <a:cubicBezTo>
                    <a:pt x="1234" y="181"/>
                    <a:pt x="1249" y="166"/>
                    <a:pt x="1267" y="166"/>
                  </a:cubicBezTo>
                  <a:close/>
                  <a:moveTo>
                    <a:pt x="1734" y="166"/>
                  </a:moveTo>
                  <a:lnTo>
                    <a:pt x="1934" y="166"/>
                  </a:lnTo>
                  <a:cubicBezTo>
                    <a:pt x="1952" y="166"/>
                    <a:pt x="1967" y="181"/>
                    <a:pt x="1967" y="200"/>
                  </a:cubicBezTo>
                  <a:cubicBezTo>
                    <a:pt x="1967" y="218"/>
                    <a:pt x="1952" y="233"/>
                    <a:pt x="1934" y="233"/>
                  </a:cubicBezTo>
                  <a:lnTo>
                    <a:pt x="1734" y="233"/>
                  </a:lnTo>
                  <a:cubicBezTo>
                    <a:pt x="1715" y="233"/>
                    <a:pt x="1700" y="218"/>
                    <a:pt x="1700" y="200"/>
                  </a:cubicBezTo>
                  <a:cubicBezTo>
                    <a:pt x="1700" y="181"/>
                    <a:pt x="1715" y="166"/>
                    <a:pt x="1734" y="166"/>
                  </a:cubicBezTo>
                  <a:close/>
                  <a:moveTo>
                    <a:pt x="2200" y="166"/>
                  </a:moveTo>
                  <a:lnTo>
                    <a:pt x="2400" y="166"/>
                  </a:lnTo>
                  <a:cubicBezTo>
                    <a:pt x="2419" y="166"/>
                    <a:pt x="2434" y="181"/>
                    <a:pt x="2434" y="200"/>
                  </a:cubicBezTo>
                  <a:cubicBezTo>
                    <a:pt x="2434" y="218"/>
                    <a:pt x="2419" y="233"/>
                    <a:pt x="2400" y="233"/>
                  </a:cubicBezTo>
                  <a:lnTo>
                    <a:pt x="2200" y="233"/>
                  </a:lnTo>
                  <a:cubicBezTo>
                    <a:pt x="2182" y="233"/>
                    <a:pt x="2167" y="218"/>
                    <a:pt x="2167" y="200"/>
                  </a:cubicBezTo>
                  <a:cubicBezTo>
                    <a:pt x="2167" y="181"/>
                    <a:pt x="2182" y="166"/>
                    <a:pt x="2200" y="166"/>
                  </a:cubicBezTo>
                  <a:close/>
                  <a:moveTo>
                    <a:pt x="2667" y="166"/>
                  </a:moveTo>
                  <a:lnTo>
                    <a:pt x="2867" y="166"/>
                  </a:lnTo>
                  <a:cubicBezTo>
                    <a:pt x="2886" y="166"/>
                    <a:pt x="2900" y="181"/>
                    <a:pt x="2900" y="200"/>
                  </a:cubicBezTo>
                  <a:cubicBezTo>
                    <a:pt x="2900" y="218"/>
                    <a:pt x="2886" y="233"/>
                    <a:pt x="2867" y="233"/>
                  </a:cubicBezTo>
                  <a:lnTo>
                    <a:pt x="2667" y="233"/>
                  </a:lnTo>
                  <a:cubicBezTo>
                    <a:pt x="2649" y="233"/>
                    <a:pt x="2634" y="218"/>
                    <a:pt x="2634" y="200"/>
                  </a:cubicBezTo>
                  <a:cubicBezTo>
                    <a:pt x="2634" y="181"/>
                    <a:pt x="2649" y="166"/>
                    <a:pt x="2667" y="166"/>
                  </a:cubicBezTo>
                  <a:close/>
                  <a:moveTo>
                    <a:pt x="3134" y="166"/>
                  </a:moveTo>
                  <a:lnTo>
                    <a:pt x="3334" y="166"/>
                  </a:lnTo>
                  <a:cubicBezTo>
                    <a:pt x="3352" y="166"/>
                    <a:pt x="3367" y="181"/>
                    <a:pt x="3367" y="200"/>
                  </a:cubicBezTo>
                  <a:cubicBezTo>
                    <a:pt x="3367" y="218"/>
                    <a:pt x="3352" y="233"/>
                    <a:pt x="3334" y="233"/>
                  </a:cubicBezTo>
                  <a:lnTo>
                    <a:pt x="3134" y="233"/>
                  </a:lnTo>
                  <a:cubicBezTo>
                    <a:pt x="3115" y="233"/>
                    <a:pt x="3100" y="218"/>
                    <a:pt x="3100" y="200"/>
                  </a:cubicBezTo>
                  <a:cubicBezTo>
                    <a:pt x="3100" y="181"/>
                    <a:pt x="3115" y="166"/>
                    <a:pt x="3134" y="166"/>
                  </a:cubicBezTo>
                  <a:close/>
                  <a:moveTo>
                    <a:pt x="3600" y="166"/>
                  </a:moveTo>
                  <a:lnTo>
                    <a:pt x="3800" y="166"/>
                  </a:lnTo>
                  <a:cubicBezTo>
                    <a:pt x="3819" y="166"/>
                    <a:pt x="3834" y="181"/>
                    <a:pt x="3834" y="200"/>
                  </a:cubicBezTo>
                  <a:cubicBezTo>
                    <a:pt x="3834" y="218"/>
                    <a:pt x="3819" y="233"/>
                    <a:pt x="3800" y="233"/>
                  </a:cubicBezTo>
                  <a:lnTo>
                    <a:pt x="3600" y="233"/>
                  </a:lnTo>
                  <a:cubicBezTo>
                    <a:pt x="3582" y="233"/>
                    <a:pt x="3567" y="218"/>
                    <a:pt x="3567" y="200"/>
                  </a:cubicBezTo>
                  <a:cubicBezTo>
                    <a:pt x="3567" y="181"/>
                    <a:pt x="3582" y="166"/>
                    <a:pt x="3600" y="166"/>
                  </a:cubicBezTo>
                  <a:close/>
                  <a:moveTo>
                    <a:pt x="4067" y="166"/>
                  </a:moveTo>
                  <a:lnTo>
                    <a:pt x="4267" y="166"/>
                  </a:lnTo>
                  <a:cubicBezTo>
                    <a:pt x="4286" y="166"/>
                    <a:pt x="4300" y="181"/>
                    <a:pt x="4300" y="200"/>
                  </a:cubicBezTo>
                  <a:cubicBezTo>
                    <a:pt x="4300" y="218"/>
                    <a:pt x="4286" y="233"/>
                    <a:pt x="4267" y="233"/>
                  </a:cubicBezTo>
                  <a:lnTo>
                    <a:pt x="4067" y="233"/>
                  </a:lnTo>
                  <a:cubicBezTo>
                    <a:pt x="4049" y="233"/>
                    <a:pt x="4034" y="218"/>
                    <a:pt x="4034" y="200"/>
                  </a:cubicBezTo>
                  <a:cubicBezTo>
                    <a:pt x="4034" y="181"/>
                    <a:pt x="4049" y="166"/>
                    <a:pt x="4067" y="166"/>
                  </a:cubicBezTo>
                  <a:close/>
                  <a:moveTo>
                    <a:pt x="4534" y="166"/>
                  </a:moveTo>
                  <a:lnTo>
                    <a:pt x="4734" y="166"/>
                  </a:lnTo>
                  <a:cubicBezTo>
                    <a:pt x="4752" y="166"/>
                    <a:pt x="4767" y="181"/>
                    <a:pt x="4767" y="200"/>
                  </a:cubicBezTo>
                  <a:cubicBezTo>
                    <a:pt x="4767" y="218"/>
                    <a:pt x="4752" y="233"/>
                    <a:pt x="4734" y="233"/>
                  </a:cubicBezTo>
                  <a:lnTo>
                    <a:pt x="4534" y="233"/>
                  </a:lnTo>
                  <a:cubicBezTo>
                    <a:pt x="4515" y="233"/>
                    <a:pt x="4500" y="218"/>
                    <a:pt x="4500" y="200"/>
                  </a:cubicBezTo>
                  <a:cubicBezTo>
                    <a:pt x="4500" y="181"/>
                    <a:pt x="4515" y="166"/>
                    <a:pt x="4534" y="166"/>
                  </a:cubicBezTo>
                  <a:close/>
                  <a:moveTo>
                    <a:pt x="5000" y="166"/>
                  </a:moveTo>
                  <a:lnTo>
                    <a:pt x="5200" y="166"/>
                  </a:lnTo>
                  <a:cubicBezTo>
                    <a:pt x="5219" y="166"/>
                    <a:pt x="5234" y="181"/>
                    <a:pt x="5234" y="200"/>
                  </a:cubicBezTo>
                  <a:cubicBezTo>
                    <a:pt x="5234" y="218"/>
                    <a:pt x="5219" y="233"/>
                    <a:pt x="5200" y="233"/>
                  </a:cubicBezTo>
                  <a:lnTo>
                    <a:pt x="5000" y="233"/>
                  </a:lnTo>
                  <a:cubicBezTo>
                    <a:pt x="4982" y="233"/>
                    <a:pt x="4967" y="218"/>
                    <a:pt x="4967" y="200"/>
                  </a:cubicBezTo>
                  <a:cubicBezTo>
                    <a:pt x="4967" y="181"/>
                    <a:pt x="4982" y="166"/>
                    <a:pt x="5000" y="166"/>
                  </a:cubicBezTo>
                  <a:close/>
                  <a:moveTo>
                    <a:pt x="5467" y="166"/>
                  </a:moveTo>
                  <a:lnTo>
                    <a:pt x="5667" y="166"/>
                  </a:lnTo>
                  <a:cubicBezTo>
                    <a:pt x="5686" y="166"/>
                    <a:pt x="5700" y="181"/>
                    <a:pt x="5700" y="200"/>
                  </a:cubicBezTo>
                  <a:cubicBezTo>
                    <a:pt x="5700" y="218"/>
                    <a:pt x="5686" y="233"/>
                    <a:pt x="5667" y="233"/>
                  </a:cubicBezTo>
                  <a:lnTo>
                    <a:pt x="5467" y="233"/>
                  </a:lnTo>
                  <a:cubicBezTo>
                    <a:pt x="5449" y="233"/>
                    <a:pt x="5434" y="218"/>
                    <a:pt x="5434" y="200"/>
                  </a:cubicBezTo>
                  <a:cubicBezTo>
                    <a:pt x="5434" y="181"/>
                    <a:pt x="5449" y="166"/>
                    <a:pt x="5467" y="166"/>
                  </a:cubicBezTo>
                  <a:close/>
                  <a:moveTo>
                    <a:pt x="5934" y="166"/>
                  </a:moveTo>
                  <a:lnTo>
                    <a:pt x="6134" y="166"/>
                  </a:lnTo>
                  <a:cubicBezTo>
                    <a:pt x="6152" y="166"/>
                    <a:pt x="6167" y="181"/>
                    <a:pt x="6167" y="200"/>
                  </a:cubicBezTo>
                  <a:cubicBezTo>
                    <a:pt x="6167" y="218"/>
                    <a:pt x="6152" y="233"/>
                    <a:pt x="6134" y="233"/>
                  </a:cubicBezTo>
                  <a:lnTo>
                    <a:pt x="5934" y="233"/>
                  </a:lnTo>
                  <a:cubicBezTo>
                    <a:pt x="5915" y="233"/>
                    <a:pt x="5900" y="218"/>
                    <a:pt x="5900" y="200"/>
                  </a:cubicBezTo>
                  <a:cubicBezTo>
                    <a:pt x="5900" y="181"/>
                    <a:pt x="5915" y="166"/>
                    <a:pt x="5934" y="166"/>
                  </a:cubicBezTo>
                  <a:close/>
                  <a:moveTo>
                    <a:pt x="6400" y="166"/>
                  </a:moveTo>
                  <a:lnTo>
                    <a:pt x="6600" y="166"/>
                  </a:lnTo>
                  <a:cubicBezTo>
                    <a:pt x="6619" y="166"/>
                    <a:pt x="6634" y="181"/>
                    <a:pt x="6634" y="200"/>
                  </a:cubicBezTo>
                  <a:cubicBezTo>
                    <a:pt x="6634" y="218"/>
                    <a:pt x="6619" y="233"/>
                    <a:pt x="6600" y="233"/>
                  </a:cubicBezTo>
                  <a:lnTo>
                    <a:pt x="6400" y="233"/>
                  </a:lnTo>
                  <a:cubicBezTo>
                    <a:pt x="6382" y="233"/>
                    <a:pt x="6367" y="218"/>
                    <a:pt x="6367" y="200"/>
                  </a:cubicBezTo>
                  <a:cubicBezTo>
                    <a:pt x="6367" y="181"/>
                    <a:pt x="6382" y="166"/>
                    <a:pt x="6400" y="166"/>
                  </a:cubicBezTo>
                  <a:close/>
                  <a:moveTo>
                    <a:pt x="6867" y="166"/>
                  </a:moveTo>
                  <a:lnTo>
                    <a:pt x="7067" y="166"/>
                  </a:lnTo>
                  <a:cubicBezTo>
                    <a:pt x="7086" y="166"/>
                    <a:pt x="7100" y="181"/>
                    <a:pt x="7100" y="200"/>
                  </a:cubicBezTo>
                  <a:cubicBezTo>
                    <a:pt x="7100" y="218"/>
                    <a:pt x="7086" y="233"/>
                    <a:pt x="7067" y="233"/>
                  </a:cubicBezTo>
                  <a:lnTo>
                    <a:pt x="6867" y="233"/>
                  </a:lnTo>
                  <a:cubicBezTo>
                    <a:pt x="6849" y="233"/>
                    <a:pt x="6834" y="218"/>
                    <a:pt x="6834" y="200"/>
                  </a:cubicBezTo>
                  <a:cubicBezTo>
                    <a:pt x="6834" y="181"/>
                    <a:pt x="6849" y="166"/>
                    <a:pt x="6867" y="166"/>
                  </a:cubicBezTo>
                  <a:close/>
                  <a:moveTo>
                    <a:pt x="400" y="400"/>
                  </a:moveTo>
                  <a:lnTo>
                    <a:pt x="0" y="200"/>
                  </a:lnTo>
                  <a:lnTo>
                    <a:pt x="400" y="0"/>
                  </a:lnTo>
                  <a:lnTo>
                    <a:pt x="400" y="400"/>
                  </a:lnTo>
                  <a:close/>
                </a:path>
              </a:pathLst>
            </a:custGeom>
            <a:solidFill>
              <a:srgbClr val="000000"/>
            </a:solidFill>
            <a:ln w="1588">
              <a:solidFill>
                <a:srgbClr val="000000"/>
              </a:solidFill>
              <a:bevel/>
              <a:headEnd/>
              <a:tailEnd/>
            </a:ln>
          </p:spPr>
          <p:txBody>
            <a:bodyPr/>
            <a:lstStyle/>
            <a:p>
              <a:endParaRPr lang="en-US" dirty="0"/>
            </a:p>
          </p:txBody>
        </p:sp>
        <p:sp>
          <p:nvSpPr>
            <p:cNvPr id="13421" name="Rectangle 138"/>
            <p:cNvSpPr>
              <a:spLocks noChangeArrowheads="1"/>
            </p:cNvSpPr>
            <p:nvPr/>
          </p:nvSpPr>
          <p:spPr bwMode="auto">
            <a:xfrm>
              <a:off x="739851" y="1836738"/>
              <a:ext cx="276703"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MDIC</a:t>
              </a:r>
              <a:endParaRPr lang="en-US" dirty="0"/>
            </a:p>
          </p:txBody>
        </p:sp>
        <p:sp>
          <p:nvSpPr>
            <p:cNvPr id="13422" name="Rectangle 139"/>
            <p:cNvSpPr>
              <a:spLocks noChangeArrowheads="1"/>
            </p:cNvSpPr>
            <p:nvPr/>
          </p:nvSpPr>
          <p:spPr bwMode="auto">
            <a:xfrm>
              <a:off x="1008879" y="1836738"/>
              <a:ext cx="23766"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a:t>
              </a:r>
              <a:endParaRPr lang="en-US" dirty="0"/>
            </a:p>
          </p:txBody>
        </p:sp>
        <p:sp>
          <p:nvSpPr>
            <p:cNvPr id="13423" name="Rectangle 140"/>
            <p:cNvSpPr>
              <a:spLocks noChangeArrowheads="1"/>
            </p:cNvSpPr>
            <p:nvPr/>
          </p:nvSpPr>
          <p:spPr bwMode="auto">
            <a:xfrm>
              <a:off x="1038845" y="1836738"/>
              <a:ext cx="54322"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s</a:t>
              </a:r>
              <a:endParaRPr lang="en-US" dirty="0"/>
            </a:p>
          </p:txBody>
        </p:sp>
        <p:sp>
          <p:nvSpPr>
            <p:cNvPr id="13424" name="Rectangle 141"/>
            <p:cNvSpPr>
              <a:spLocks noChangeArrowheads="1"/>
            </p:cNvSpPr>
            <p:nvPr/>
          </p:nvSpPr>
          <p:spPr bwMode="auto">
            <a:xfrm>
              <a:off x="869950" y="1947863"/>
              <a:ext cx="247650" cy="125412"/>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Risk </a:t>
              </a:r>
              <a:endParaRPr lang="en-US" dirty="0"/>
            </a:p>
          </p:txBody>
        </p:sp>
        <p:sp>
          <p:nvSpPr>
            <p:cNvPr id="13425" name="Rectangle 142"/>
            <p:cNvSpPr>
              <a:spLocks noChangeArrowheads="1"/>
            </p:cNvSpPr>
            <p:nvPr/>
          </p:nvSpPr>
          <p:spPr bwMode="auto">
            <a:xfrm>
              <a:off x="541338" y="2058988"/>
              <a:ext cx="531812"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Categories</a:t>
              </a:r>
              <a:endParaRPr lang="en-US" dirty="0"/>
            </a:p>
          </p:txBody>
        </p:sp>
        <p:sp>
          <p:nvSpPr>
            <p:cNvPr id="13426" name="Freeform 143"/>
            <p:cNvSpPr>
              <a:spLocks noEditPoints="1"/>
            </p:cNvSpPr>
            <p:nvPr/>
          </p:nvSpPr>
          <p:spPr bwMode="auto">
            <a:xfrm>
              <a:off x="5727700" y="2001838"/>
              <a:ext cx="855663" cy="60325"/>
            </a:xfrm>
            <a:custGeom>
              <a:avLst/>
              <a:gdLst>
                <a:gd name="T0" fmla="*/ 2147483647 w 2379"/>
                <a:gd name="T1" fmla="*/ 2147483647 h 200"/>
                <a:gd name="T2" fmla="*/ 2147483647 w 2379"/>
                <a:gd name="T3" fmla="*/ 2147483647 h 200"/>
                <a:gd name="T4" fmla="*/ 0 w 2379"/>
                <a:gd name="T5" fmla="*/ 2147483647 h 200"/>
                <a:gd name="T6" fmla="*/ 2147483647 w 2379"/>
                <a:gd name="T7" fmla="*/ 2147483647 h 200"/>
                <a:gd name="T8" fmla="*/ 2147483647 w 2379"/>
                <a:gd name="T9" fmla="*/ 2147483647 h 200"/>
                <a:gd name="T10" fmla="*/ 2147483647 w 2379"/>
                <a:gd name="T11" fmla="*/ 2147483647 h 200"/>
                <a:gd name="T12" fmla="*/ 2147483647 w 2379"/>
                <a:gd name="T13" fmla="*/ 2147483647 h 200"/>
                <a:gd name="T14" fmla="*/ 2147483647 w 2379"/>
                <a:gd name="T15" fmla="*/ 2147483647 h 200"/>
                <a:gd name="T16" fmla="*/ 2147483647 w 2379"/>
                <a:gd name="T17" fmla="*/ 2147483647 h 200"/>
                <a:gd name="T18" fmla="*/ 2147483647 w 2379"/>
                <a:gd name="T19" fmla="*/ 2147483647 h 200"/>
                <a:gd name="T20" fmla="*/ 2147483647 w 2379"/>
                <a:gd name="T21" fmla="*/ 2147483647 h 200"/>
                <a:gd name="T22" fmla="*/ 2147483647 w 2379"/>
                <a:gd name="T23" fmla="*/ 2147483647 h 200"/>
                <a:gd name="T24" fmla="*/ 2147483647 w 2379"/>
                <a:gd name="T25" fmla="*/ 2147483647 h 200"/>
                <a:gd name="T26" fmla="*/ 2147483647 w 2379"/>
                <a:gd name="T27" fmla="*/ 2147483647 h 200"/>
                <a:gd name="T28" fmla="*/ 2147483647 w 2379"/>
                <a:gd name="T29" fmla="*/ 2147483647 h 200"/>
                <a:gd name="T30" fmla="*/ 2147483647 w 2379"/>
                <a:gd name="T31" fmla="*/ 2147483647 h 200"/>
                <a:gd name="T32" fmla="*/ 2147483647 w 2379"/>
                <a:gd name="T33" fmla="*/ 2147483647 h 200"/>
                <a:gd name="T34" fmla="*/ 2147483647 w 2379"/>
                <a:gd name="T35" fmla="*/ 2147483647 h 200"/>
                <a:gd name="T36" fmla="*/ 2147483647 w 2379"/>
                <a:gd name="T37" fmla="*/ 2147483647 h 200"/>
                <a:gd name="T38" fmla="*/ 2147483647 w 2379"/>
                <a:gd name="T39" fmla="*/ 2147483647 h 200"/>
                <a:gd name="T40" fmla="*/ 2147483647 w 2379"/>
                <a:gd name="T41" fmla="*/ 2147483647 h 200"/>
                <a:gd name="T42" fmla="*/ 2147483647 w 2379"/>
                <a:gd name="T43" fmla="*/ 2147483647 h 200"/>
                <a:gd name="T44" fmla="*/ 2147483647 w 2379"/>
                <a:gd name="T45" fmla="*/ 2147483647 h 200"/>
                <a:gd name="T46" fmla="*/ 2147483647 w 2379"/>
                <a:gd name="T47" fmla="*/ 2147483647 h 200"/>
                <a:gd name="T48" fmla="*/ 2147483647 w 2379"/>
                <a:gd name="T49" fmla="*/ 2147483647 h 200"/>
                <a:gd name="T50" fmla="*/ 2147483647 w 2379"/>
                <a:gd name="T51" fmla="*/ 2147483647 h 200"/>
                <a:gd name="T52" fmla="*/ 2147483647 w 2379"/>
                <a:gd name="T53" fmla="*/ 2147483647 h 200"/>
                <a:gd name="T54" fmla="*/ 2147483647 w 2379"/>
                <a:gd name="T55" fmla="*/ 2147483647 h 200"/>
                <a:gd name="T56" fmla="*/ 2147483647 w 2379"/>
                <a:gd name="T57" fmla="*/ 2147483647 h 200"/>
                <a:gd name="T58" fmla="*/ 2147483647 w 2379"/>
                <a:gd name="T59" fmla="*/ 2147483647 h 200"/>
                <a:gd name="T60" fmla="*/ 2147483647 w 2379"/>
                <a:gd name="T61" fmla="*/ 2147483647 h 200"/>
                <a:gd name="T62" fmla="*/ 2147483647 w 2379"/>
                <a:gd name="T63" fmla="*/ 2147483647 h 200"/>
                <a:gd name="T64" fmla="*/ 2147483647 w 2379"/>
                <a:gd name="T65" fmla="*/ 2147483647 h 200"/>
                <a:gd name="T66" fmla="*/ 2147483647 w 2379"/>
                <a:gd name="T67" fmla="*/ 2147483647 h 200"/>
                <a:gd name="T68" fmla="*/ 2147483647 w 2379"/>
                <a:gd name="T69" fmla="*/ 2147483647 h 200"/>
                <a:gd name="T70" fmla="*/ 2147483647 w 2379"/>
                <a:gd name="T71" fmla="*/ 2147483647 h 200"/>
                <a:gd name="T72" fmla="*/ 2147483647 w 2379"/>
                <a:gd name="T73" fmla="*/ 0 h 2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379"/>
                <a:gd name="T112" fmla="*/ 0 h 200"/>
                <a:gd name="T113" fmla="*/ 2379 w 2379"/>
                <a:gd name="T114" fmla="*/ 200 h 2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379" h="200">
                  <a:moveTo>
                    <a:pt x="17" y="83"/>
                  </a:moveTo>
                  <a:lnTo>
                    <a:pt x="117" y="83"/>
                  </a:lnTo>
                  <a:cubicBezTo>
                    <a:pt x="126" y="83"/>
                    <a:pt x="133" y="90"/>
                    <a:pt x="133" y="100"/>
                  </a:cubicBezTo>
                  <a:cubicBezTo>
                    <a:pt x="133" y="109"/>
                    <a:pt x="126" y="116"/>
                    <a:pt x="117" y="116"/>
                  </a:cubicBezTo>
                  <a:lnTo>
                    <a:pt x="17" y="116"/>
                  </a:lnTo>
                  <a:cubicBezTo>
                    <a:pt x="7" y="116"/>
                    <a:pt x="0" y="109"/>
                    <a:pt x="0" y="100"/>
                  </a:cubicBezTo>
                  <a:cubicBezTo>
                    <a:pt x="0" y="90"/>
                    <a:pt x="7" y="83"/>
                    <a:pt x="17" y="83"/>
                  </a:cubicBezTo>
                  <a:close/>
                  <a:moveTo>
                    <a:pt x="250" y="83"/>
                  </a:moveTo>
                  <a:lnTo>
                    <a:pt x="350" y="83"/>
                  </a:lnTo>
                  <a:cubicBezTo>
                    <a:pt x="359" y="83"/>
                    <a:pt x="367" y="90"/>
                    <a:pt x="367" y="100"/>
                  </a:cubicBezTo>
                  <a:cubicBezTo>
                    <a:pt x="367" y="109"/>
                    <a:pt x="359" y="116"/>
                    <a:pt x="350" y="116"/>
                  </a:cubicBezTo>
                  <a:lnTo>
                    <a:pt x="250" y="116"/>
                  </a:lnTo>
                  <a:cubicBezTo>
                    <a:pt x="241" y="116"/>
                    <a:pt x="233" y="109"/>
                    <a:pt x="233" y="100"/>
                  </a:cubicBezTo>
                  <a:cubicBezTo>
                    <a:pt x="233" y="90"/>
                    <a:pt x="241" y="83"/>
                    <a:pt x="250" y="83"/>
                  </a:cubicBezTo>
                  <a:close/>
                  <a:moveTo>
                    <a:pt x="483" y="83"/>
                  </a:moveTo>
                  <a:lnTo>
                    <a:pt x="583" y="83"/>
                  </a:lnTo>
                  <a:cubicBezTo>
                    <a:pt x="593" y="83"/>
                    <a:pt x="600" y="90"/>
                    <a:pt x="600" y="100"/>
                  </a:cubicBezTo>
                  <a:cubicBezTo>
                    <a:pt x="600" y="109"/>
                    <a:pt x="593" y="116"/>
                    <a:pt x="583" y="116"/>
                  </a:cubicBezTo>
                  <a:lnTo>
                    <a:pt x="483" y="116"/>
                  </a:lnTo>
                  <a:cubicBezTo>
                    <a:pt x="474" y="116"/>
                    <a:pt x="467" y="109"/>
                    <a:pt x="467" y="100"/>
                  </a:cubicBezTo>
                  <a:cubicBezTo>
                    <a:pt x="467" y="90"/>
                    <a:pt x="474" y="83"/>
                    <a:pt x="483" y="83"/>
                  </a:cubicBezTo>
                  <a:close/>
                  <a:moveTo>
                    <a:pt x="717" y="83"/>
                  </a:moveTo>
                  <a:lnTo>
                    <a:pt x="817" y="83"/>
                  </a:lnTo>
                  <a:cubicBezTo>
                    <a:pt x="826" y="83"/>
                    <a:pt x="833" y="90"/>
                    <a:pt x="833" y="100"/>
                  </a:cubicBezTo>
                  <a:cubicBezTo>
                    <a:pt x="833" y="109"/>
                    <a:pt x="826" y="116"/>
                    <a:pt x="817" y="116"/>
                  </a:cubicBezTo>
                  <a:lnTo>
                    <a:pt x="717" y="116"/>
                  </a:lnTo>
                  <a:cubicBezTo>
                    <a:pt x="707" y="116"/>
                    <a:pt x="700" y="109"/>
                    <a:pt x="700" y="100"/>
                  </a:cubicBezTo>
                  <a:cubicBezTo>
                    <a:pt x="700" y="90"/>
                    <a:pt x="707" y="83"/>
                    <a:pt x="717" y="83"/>
                  </a:cubicBezTo>
                  <a:close/>
                  <a:moveTo>
                    <a:pt x="950" y="83"/>
                  </a:moveTo>
                  <a:lnTo>
                    <a:pt x="1050" y="83"/>
                  </a:lnTo>
                  <a:cubicBezTo>
                    <a:pt x="1059" y="83"/>
                    <a:pt x="1067" y="90"/>
                    <a:pt x="1067" y="100"/>
                  </a:cubicBezTo>
                  <a:cubicBezTo>
                    <a:pt x="1067" y="109"/>
                    <a:pt x="1059" y="116"/>
                    <a:pt x="1050" y="116"/>
                  </a:cubicBezTo>
                  <a:lnTo>
                    <a:pt x="950" y="116"/>
                  </a:lnTo>
                  <a:cubicBezTo>
                    <a:pt x="941" y="116"/>
                    <a:pt x="933" y="109"/>
                    <a:pt x="933" y="100"/>
                  </a:cubicBezTo>
                  <a:cubicBezTo>
                    <a:pt x="933" y="90"/>
                    <a:pt x="941" y="83"/>
                    <a:pt x="950" y="83"/>
                  </a:cubicBezTo>
                  <a:close/>
                  <a:moveTo>
                    <a:pt x="1183" y="83"/>
                  </a:moveTo>
                  <a:lnTo>
                    <a:pt x="1283" y="83"/>
                  </a:lnTo>
                  <a:cubicBezTo>
                    <a:pt x="1293" y="83"/>
                    <a:pt x="1300" y="90"/>
                    <a:pt x="1300" y="100"/>
                  </a:cubicBezTo>
                  <a:cubicBezTo>
                    <a:pt x="1300" y="109"/>
                    <a:pt x="1293" y="116"/>
                    <a:pt x="1283" y="116"/>
                  </a:cubicBezTo>
                  <a:lnTo>
                    <a:pt x="1183" y="116"/>
                  </a:lnTo>
                  <a:cubicBezTo>
                    <a:pt x="1174" y="116"/>
                    <a:pt x="1167" y="109"/>
                    <a:pt x="1167" y="100"/>
                  </a:cubicBezTo>
                  <a:cubicBezTo>
                    <a:pt x="1167" y="90"/>
                    <a:pt x="1174" y="83"/>
                    <a:pt x="1183" y="83"/>
                  </a:cubicBezTo>
                  <a:close/>
                  <a:moveTo>
                    <a:pt x="1417" y="83"/>
                  </a:moveTo>
                  <a:lnTo>
                    <a:pt x="1517" y="83"/>
                  </a:lnTo>
                  <a:cubicBezTo>
                    <a:pt x="1526" y="83"/>
                    <a:pt x="1533" y="90"/>
                    <a:pt x="1533" y="100"/>
                  </a:cubicBezTo>
                  <a:cubicBezTo>
                    <a:pt x="1533" y="109"/>
                    <a:pt x="1526" y="116"/>
                    <a:pt x="1517" y="116"/>
                  </a:cubicBezTo>
                  <a:lnTo>
                    <a:pt x="1417" y="116"/>
                  </a:lnTo>
                  <a:cubicBezTo>
                    <a:pt x="1407" y="116"/>
                    <a:pt x="1400" y="109"/>
                    <a:pt x="1400" y="100"/>
                  </a:cubicBezTo>
                  <a:cubicBezTo>
                    <a:pt x="1400" y="90"/>
                    <a:pt x="1407" y="83"/>
                    <a:pt x="1417" y="83"/>
                  </a:cubicBezTo>
                  <a:close/>
                  <a:moveTo>
                    <a:pt x="1650" y="83"/>
                  </a:moveTo>
                  <a:lnTo>
                    <a:pt x="1750" y="83"/>
                  </a:lnTo>
                  <a:cubicBezTo>
                    <a:pt x="1759" y="83"/>
                    <a:pt x="1767" y="90"/>
                    <a:pt x="1767" y="100"/>
                  </a:cubicBezTo>
                  <a:cubicBezTo>
                    <a:pt x="1767" y="109"/>
                    <a:pt x="1759" y="116"/>
                    <a:pt x="1750" y="116"/>
                  </a:cubicBezTo>
                  <a:lnTo>
                    <a:pt x="1650" y="116"/>
                  </a:lnTo>
                  <a:cubicBezTo>
                    <a:pt x="1641" y="116"/>
                    <a:pt x="1633" y="109"/>
                    <a:pt x="1633" y="100"/>
                  </a:cubicBezTo>
                  <a:cubicBezTo>
                    <a:pt x="1633" y="90"/>
                    <a:pt x="1641" y="83"/>
                    <a:pt x="1650" y="83"/>
                  </a:cubicBezTo>
                  <a:close/>
                  <a:moveTo>
                    <a:pt x="1883" y="83"/>
                  </a:moveTo>
                  <a:lnTo>
                    <a:pt x="1983" y="83"/>
                  </a:lnTo>
                  <a:cubicBezTo>
                    <a:pt x="1993" y="83"/>
                    <a:pt x="2000" y="90"/>
                    <a:pt x="2000" y="100"/>
                  </a:cubicBezTo>
                  <a:cubicBezTo>
                    <a:pt x="2000" y="109"/>
                    <a:pt x="1993" y="116"/>
                    <a:pt x="1983" y="116"/>
                  </a:cubicBezTo>
                  <a:lnTo>
                    <a:pt x="1883" y="116"/>
                  </a:lnTo>
                  <a:cubicBezTo>
                    <a:pt x="1874" y="116"/>
                    <a:pt x="1867" y="109"/>
                    <a:pt x="1867" y="100"/>
                  </a:cubicBezTo>
                  <a:cubicBezTo>
                    <a:pt x="1867" y="90"/>
                    <a:pt x="1874" y="83"/>
                    <a:pt x="1883" y="83"/>
                  </a:cubicBezTo>
                  <a:close/>
                  <a:moveTo>
                    <a:pt x="2117" y="83"/>
                  </a:moveTo>
                  <a:lnTo>
                    <a:pt x="2212" y="83"/>
                  </a:lnTo>
                  <a:cubicBezTo>
                    <a:pt x="2222" y="83"/>
                    <a:pt x="2229" y="90"/>
                    <a:pt x="2229" y="100"/>
                  </a:cubicBezTo>
                  <a:cubicBezTo>
                    <a:pt x="2229" y="109"/>
                    <a:pt x="2222" y="116"/>
                    <a:pt x="2212" y="116"/>
                  </a:cubicBezTo>
                  <a:lnTo>
                    <a:pt x="2117" y="116"/>
                  </a:lnTo>
                  <a:cubicBezTo>
                    <a:pt x="2107" y="116"/>
                    <a:pt x="2100" y="109"/>
                    <a:pt x="2100" y="100"/>
                  </a:cubicBezTo>
                  <a:cubicBezTo>
                    <a:pt x="2100" y="90"/>
                    <a:pt x="2107" y="83"/>
                    <a:pt x="2117" y="83"/>
                  </a:cubicBezTo>
                  <a:close/>
                  <a:moveTo>
                    <a:pt x="2179" y="0"/>
                  </a:moveTo>
                  <a:lnTo>
                    <a:pt x="2379" y="100"/>
                  </a:lnTo>
                  <a:lnTo>
                    <a:pt x="2179" y="200"/>
                  </a:lnTo>
                  <a:lnTo>
                    <a:pt x="2179" y="0"/>
                  </a:lnTo>
                  <a:close/>
                </a:path>
              </a:pathLst>
            </a:custGeom>
            <a:solidFill>
              <a:srgbClr val="000000"/>
            </a:solidFill>
            <a:ln w="1588">
              <a:solidFill>
                <a:srgbClr val="000000"/>
              </a:solidFill>
              <a:bevel/>
              <a:headEnd/>
              <a:tailEnd/>
            </a:ln>
          </p:spPr>
          <p:txBody>
            <a:bodyPr/>
            <a:lstStyle/>
            <a:p>
              <a:endParaRPr lang="en-US" dirty="0"/>
            </a:p>
          </p:txBody>
        </p:sp>
        <p:sp>
          <p:nvSpPr>
            <p:cNvPr id="13427" name="Freeform 144"/>
            <p:cNvSpPr>
              <a:spLocks noEditPoints="1"/>
            </p:cNvSpPr>
            <p:nvPr/>
          </p:nvSpPr>
          <p:spPr bwMode="auto">
            <a:xfrm>
              <a:off x="2301875" y="2003425"/>
              <a:ext cx="119063" cy="60325"/>
            </a:xfrm>
            <a:custGeom>
              <a:avLst/>
              <a:gdLst>
                <a:gd name="T0" fmla="*/ 2147483647 w 1350"/>
                <a:gd name="T1" fmla="*/ 2147483647 h 800"/>
                <a:gd name="T2" fmla="*/ 2147483647 w 1350"/>
                <a:gd name="T3" fmla="*/ 2147483647 h 800"/>
                <a:gd name="T4" fmla="*/ 2147483647 w 1350"/>
                <a:gd name="T5" fmla="*/ 2147483647 h 800"/>
                <a:gd name="T6" fmla="*/ 2147483647 w 1350"/>
                <a:gd name="T7" fmla="*/ 2147483647 h 800"/>
                <a:gd name="T8" fmla="*/ 2147483647 w 1350"/>
                <a:gd name="T9" fmla="*/ 2147483647 h 800"/>
                <a:gd name="T10" fmla="*/ 0 w 1350"/>
                <a:gd name="T11" fmla="*/ 2147483647 h 800"/>
                <a:gd name="T12" fmla="*/ 2147483647 w 1350"/>
                <a:gd name="T13" fmla="*/ 2147483647 h 800"/>
                <a:gd name="T14" fmla="*/ 2147483647 w 1350"/>
                <a:gd name="T15" fmla="*/ 0 h 800"/>
                <a:gd name="T16" fmla="*/ 2147483647 w 1350"/>
                <a:gd name="T17" fmla="*/ 2147483647 h 800"/>
                <a:gd name="T18" fmla="*/ 2147483647 w 1350"/>
                <a:gd name="T19" fmla="*/ 2147483647 h 800"/>
                <a:gd name="T20" fmla="*/ 2147483647 w 1350"/>
                <a:gd name="T21" fmla="*/ 0 h 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50"/>
                <a:gd name="T34" fmla="*/ 0 h 800"/>
                <a:gd name="T35" fmla="*/ 1350 w 1350"/>
                <a:gd name="T36" fmla="*/ 800 h 8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50" h="800">
                  <a:moveTo>
                    <a:pt x="67" y="334"/>
                  </a:moveTo>
                  <a:lnTo>
                    <a:pt x="467" y="334"/>
                  </a:lnTo>
                  <a:cubicBezTo>
                    <a:pt x="504" y="334"/>
                    <a:pt x="533" y="364"/>
                    <a:pt x="533" y="400"/>
                  </a:cubicBezTo>
                  <a:cubicBezTo>
                    <a:pt x="533" y="437"/>
                    <a:pt x="504" y="467"/>
                    <a:pt x="467" y="467"/>
                  </a:cubicBezTo>
                  <a:lnTo>
                    <a:pt x="67" y="467"/>
                  </a:lnTo>
                  <a:cubicBezTo>
                    <a:pt x="30" y="467"/>
                    <a:pt x="0" y="437"/>
                    <a:pt x="0" y="400"/>
                  </a:cubicBezTo>
                  <a:cubicBezTo>
                    <a:pt x="0" y="364"/>
                    <a:pt x="30" y="334"/>
                    <a:pt x="67" y="334"/>
                  </a:cubicBezTo>
                  <a:close/>
                  <a:moveTo>
                    <a:pt x="550" y="0"/>
                  </a:moveTo>
                  <a:lnTo>
                    <a:pt x="1350" y="400"/>
                  </a:lnTo>
                  <a:lnTo>
                    <a:pt x="550" y="800"/>
                  </a:lnTo>
                  <a:lnTo>
                    <a:pt x="550" y="0"/>
                  </a:lnTo>
                  <a:close/>
                </a:path>
              </a:pathLst>
            </a:custGeom>
            <a:solidFill>
              <a:srgbClr val="000000"/>
            </a:solidFill>
            <a:ln w="1588">
              <a:solidFill>
                <a:srgbClr val="000000"/>
              </a:solidFill>
              <a:bevel/>
              <a:headEnd/>
              <a:tailEnd/>
            </a:ln>
          </p:spPr>
          <p:txBody>
            <a:bodyPr/>
            <a:lstStyle/>
            <a:p>
              <a:endParaRPr lang="en-US" dirty="0"/>
            </a:p>
          </p:txBody>
        </p:sp>
        <p:sp>
          <p:nvSpPr>
            <p:cNvPr id="13428" name="Freeform 145"/>
            <p:cNvSpPr>
              <a:spLocks noEditPoints="1"/>
            </p:cNvSpPr>
            <p:nvPr/>
          </p:nvSpPr>
          <p:spPr bwMode="auto">
            <a:xfrm>
              <a:off x="3317875" y="2003425"/>
              <a:ext cx="238125" cy="60325"/>
            </a:xfrm>
            <a:custGeom>
              <a:avLst/>
              <a:gdLst>
                <a:gd name="T0" fmla="*/ 2147483647 w 1325"/>
                <a:gd name="T1" fmla="*/ 2147483647 h 400"/>
                <a:gd name="T2" fmla="*/ 2147483647 w 1325"/>
                <a:gd name="T3" fmla="*/ 2147483647 h 400"/>
                <a:gd name="T4" fmla="*/ 2147483647 w 1325"/>
                <a:gd name="T5" fmla="*/ 2147483647 h 400"/>
                <a:gd name="T6" fmla="*/ 2147483647 w 1325"/>
                <a:gd name="T7" fmla="*/ 2147483647 h 400"/>
                <a:gd name="T8" fmla="*/ 2147483647 w 1325"/>
                <a:gd name="T9" fmla="*/ 2147483647 h 400"/>
                <a:gd name="T10" fmla="*/ 2147483647 w 1325"/>
                <a:gd name="T11" fmla="*/ 2147483647 h 400"/>
                <a:gd name="T12" fmla="*/ 2147483647 w 1325"/>
                <a:gd name="T13" fmla="*/ 2147483647 h 400"/>
                <a:gd name="T14" fmla="*/ 2147483647 w 1325"/>
                <a:gd name="T15" fmla="*/ 2147483647 h 400"/>
                <a:gd name="T16" fmla="*/ 2147483647 w 1325"/>
                <a:gd name="T17" fmla="*/ 2147483647 h 400"/>
                <a:gd name="T18" fmla="*/ 2147483647 w 1325"/>
                <a:gd name="T19" fmla="*/ 2147483647 h 400"/>
                <a:gd name="T20" fmla="*/ 2147483647 w 1325"/>
                <a:gd name="T21" fmla="*/ 2147483647 h 400"/>
                <a:gd name="T22" fmla="*/ 2147483647 w 1325"/>
                <a:gd name="T23" fmla="*/ 2147483647 h 400"/>
                <a:gd name="T24" fmla="*/ 2147483647 w 1325"/>
                <a:gd name="T25" fmla="*/ 2147483647 h 400"/>
                <a:gd name="T26" fmla="*/ 2147483647 w 1325"/>
                <a:gd name="T27" fmla="*/ 2147483647 h 400"/>
                <a:gd name="T28" fmla="*/ 2147483647 w 1325"/>
                <a:gd name="T29" fmla="*/ 2147483647 h 400"/>
                <a:gd name="T30" fmla="*/ 2147483647 w 1325"/>
                <a:gd name="T31" fmla="*/ 2147483647 h 400"/>
                <a:gd name="T32" fmla="*/ 2147483647 w 1325"/>
                <a:gd name="T33" fmla="*/ 2147483647 h 400"/>
                <a:gd name="T34" fmla="*/ 2147483647 w 1325"/>
                <a:gd name="T35" fmla="*/ 2147483647 h 400"/>
                <a:gd name="T36" fmla="*/ 2147483647 w 1325"/>
                <a:gd name="T37" fmla="*/ 2147483647 h 400"/>
                <a:gd name="T38" fmla="*/ 2147483647 w 1325"/>
                <a:gd name="T39" fmla="*/ 2147483647 h 400"/>
                <a:gd name="T40" fmla="*/ 2147483647 w 1325"/>
                <a:gd name="T41" fmla="*/ 2147483647 h 400"/>
                <a:gd name="T42" fmla="*/ 2147483647 w 1325"/>
                <a:gd name="T43" fmla="*/ 2147483647 h 400"/>
                <a:gd name="T44" fmla="*/ 0 w 1325"/>
                <a:gd name="T45" fmla="*/ 2147483647 h 400"/>
                <a:gd name="T46" fmla="*/ 2147483647 w 1325"/>
                <a:gd name="T47" fmla="*/ 0 h 400"/>
                <a:gd name="T48" fmla="*/ 2147483647 w 1325"/>
                <a:gd name="T49" fmla="*/ 2147483647 h 4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25"/>
                <a:gd name="T76" fmla="*/ 0 h 400"/>
                <a:gd name="T77" fmla="*/ 1325 w 1325"/>
                <a:gd name="T78" fmla="*/ 400 h 4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25" h="400">
                  <a:moveTo>
                    <a:pt x="333" y="167"/>
                  </a:moveTo>
                  <a:lnTo>
                    <a:pt x="533" y="167"/>
                  </a:lnTo>
                  <a:cubicBezTo>
                    <a:pt x="552" y="167"/>
                    <a:pt x="566" y="182"/>
                    <a:pt x="566" y="200"/>
                  </a:cubicBezTo>
                  <a:cubicBezTo>
                    <a:pt x="566" y="219"/>
                    <a:pt x="552" y="234"/>
                    <a:pt x="533" y="234"/>
                  </a:cubicBezTo>
                  <a:lnTo>
                    <a:pt x="333" y="234"/>
                  </a:lnTo>
                  <a:cubicBezTo>
                    <a:pt x="315" y="234"/>
                    <a:pt x="300" y="219"/>
                    <a:pt x="300" y="200"/>
                  </a:cubicBezTo>
                  <a:cubicBezTo>
                    <a:pt x="300" y="182"/>
                    <a:pt x="315" y="167"/>
                    <a:pt x="333" y="167"/>
                  </a:cubicBezTo>
                  <a:close/>
                  <a:moveTo>
                    <a:pt x="800" y="167"/>
                  </a:moveTo>
                  <a:lnTo>
                    <a:pt x="1000" y="167"/>
                  </a:lnTo>
                  <a:cubicBezTo>
                    <a:pt x="1018" y="167"/>
                    <a:pt x="1033" y="182"/>
                    <a:pt x="1033" y="200"/>
                  </a:cubicBezTo>
                  <a:cubicBezTo>
                    <a:pt x="1033" y="219"/>
                    <a:pt x="1018" y="234"/>
                    <a:pt x="1000" y="234"/>
                  </a:cubicBezTo>
                  <a:lnTo>
                    <a:pt x="800" y="234"/>
                  </a:lnTo>
                  <a:cubicBezTo>
                    <a:pt x="781" y="234"/>
                    <a:pt x="766" y="219"/>
                    <a:pt x="766" y="200"/>
                  </a:cubicBezTo>
                  <a:cubicBezTo>
                    <a:pt x="766" y="182"/>
                    <a:pt x="781" y="167"/>
                    <a:pt x="800" y="167"/>
                  </a:cubicBezTo>
                  <a:close/>
                  <a:moveTo>
                    <a:pt x="1266" y="167"/>
                  </a:moveTo>
                  <a:lnTo>
                    <a:pt x="1291" y="167"/>
                  </a:lnTo>
                  <a:cubicBezTo>
                    <a:pt x="1310" y="167"/>
                    <a:pt x="1325" y="182"/>
                    <a:pt x="1325" y="200"/>
                  </a:cubicBezTo>
                  <a:cubicBezTo>
                    <a:pt x="1325" y="219"/>
                    <a:pt x="1310" y="234"/>
                    <a:pt x="1291" y="234"/>
                  </a:cubicBezTo>
                  <a:lnTo>
                    <a:pt x="1266" y="234"/>
                  </a:lnTo>
                  <a:cubicBezTo>
                    <a:pt x="1248" y="234"/>
                    <a:pt x="1233" y="219"/>
                    <a:pt x="1233" y="200"/>
                  </a:cubicBezTo>
                  <a:cubicBezTo>
                    <a:pt x="1233" y="182"/>
                    <a:pt x="1248" y="167"/>
                    <a:pt x="1266" y="167"/>
                  </a:cubicBezTo>
                  <a:close/>
                  <a:moveTo>
                    <a:pt x="400" y="400"/>
                  </a:moveTo>
                  <a:lnTo>
                    <a:pt x="0" y="200"/>
                  </a:lnTo>
                  <a:lnTo>
                    <a:pt x="400" y="0"/>
                  </a:lnTo>
                  <a:lnTo>
                    <a:pt x="400" y="400"/>
                  </a:lnTo>
                  <a:close/>
                </a:path>
              </a:pathLst>
            </a:custGeom>
            <a:solidFill>
              <a:srgbClr val="000000"/>
            </a:solidFill>
            <a:ln w="1588">
              <a:solidFill>
                <a:srgbClr val="000000"/>
              </a:solidFill>
              <a:bevel/>
              <a:headEnd/>
              <a:tailEnd/>
            </a:ln>
          </p:spPr>
          <p:txBody>
            <a:bodyPr/>
            <a:lstStyle/>
            <a:p>
              <a:endParaRPr lang="en-US" dirty="0"/>
            </a:p>
          </p:txBody>
        </p:sp>
        <p:sp>
          <p:nvSpPr>
            <p:cNvPr id="13429" name="Freeform 146"/>
            <p:cNvSpPr>
              <a:spLocks noEditPoints="1"/>
            </p:cNvSpPr>
            <p:nvPr/>
          </p:nvSpPr>
          <p:spPr bwMode="auto">
            <a:xfrm>
              <a:off x="4129088" y="2003425"/>
              <a:ext cx="252412" cy="60325"/>
            </a:xfrm>
            <a:custGeom>
              <a:avLst/>
              <a:gdLst>
                <a:gd name="T0" fmla="*/ 2147483647 w 1400"/>
                <a:gd name="T1" fmla="*/ 2147483647 h 400"/>
                <a:gd name="T2" fmla="*/ 2147483647 w 1400"/>
                <a:gd name="T3" fmla="*/ 2147483647 h 400"/>
                <a:gd name="T4" fmla="*/ 2147483647 w 1400"/>
                <a:gd name="T5" fmla="*/ 2147483647 h 400"/>
                <a:gd name="T6" fmla="*/ 2147483647 w 1400"/>
                <a:gd name="T7" fmla="*/ 2147483647 h 400"/>
                <a:gd name="T8" fmla="*/ 2147483647 w 1400"/>
                <a:gd name="T9" fmla="*/ 2147483647 h 400"/>
                <a:gd name="T10" fmla="*/ 0 w 1400"/>
                <a:gd name="T11" fmla="*/ 2147483647 h 400"/>
                <a:gd name="T12" fmla="*/ 2147483647 w 1400"/>
                <a:gd name="T13" fmla="*/ 2147483647 h 400"/>
                <a:gd name="T14" fmla="*/ 2147483647 w 1400"/>
                <a:gd name="T15" fmla="*/ 2147483647 h 400"/>
                <a:gd name="T16" fmla="*/ 2147483647 w 1400"/>
                <a:gd name="T17" fmla="*/ 2147483647 h 400"/>
                <a:gd name="T18" fmla="*/ 2147483647 w 1400"/>
                <a:gd name="T19" fmla="*/ 2147483647 h 400"/>
                <a:gd name="T20" fmla="*/ 2147483647 w 1400"/>
                <a:gd name="T21" fmla="*/ 2147483647 h 400"/>
                <a:gd name="T22" fmla="*/ 2147483647 w 1400"/>
                <a:gd name="T23" fmla="*/ 2147483647 h 400"/>
                <a:gd name="T24" fmla="*/ 2147483647 w 1400"/>
                <a:gd name="T25" fmla="*/ 2147483647 h 400"/>
                <a:gd name="T26" fmla="*/ 2147483647 w 1400"/>
                <a:gd name="T27" fmla="*/ 2147483647 h 400"/>
                <a:gd name="T28" fmla="*/ 2147483647 w 1400"/>
                <a:gd name="T29" fmla="*/ 2147483647 h 400"/>
                <a:gd name="T30" fmla="*/ 2147483647 w 1400"/>
                <a:gd name="T31" fmla="*/ 2147483647 h 400"/>
                <a:gd name="T32" fmla="*/ 2147483647 w 1400"/>
                <a:gd name="T33" fmla="*/ 2147483647 h 400"/>
                <a:gd name="T34" fmla="*/ 2147483647 w 1400"/>
                <a:gd name="T35" fmla="*/ 2147483647 h 400"/>
                <a:gd name="T36" fmla="*/ 2147483647 w 1400"/>
                <a:gd name="T37" fmla="*/ 2147483647 h 400"/>
                <a:gd name="T38" fmla="*/ 2147483647 w 1400"/>
                <a:gd name="T39" fmla="*/ 2147483647 h 400"/>
                <a:gd name="T40" fmla="*/ 2147483647 w 1400"/>
                <a:gd name="T41" fmla="*/ 2147483647 h 400"/>
                <a:gd name="T42" fmla="*/ 2147483647 w 1400"/>
                <a:gd name="T43" fmla="*/ 0 h 400"/>
                <a:gd name="T44" fmla="*/ 2147483647 w 1400"/>
                <a:gd name="T45" fmla="*/ 2147483647 h 400"/>
                <a:gd name="T46" fmla="*/ 2147483647 w 1400"/>
                <a:gd name="T47" fmla="*/ 2147483647 h 400"/>
                <a:gd name="T48" fmla="*/ 2147483647 w 1400"/>
                <a:gd name="T49" fmla="*/ 0 h 4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00"/>
                <a:gd name="T76" fmla="*/ 0 h 400"/>
                <a:gd name="T77" fmla="*/ 1400 w 1400"/>
                <a:gd name="T78" fmla="*/ 400 h 4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00" h="400">
                  <a:moveTo>
                    <a:pt x="33" y="167"/>
                  </a:moveTo>
                  <a:lnTo>
                    <a:pt x="233" y="167"/>
                  </a:lnTo>
                  <a:cubicBezTo>
                    <a:pt x="252" y="167"/>
                    <a:pt x="266" y="182"/>
                    <a:pt x="266" y="200"/>
                  </a:cubicBezTo>
                  <a:cubicBezTo>
                    <a:pt x="266" y="219"/>
                    <a:pt x="252" y="234"/>
                    <a:pt x="233" y="234"/>
                  </a:cubicBezTo>
                  <a:lnTo>
                    <a:pt x="33" y="234"/>
                  </a:lnTo>
                  <a:cubicBezTo>
                    <a:pt x="15" y="234"/>
                    <a:pt x="0" y="219"/>
                    <a:pt x="0" y="200"/>
                  </a:cubicBezTo>
                  <a:cubicBezTo>
                    <a:pt x="0" y="182"/>
                    <a:pt x="15" y="167"/>
                    <a:pt x="33" y="167"/>
                  </a:cubicBezTo>
                  <a:close/>
                  <a:moveTo>
                    <a:pt x="500" y="167"/>
                  </a:moveTo>
                  <a:lnTo>
                    <a:pt x="700" y="167"/>
                  </a:lnTo>
                  <a:cubicBezTo>
                    <a:pt x="718" y="167"/>
                    <a:pt x="733" y="182"/>
                    <a:pt x="733" y="200"/>
                  </a:cubicBezTo>
                  <a:cubicBezTo>
                    <a:pt x="733" y="219"/>
                    <a:pt x="718" y="234"/>
                    <a:pt x="700" y="234"/>
                  </a:cubicBezTo>
                  <a:lnTo>
                    <a:pt x="500" y="234"/>
                  </a:lnTo>
                  <a:cubicBezTo>
                    <a:pt x="481" y="234"/>
                    <a:pt x="466" y="219"/>
                    <a:pt x="466" y="200"/>
                  </a:cubicBezTo>
                  <a:cubicBezTo>
                    <a:pt x="466" y="182"/>
                    <a:pt x="481" y="167"/>
                    <a:pt x="500" y="167"/>
                  </a:cubicBezTo>
                  <a:close/>
                  <a:moveTo>
                    <a:pt x="966" y="167"/>
                  </a:moveTo>
                  <a:lnTo>
                    <a:pt x="1066" y="167"/>
                  </a:lnTo>
                  <a:cubicBezTo>
                    <a:pt x="1085" y="167"/>
                    <a:pt x="1100" y="182"/>
                    <a:pt x="1100" y="200"/>
                  </a:cubicBezTo>
                  <a:cubicBezTo>
                    <a:pt x="1100" y="219"/>
                    <a:pt x="1085" y="234"/>
                    <a:pt x="1066" y="234"/>
                  </a:cubicBezTo>
                  <a:lnTo>
                    <a:pt x="966" y="234"/>
                  </a:lnTo>
                  <a:cubicBezTo>
                    <a:pt x="948" y="234"/>
                    <a:pt x="933" y="219"/>
                    <a:pt x="933" y="200"/>
                  </a:cubicBezTo>
                  <a:cubicBezTo>
                    <a:pt x="933" y="182"/>
                    <a:pt x="948" y="167"/>
                    <a:pt x="966" y="167"/>
                  </a:cubicBezTo>
                  <a:close/>
                  <a:moveTo>
                    <a:pt x="1000" y="0"/>
                  </a:moveTo>
                  <a:lnTo>
                    <a:pt x="1400" y="200"/>
                  </a:lnTo>
                  <a:lnTo>
                    <a:pt x="1000" y="400"/>
                  </a:lnTo>
                  <a:lnTo>
                    <a:pt x="1000" y="0"/>
                  </a:lnTo>
                  <a:close/>
                </a:path>
              </a:pathLst>
            </a:custGeom>
            <a:solidFill>
              <a:srgbClr val="000000"/>
            </a:solidFill>
            <a:ln w="1588">
              <a:solidFill>
                <a:srgbClr val="000000"/>
              </a:solidFill>
              <a:bevel/>
              <a:headEnd/>
              <a:tailEnd/>
            </a:ln>
          </p:spPr>
          <p:txBody>
            <a:bodyPr/>
            <a:lstStyle/>
            <a:p>
              <a:endParaRPr lang="en-US" dirty="0"/>
            </a:p>
          </p:txBody>
        </p:sp>
        <p:sp>
          <p:nvSpPr>
            <p:cNvPr id="13430" name="Freeform 147"/>
            <p:cNvSpPr>
              <a:spLocks noEditPoints="1"/>
            </p:cNvSpPr>
            <p:nvPr/>
          </p:nvSpPr>
          <p:spPr bwMode="auto">
            <a:xfrm>
              <a:off x="1670050" y="2011363"/>
              <a:ext cx="127000" cy="60325"/>
            </a:xfrm>
            <a:custGeom>
              <a:avLst/>
              <a:gdLst>
                <a:gd name="T0" fmla="*/ 2147483647 w 74"/>
                <a:gd name="T1" fmla="*/ 2147483647 h 41"/>
                <a:gd name="T2" fmla="*/ 0 w 74"/>
                <a:gd name="T3" fmla="*/ 2147483647 h 41"/>
                <a:gd name="T4" fmla="*/ 2147483647 w 74"/>
                <a:gd name="T5" fmla="*/ 0 h 41"/>
                <a:gd name="T6" fmla="*/ 2147483647 w 74"/>
                <a:gd name="T7" fmla="*/ 2147483647 h 41"/>
                <a:gd name="T8" fmla="*/ 2147483647 w 74"/>
                <a:gd name="T9" fmla="*/ 0 h 41"/>
                <a:gd name="T10" fmla="*/ 2147483647 w 74"/>
                <a:gd name="T11" fmla="*/ 2147483647 h 41"/>
                <a:gd name="T12" fmla="*/ 2147483647 w 74"/>
                <a:gd name="T13" fmla="*/ 2147483647 h 41"/>
                <a:gd name="T14" fmla="*/ 2147483647 w 74"/>
                <a:gd name="T15" fmla="*/ 0 h 41"/>
                <a:gd name="T16" fmla="*/ 0 60000 65536"/>
                <a:gd name="T17" fmla="*/ 0 60000 65536"/>
                <a:gd name="T18" fmla="*/ 0 60000 65536"/>
                <a:gd name="T19" fmla="*/ 0 60000 65536"/>
                <a:gd name="T20" fmla="*/ 0 60000 65536"/>
                <a:gd name="T21" fmla="*/ 0 60000 65536"/>
                <a:gd name="T22" fmla="*/ 0 60000 65536"/>
                <a:gd name="T23" fmla="*/ 0 60000 65536"/>
                <a:gd name="T24" fmla="*/ 0 w 74"/>
                <a:gd name="T25" fmla="*/ 0 h 41"/>
                <a:gd name="T26" fmla="*/ 74 w 74"/>
                <a:gd name="T27" fmla="*/ 41 h 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4" h="41">
                  <a:moveTo>
                    <a:pt x="42" y="41"/>
                  </a:moveTo>
                  <a:lnTo>
                    <a:pt x="0" y="20"/>
                  </a:lnTo>
                  <a:lnTo>
                    <a:pt x="42" y="0"/>
                  </a:lnTo>
                  <a:lnTo>
                    <a:pt x="42" y="41"/>
                  </a:lnTo>
                  <a:close/>
                  <a:moveTo>
                    <a:pt x="32" y="0"/>
                  </a:moveTo>
                  <a:lnTo>
                    <a:pt x="74" y="20"/>
                  </a:lnTo>
                  <a:lnTo>
                    <a:pt x="32" y="41"/>
                  </a:lnTo>
                  <a:lnTo>
                    <a:pt x="32" y="0"/>
                  </a:lnTo>
                  <a:close/>
                </a:path>
              </a:pathLst>
            </a:custGeom>
            <a:solidFill>
              <a:srgbClr val="000000"/>
            </a:solidFill>
            <a:ln w="1588">
              <a:solidFill>
                <a:srgbClr val="000000"/>
              </a:solidFill>
              <a:bevel/>
              <a:headEnd/>
              <a:tailEnd/>
            </a:ln>
          </p:spPr>
          <p:txBody>
            <a:bodyPr/>
            <a:lstStyle/>
            <a:p>
              <a:endParaRPr lang="en-US" dirty="0"/>
            </a:p>
          </p:txBody>
        </p:sp>
        <p:sp>
          <p:nvSpPr>
            <p:cNvPr id="13431" name="Freeform 148"/>
            <p:cNvSpPr>
              <a:spLocks noEditPoints="1"/>
            </p:cNvSpPr>
            <p:nvPr/>
          </p:nvSpPr>
          <p:spPr bwMode="auto">
            <a:xfrm>
              <a:off x="2427288" y="2003425"/>
              <a:ext cx="185737" cy="60325"/>
            </a:xfrm>
            <a:custGeom>
              <a:avLst/>
              <a:gdLst>
                <a:gd name="T0" fmla="*/ 2147483647 w 2067"/>
                <a:gd name="T1" fmla="*/ 2147483647 h 800"/>
                <a:gd name="T2" fmla="*/ 2147483647 w 2067"/>
                <a:gd name="T3" fmla="*/ 2147483647 h 800"/>
                <a:gd name="T4" fmla="*/ 2147483647 w 2067"/>
                <a:gd name="T5" fmla="*/ 2147483647 h 800"/>
                <a:gd name="T6" fmla="*/ 2147483647 w 2067"/>
                <a:gd name="T7" fmla="*/ 2147483647 h 800"/>
                <a:gd name="T8" fmla="*/ 2147483647 w 2067"/>
                <a:gd name="T9" fmla="*/ 2147483647 h 800"/>
                <a:gd name="T10" fmla="*/ 2147483647 w 2067"/>
                <a:gd name="T11" fmla="*/ 2147483647 h 800"/>
                <a:gd name="T12" fmla="*/ 2147483647 w 2067"/>
                <a:gd name="T13" fmla="*/ 2147483647 h 800"/>
                <a:gd name="T14" fmla="*/ 2147483647 w 2067"/>
                <a:gd name="T15" fmla="*/ 2147483647 h 800"/>
                <a:gd name="T16" fmla="*/ 2147483647 w 2067"/>
                <a:gd name="T17" fmla="*/ 2147483647 h 800"/>
                <a:gd name="T18" fmla="*/ 2147483647 w 2067"/>
                <a:gd name="T19" fmla="*/ 2147483647 h 800"/>
                <a:gd name="T20" fmla="*/ 2147483647 w 2067"/>
                <a:gd name="T21" fmla="*/ 2147483647 h 800"/>
                <a:gd name="T22" fmla="*/ 2147483647 w 2067"/>
                <a:gd name="T23" fmla="*/ 2147483647 h 800"/>
                <a:gd name="T24" fmla="*/ 2147483647 w 2067"/>
                <a:gd name="T25" fmla="*/ 2147483647 h 800"/>
                <a:gd name="T26" fmla="*/ 2147483647 w 2067"/>
                <a:gd name="T27" fmla="*/ 2147483647 h 800"/>
                <a:gd name="T28" fmla="*/ 2147483647 w 2067"/>
                <a:gd name="T29" fmla="*/ 2147483647 h 800"/>
                <a:gd name="T30" fmla="*/ 0 w 2067"/>
                <a:gd name="T31" fmla="*/ 2147483647 h 800"/>
                <a:gd name="T32" fmla="*/ 2147483647 w 2067"/>
                <a:gd name="T33" fmla="*/ 0 h 800"/>
                <a:gd name="T34" fmla="*/ 2147483647 w 2067"/>
                <a:gd name="T35" fmla="*/ 2147483647 h 8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67"/>
                <a:gd name="T55" fmla="*/ 0 h 800"/>
                <a:gd name="T56" fmla="*/ 2067 w 2067"/>
                <a:gd name="T57" fmla="*/ 800 h 8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67" h="800">
                  <a:moveTo>
                    <a:pt x="667" y="334"/>
                  </a:moveTo>
                  <a:lnTo>
                    <a:pt x="1067" y="334"/>
                  </a:lnTo>
                  <a:cubicBezTo>
                    <a:pt x="1104" y="334"/>
                    <a:pt x="1133" y="364"/>
                    <a:pt x="1133" y="400"/>
                  </a:cubicBezTo>
                  <a:cubicBezTo>
                    <a:pt x="1133" y="437"/>
                    <a:pt x="1104" y="467"/>
                    <a:pt x="1067" y="467"/>
                  </a:cubicBezTo>
                  <a:lnTo>
                    <a:pt x="667" y="467"/>
                  </a:lnTo>
                  <a:cubicBezTo>
                    <a:pt x="630" y="467"/>
                    <a:pt x="600" y="437"/>
                    <a:pt x="600" y="400"/>
                  </a:cubicBezTo>
                  <a:cubicBezTo>
                    <a:pt x="600" y="364"/>
                    <a:pt x="630" y="334"/>
                    <a:pt x="667" y="334"/>
                  </a:cubicBezTo>
                  <a:close/>
                  <a:moveTo>
                    <a:pt x="1600" y="334"/>
                  </a:moveTo>
                  <a:lnTo>
                    <a:pt x="2000" y="334"/>
                  </a:lnTo>
                  <a:cubicBezTo>
                    <a:pt x="2037" y="334"/>
                    <a:pt x="2067" y="364"/>
                    <a:pt x="2067" y="400"/>
                  </a:cubicBezTo>
                  <a:cubicBezTo>
                    <a:pt x="2067" y="437"/>
                    <a:pt x="2037" y="467"/>
                    <a:pt x="2000" y="467"/>
                  </a:cubicBezTo>
                  <a:lnTo>
                    <a:pt x="1600" y="467"/>
                  </a:lnTo>
                  <a:cubicBezTo>
                    <a:pt x="1563" y="467"/>
                    <a:pt x="1533" y="437"/>
                    <a:pt x="1533" y="400"/>
                  </a:cubicBezTo>
                  <a:cubicBezTo>
                    <a:pt x="1533" y="364"/>
                    <a:pt x="1563" y="334"/>
                    <a:pt x="1600" y="334"/>
                  </a:cubicBezTo>
                  <a:close/>
                  <a:moveTo>
                    <a:pt x="800" y="800"/>
                  </a:moveTo>
                  <a:lnTo>
                    <a:pt x="0" y="400"/>
                  </a:lnTo>
                  <a:lnTo>
                    <a:pt x="800" y="0"/>
                  </a:lnTo>
                  <a:lnTo>
                    <a:pt x="800" y="800"/>
                  </a:lnTo>
                  <a:close/>
                </a:path>
              </a:pathLst>
            </a:custGeom>
            <a:solidFill>
              <a:srgbClr val="000000"/>
            </a:solidFill>
            <a:ln w="1588">
              <a:solidFill>
                <a:srgbClr val="000000"/>
              </a:solidFill>
              <a:bevel/>
              <a:headEnd/>
              <a:tailEnd/>
            </a:ln>
          </p:spPr>
          <p:txBody>
            <a:bodyPr/>
            <a:lstStyle/>
            <a:p>
              <a:endParaRPr lang="en-US" dirty="0"/>
            </a:p>
          </p:txBody>
        </p:sp>
        <p:sp>
          <p:nvSpPr>
            <p:cNvPr id="13432" name="Freeform 149"/>
            <p:cNvSpPr>
              <a:spLocks noEditPoints="1"/>
            </p:cNvSpPr>
            <p:nvPr/>
          </p:nvSpPr>
          <p:spPr bwMode="auto">
            <a:xfrm>
              <a:off x="3144838" y="2003425"/>
              <a:ext cx="168275" cy="60325"/>
            </a:xfrm>
            <a:custGeom>
              <a:avLst/>
              <a:gdLst>
                <a:gd name="T0" fmla="*/ 2147483647 w 925"/>
                <a:gd name="T1" fmla="*/ 2147483647 h 400"/>
                <a:gd name="T2" fmla="*/ 2147483647 w 925"/>
                <a:gd name="T3" fmla="*/ 2147483647 h 400"/>
                <a:gd name="T4" fmla="*/ 2147483647 w 925"/>
                <a:gd name="T5" fmla="*/ 2147483647 h 400"/>
                <a:gd name="T6" fmla="*/ 2147483647 w 925"/>
                <a:gd name="T7" fmla="*/ 2147483647 h 400"/>
                <a:gd name="T8" fmla="*/ 2147483647 w 925"/>
                <a:gd name="T9" fmla="*/ 2147483647 h 400"/>
                <a:gd name="T10" fmla="*/ 0 w 925"/>
                <a:gd name="T11" fmla="*/ 2147483647 h 400"/>
                <a:gd name="T12" fmla="*/ 2147483647 w 925"/>
                <a:gd name="T13" fmla="*/ 2147483647 h 400"/>
                <a:gd name="T14" fmla="*/ 2147483647 w 925"/>
                <a:gd name="T15" fmla="*/ 2147483647 h 400"/>
                <a:gd name="T16" fmla="*/ 2147483647 w 925"/>
                <a:gd name="T17" fmla="*/ 2147483647 h 400"/>
                <a:gd name="T18" fmla="*/ 2147483647 w 925"/>
                <a:gd name="T19" fmla="*/ 2147483647 h 400"/>
                <a:gd name="T20" fmla="*/ 2147483647 w 925"/>
                <a:gd name="T21" fmla="*/ 2147483647 h 400"/>
                <a:gd name="T22" fmla="*/ 2147483647 w 925"/>
                <a:gd name="T23" fmla="*/ 2147483647 h 400"/>
                <a:gd name="T24" fmla="*/ 2147483647 w 925"/>
                <a:gd name="T25" fmla="*/ 2147483647 h 400"/>
                <a:gd name="T26" fmla="*/ 2147483647 w 925"/>
                <a:gd name="T27" fmla="*/ 2147483647 h 400"/>
                <a:gd name="T28" fmla="*/ 2147483647 w 925"/>
                <a:gd name="T29" fmla="*/ 0 h 400"/>
                <a:gd name="T30" fmla="*/ 2147483647 w 925"/>
                <a:gd name="T31" fmla="*/ 2147483647 h 400"/>
                <a:gd name="T32" fmla="*/ 2147483647 w 925"/>
                <a:gd name="T33" fmla="*/ 2147483647 h 400"/>
                <a:gd name="T34" fmla="*/ 2147483647 w 925"/>
                <a:gd name="T35" fmla="*/ 0 h 4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25"/>
                <a:gd name="T55" fmla="*/ 0 h 400"/>
                <a:gd name="T56" fmla="*/ 925 w 925"/>
                <a:gd name="T57" fmla="*/ 400 h 4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25" h="400">
                  <a:moveTo>
                    <a:pt x="34" y="167"/>
                  </a:moveTo>
                  <a:lnTo>
                    <a:pt x="234" y="167"/>
                  </a:lnTo>
                  <a:cubicBezTo>
                    <a:pt x="252" y="167"/>
                    <a:pt x="267" y="182"/>
                    <a:pt x="267" y="200"/>
                  </a:cubicBezTo>
                  <a:cubicBezTo>
                    <a:pt x="267" y="219"/>
                    <a:pt x="252" y="234"/>
                    <a:pt x="234" y="234"/>
                  </a:cubicBezTo>
                  <a:lnTo>
                    <a:pt x="34" y="234"/>
                  </a:lnTo>
                  <a:cubicBezTo>
                    <a:pt x="15" y="234"/>
                    <a:pt x="0" y="219"/>
                    <a:pt x="0" y="200"/>
                  </a:cubicBezTo>
                  <a:cubicBezTo>
                    <a:pt x="0" y="182"/>
                    <a:pt x="15" y="167"/>
                    <a:pt x="34" y="167"/>
                  </a:cubicBezTo>
                  <a:close/>
                  <a:moveTo>
                    <a:pt x="500" y="167"/>
                  </a:moveTo>
                  <a:lnTo>
                    <a:pt x="592" y="167"/>
                  </a:lnTo>
                  <a:cubicBezTo>
                    <a:pt x="611" y="167"/>
                    <a:pt x="625" y="182"/>
                    <a:pt x="625" y="200"/>
                  </a:cubicBezTo>
                  <a:cubicBezTo>
                    <a:pt x="625" y="219"/>
                    <a:pt x="611" y="234"/>
                    <a:pt x="592" y="234"/>
                  </a:cubicBezTo>
                  <a:lnTo>
                    <a:pt x="500" y="234"/>
                  </a:lnTo>
                  <a:cubicBezTo>
                    <a:pt x="482" y="234"/>
                    <a:pt x="467" y="219"/>
                    <a:pt x="467" y="200"/>
                  </a:cubicBezTo>
                  <a:cubicBezTo>
                    <a:pt x="467" y="182"/>
                    <a:pt x="482" y="167"/>
                    <a:pt x="500" y="167"/>
                  </a:cubicBezTo>
                  <a:close/>
                  <a:moveTo>
                    <a:pt x="525" y="0"/>
                  </a:moveTo>
                  <a:lnTo>
                    <a:pt x="925" y="200"/>
                  </a:lnTo>
                  <a:lnTo>
                    <a:pt x="525" y="400"/>
                  </a:lnTo>
                  <a:lnTo>
                    <a:pt x="525" y="0"/>
                  </a:lnTo>
                  <a:close/>
                </a:path>
              </a:pathLst>
            </a:custGeom>
            <a:solidFill>
              <a:srgbClr val="000000"/>
            </a:solidFill>
            <a:ln w="1588">
              <a:solidFill>
                <a:srgbClr val="000000"/>
              </a:solidFill>
              <a:bevel/>
              <a:headEnd/>
              <a:tailEnd/>
            </a:ln>
          </p:spPr>
          <p:txBody>
            <a:bodyPr/>
            <a:lstStyle/>
            <a:p>
              <a:endParaRPr lang="en-US" dirty="0"/>
            </a:p>
          </p:txBody>
        </p:sp>
        <p:grpSp>
          <p:nvGrpSpPr>
            <p:cNvPr id="15" name="Group 152"/>
            <p:cNvGrpSpPr>
              <a:grpSpLocks/>
            </p:cNvGrpSpPr>
            <p:nvPr/>
          </p:nvGrpSpPr>
          <p:grpSpPr bwMode="auto">
            <a:xfrm>
              <a:off x="1158875" y="1851025"/>
              <a:ext cx="514350" cy="336550"/>
              <a:chOff x="674" y="1172"/>
              <a:chExt cx="299" cy="223"/>
            </a:xfrm>
          </p:grpSpPr>
          <p:sp>
            <p:nvSpPr>
              <p:cNvPr id="13559" name="Freeform 150"/>
              <p:cNvSpPr>
                <a:spLocks/>
              </p:cNvSpPr>
              <p:nvPr/>
            </p:nvSpPr>
            <p:spPr bwMode="auto">
              <a:xfrm>
                <a:off x="674" y="1172"/>
                <a:ext cx="299" cy="223"/>
              </a:xfrm>
              <a:custGeom>
                <a:avLst/>
                <a:gdLst>
                  <a:gd name="T0" fmla="*/ 0 w 5717"/>
                  <a:gd name="T1" fmla="*/ 0 h 4350"/>
                  <a:gd name="T2" fmla="*/ 0 w 5717"/>
                  <a:gd name="T3" fmla="*/ 0 h 4350"/>
                  <a:gd name="T4" fmla="*/ 0 w 5717"/>
                  <a:gd name="T5" fmla="*/ 0 h 4350"/>
                  <a:gd name="T6" fmla="*/ 0 w 5717"/>
                  <a:gd name="T7" fmla="*/ 0 h 4350"/>
                  <a:gd name="T8" fmla="*/ 0 w 5717"/>
                  <a:gd name="T9" fmla="*/ 0 h 4350"/>
                  <a:gd name="T10" fmla="*/ 0 w 5717"/>
                  <a:gd name="T11" fmla="*/ 0 h 4350"/>
                  <a:gd name="T12" fmla="*/ 0 w 5717"/>
                  <a:gd name="T13" fmla="*/ 0 h 4350"/>
                  <a:gd name="T14" fmla="*/ 0 w 5717"/>
                  <a:gd name="T15" fmla="*/ 0 h 4350"/>
                  <a:gd name="T16" fmla="*/ 0 w 5717"/>
                  <a:gd name="T17" fmla="*/ 0 h 43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17"/>
                  <a:gd name="T28" fmla="*/ 0 h 4350"/>
                  <a:gd name="T29" fmla="*/ 5717 w 5717"/>
                  <a:gd name="T30" fmla="*/ 4350 h 43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17" h="4350">
                    <a:moveTo>
                      <a:pt x="725" y="0"/>
                    </a:moveTo>
                    <a:cubicBezTo>
                      <a:pt x="325" y="0"/>
                      <a:pt x="0" y="324"/>
                      <a:pt x="0" y="725"/>
                    </a:cubicBezTo>
                    <a:lnTo>
                      <a:pt x="0" y="3625"/>
                    </a:lnTo>
                    <a:cubicBezTo>
                      <a:pt x="0" y="4025"/>
                      <a:pt x="325" y="4350"/>
                      <a:pt x="725" y="4350"/>
                    </a:cubicBezTo>
                    <a:lnTo>
                      <a:pt x="4992" y="4350"/>
                    </a:lnTo>
                    <a:cubicBezTo>
                      <a:pt x="5392" y="4350"/>
                      <a:pt x="5717" y="4025"/>
                      <a:pt x="5717" y="3625"/>
                    </a:cubicBezTo>
                    <a:lnTo>
                      <a:pt x="5717" y="725"/>
                    </a:lnTo>
                    <a:cubicBezTo>
                      <a:pt x="5717" y="324"/>
                      <a:pt x="5392" y="0"/>
                      <a:pt x="4992" y="0"/>
                    </a:cubicBezTo>
                    <a:lnTo>
                      <a:pt x="725" y="0"/>
                    </a:lnTo>
                    <a:close/>
                  </a:path>
                </a:pathLst>
              </a:custGeom>
              <a:solidFill>
                <a:srgbClr val="CCFFCC"/>
              </a:solidFill>
              <a:ln w="0">
                <a:solidFill>
                  <a:srgbClr val="000000"/>
                </a:solidFill>
                <a:round/>
                <a:headEnd/>
                <a:tailEnd/>
              </a:ln>
            </p:spPr>
            <p:txBody>
              <a:bodyPr/>
              <a:lstStyle/>
              <a:p>
                <a:endParaRPr lang="en-US" dirty="0"/>
              </a:p>
            </p:txBody>
          </p:sp>
          <p:sp>
            <p:nvSpPr>
              <p:cNvPr id="13560" name="Freeform 151"/>
              <p:cNvSpPr>
                <a:spLocks/>
              </p:cNvSpPr>
              <p:nvPr/>
            </p:nvSpPr>
            <p:spPr bwMode="auto">
              <a:xfrm>
                <a:off x="674" y="1172"/>
                <a:ext cx="299" cy="223"/>
              </a:xfrm>
              <a:custGeom>
                <a:avLst/>
                <a:gdLst>
                  <a:gd name="T0" fmla="*/ 0 w 5717"/>
                  <a:gd name="T1" fmla="*/ 0 h 4350"/>
                  <a:gd name="T2" fmla="*/ 0 w 5717"/>
                  <a:gd name="T3" fmla="*/ 0 h 4350"/>
                  <a:gd name="T4" fmla="*/ 0 w 5717"/>
                  <a:gd name="T5" fmla="*/ 0 h 4350"/>
                  <a:gd name="T6" fmla="*/ 0 w 5717"/>
                  <a:gd name="T7" fmla="*/ 0 h 4350"/>
                  <a:gd name="T8" fmla="*/ 0 w 5717"/>
                  <a:gd name="T9" fmla="*/ 0 h 4350"/>
                  <a:gd name="T10" fmla="*/ 0 w 5717"/>
                  <a:gd name="T11" fmla="*/ 0 h 4350"/>
                  <a:gd name="T12" fmla="*/ 0 w 5717"/>
                  <a:gd name="T13" fmla="*/ 0 h 4350"/>
                  <a:gd name="T14" fmla="*/ 0 w 5717"/>
                  <a:gd name="T15" fmla="*/ 0 h 4350"/>
                  <a:gd name="T16" fmla="*/ 0 w 5717"/>
                  <a:gd name="T17" fmla="*/ 0 h 43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17"/>
                  <a:gd name="T28" fmla="*/ 0 h 4350"/>
                  <a:gd name="T29" fmla="*/ 5717 w 5717"/>
                  <a:gd name="T30" fmla="*/ 4350 h 43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17" h="4350">
                    <a:moveTo>
                      <a:pt x="725" y="0"/>
                    </a:moveTo>
                    <a:cubicBezTo>
                      <a:pt x="325" y="0"/>
                      <a:pt x="0" y="324"/>
                      <a:pt x="0" y="725"/>
                    </a:cubicBezTo>
                    <a:lnTo>
                      <a:pt x="0" y="3625"/>
                    </a:lnTo>
                    <a:cubicBezTo>
                      <a:pt x="0" y="4025"/>
                      <a:pt x="325" y="4350"/>
                      <a:pt x="725" y="4350"/>
                    </a:cubicBezTo>
                    <a:lnTo>
                      <a:pt x="4992" y="4350"/>
                    </a:lnTo>
                    <a:cubicBezTo>
                      <a:pt x="5392" y="4350"/>
                      <a:pt x="5717" y="4025"/>
                      <a:pt x="5717" y="3625"/>
                    </a:cubicBezTo>
                    <a:lnTo>
                      <a:pt x="5717" y="725"/>
                    </a:lnTo>
                    <a:cubicBezTo>
                      <a:pt x="5717" y="324"/>
                      <a:pt x="5392" y="0"/>
                      <a:pt x="4992" y="0"/>
                    </a:cubicBezTo>
                    <a:lnTo>
                      <a:pt x="725" y="0"/>
                    </a:lnTo>
                    <a:close/>
                  </a:path>
                </a:pathLst>
              </a:custGeom>
              <a:noFill/>
              <a:ln w="11113" cap="rnd">
                <a:solidFill>
                  <a:srgbClr val="000000"/>
                </a:solidFill>
                <a:round/>
                <a:headEnd/>
                <a:tailEnd/>
              </a:ln>
            </p:spPr>
            <p:txBody>
              <a:bodyPr/>
              <a:lstStyle/>
              <a:p>
                <a:endParaRPr lang="en-US" dirty="0"/>
              </a:p>
            </p:txBody>
          </p:sp>
        </p:grpSp>
        <p:sp>
          <p:nvSpPr>
            <p:cNvPr id="13434" name="Rectangle 153"/>
            <p:cNvSpPr>
              <a:spLocks noChangeArrowheads="1"/>
            </p:cNvSpPr>
            <p:nvPr/>
          </p:nvSpPr>
          <p:spPr bwMode="auto">
            <a:xfrm>
              <a:off x="1338263" y="1912938"/>
              <a:ext cx="233362"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Low </a:t>
              </a:r>
              <a:endParaRPr lang="en-US" dirty="0"/>
            </a:p>
          </p:txBody>
        </p:sp>
        <p:sp>
          <p:nvSpPr>
            <p:cNvPr id="13435" name="Rectangle 154"/>
            <p:cNvSpPr>
              <a:spLocks noChangeArrowheads="1"/>
            </p:cNvSpPr>
            <p:nvPr/>
          </p:nvSpPr>
          <p:spPr bwMode="auto">
            <a:xfrm>
              <a:off x="1333026" y="2024063"/>
              <a:ext cx="210497"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Risk</a:t>
              </a:r>
              <a:endParaRPr lang="en-US" dirty="0"/>
            </a:p>
          </p:txBody>
        </p:sp>
        <p:grpSp>
          <p:nvGrpSpPr>
            <p:cNvPr id="16" name="Group 157"/>
            <p:cNvGrpSpPr>
              <a:grpSpLocks/>
            </p:cNvGrpSpPr>
            <p:nvPr/>
          </p:nvGrpSpPr>
          <p:grpSpPr bwMode="auto">
            <a:xfrm>
              <a:off x="1790700" y="1851025"/>
              <a:ext cx="538163" cy="336550"/>
              <a:chOff x="1041" y="1172"/>
              <a:chExt cx="313" cy="223"/>
            </a:xfrm>
          </p:grpSpPr>
          <p:sp>
            <p:nvSpPr>
              <p:cNvPr id="13557" name="Freeform 155"/>
              <p:cNvSpPr>
                <a:spLocks/>
              </p:cNvSpPr>
              <p:nvPr/>
            </p:nvSpPr>
            <p:spPr bwMode="auto">
              <a:xfrm>
                <a:off x="1041" y="1172"/>
                <a:ext cx="313" cy="223"/>
              </a:xfrm>
              <a:custGeom>
                <a:avLst/>
                <a:gdLst>
                  <a:gd name="T0" fmla="*/ 0 w 5984"/>
                  <a:gd name="T1" fmla="*/ 0 h 4350"/>
                  <a:gd name="T2" fmla="*/ 0 w 5984"/>
                  <a:gd name="T3" fmla="*/ 0 h 4350"/>
                  <a:gd name="T4" fmla="*/ 0 w 5984"/>
                  <a:gd name="T5" fmla="*/ 0 h 4350"/>
                  <a:gd name="T6" fmla="*/ 0 w 5984"/>
                  <a:gd name="T7" fmla="*/ 0 h 4350"/>
                  <a:gd name="T8" fmla="*/ 0 w 5984"/>
                  <a:gd name="T9" fmla="*/ 0 h 4350"/>
                  <a:gd name="T10" fmla="*/ 0 w 5984"/>
                  <a:gd name="T11" fmla="*/ 0 h 4350"/>
                  <a:gd name="T12" fmla="*/ 0 w 5984"/>
                  <a:gd name="T13" fmla="*/ 0 h 4350"/>
                  <a:gd name="T14" fmla="*/ 0 w 5984"/>
                  <a:gd name="T15" fmla="*/ 0 h 4350"/>
                  <a:gd name="T16" fmla="*/ 0 w 5984"/>
                  <a:gd name="T17" fmla="*/ 0 h 43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984"/>
                  <a:gd name="T28" fmla="*/ 0 h 4350"/>
                  <a:gd name="T29" fmla="*/ 5984 w 5984"/>
                  <a:gd name="T30" fmla="*/ 4350 h 43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984" h="4350">
                    <a:moveTo>
                      <a:pt x="725" y="0"/>
                    </a:moveTo>
                    <a:cubicBezTo>
                      <a:pt x="325" y="0"/>
                      <a:pt x="0" y="324"/>
                      <a:pt x="0" y="725"/>
                    </a:cubicBezTo>
                    <a:lnTo>
                      <a:pt x="0" y="3625"/>
                    </a:lnTo>
                    <a:cubicBezTo>
                      <a:pt x="0" y="4025"/>
                      <a:pt x="325" y="4350"/>
                      <a:pt x="725" y="4350"/>
                    </a:cubicBezTo>
                    <a:lnTo>
                      <a:pt x="5259" y="4350"/>
                    </a:lnTo>
                    <a:cubicBezTo>
                      <a:pt x="5659" y="4350"/>
                      <a:pt x="5984" y="4025"/>
                      <a:pt x="5984" y="3625"/>
                    </a:cubicBezTo>
                    <a:lnTo>
                      <a:pt x="5984" y="725"/>
                    </a:lnTo>
                    <a:cubicBezTo>
                      <a:pt x="5984" y="324"/>
                      <a:pt x="5659" y="0"/>
                      <a:pt x="5259" y="0"/>
                    </a:cubicBezTo>
                    <a:lnTo>
                      <a:pt x="725" y="0"/>
                    </a:lnTo>
                    <a:close/>
                  </a:path>
                </a:pathLst>
              </a:custGeom>
              <a:solidFill>
                <a:srgbClr val="CCFFCC"/>
              </a:solidFill>
              <a:ln w="0">
                <a:solidFill>
                  <a:srgbClr val="000000"/>
                </a:solidFill>
                <a:round/>
                <a:headEnd/>
                <a:tailEnd/>
              </a:ln>
            </p:spPr>
            <p:txBody>
              <a:bodyPr/>
              <a:lstStyle/>
              <a:p>
                <a:endParaRPr lang="en-US" dirty="0"/>
              </a:p>
            </p:txBody>
          </p:sp>
          <p:sp>
            <p:nvSpPr>
              <p:cNvPr id="13558" name="Freeform 156"/>
              <p:cNvSpPr>
                <a:spLocks/>
              </p:cNvSpPr>
              <p:nvPr/>
            </p:nvSpPr>
            <p:spPr bwMode="auto">
              <a:xfrm>
                <a:off x="1041" y="1172"/>
                <a:ext cx="313" cy="223"/>
              </a:xfrm>
              <a:custGeom>
                <a:avLst/>
                <a:gdLst>
                  <a:gd name="T0" fmla="*/ 0 w 5984"/>
                  <a:gd name="T1" fmla="*/ 0 h 4350"/>
                  <a:gd name="T2" fmla="*/ 0 w 5984"/>
                  <a:gd name="T3" fmla="*/ 0 h 4350"/>
                  <a:gd name="T4" fmla="*/ 0 w 5984"/>
                  <a:gd name="T5" fmla="*/ 0 h 4350"/>
                  <a:gd name="T6" fmla="*/ 0 w 5984"/>
                  <a:gd name="T7" fmla="*/ 0 h 4350"/>
                  <a:gd name="T8" fmla="*/ 0 w 5984"/>
                  <a:gd name="T9" fmla="*/ 0 h 4350"/>
                  <a:gd name="T10" fmla="*/ 0 w 5984"/>
                  <a:gd name="T11" fmla="*/ 0 h 4350"/>
                  <a:gd name="T12" fmla="*/ 0 w 5984"/>
                  <a:gd name="T13" fmla="*/ 0 h 4350"/>
                  <a:gd name="T14" fmla="*/ 0 w 5984"/>
                  <a:gd name="T15" fmla="*/ 0 h 4350"/>
                  <a:gd name="T16" fmla="*/ 0 w 5984"/>
                  <a:gd name="T17" fmla="*/ 0 h 43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984"/>
                  <a:gd name="T28" fmla="*/ 0 h 4350"/>
                  <a:gd name="T29" fmla="*/ 5984 w 5984"/>
                  <a:gd name="T30" fmla="*/ 4350 h 43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984" h="4350">
                    <a:moveTo>
                      <a:pt x="725" y="0"/>
                    </a:moveTo>
                    <a:cubicBezTo>
                      <a:pt x="325" y="0"/>
                      <a:pt x="0" y="324"/>
                      <a:pt x="0" y="725"/>
                    </a:cubicBezTo>
                    <a:lnTo>
                      <a:pt x="0" y="3625"/>
                    </a:lnTo>
                    <a:cubicBezTo>
                      <a:pt x="0" y="4025"/>
                      <a:pt x="325" y="4350"/>
                      <a:pt x="725" y="4350"/>
                    </a:cubicBezTo>
                    <a:lnTo>
                      <a:pt x="5259" y="4350"/>
                    </a:lnTo>
                    <a:cubicBezTo>
                      <a:pt x="5659" y="4350"/>
                      <a:pt x="5984" y="4025"/>
                      <a:pt x="5984" y="3625"/>
                    </a:cubicBezTo>
                    <a:lnTo>
                      <a:pt x="5984" y="725"/>
                    </a:lnTo>
                    <a:cubicBezTo>
                      <a:pt x="5984" y="324"/>
                      <a:pt x="5659" y="0"/>
                      <a:pt x="5259" y="0"/>
                    </a:cubicBezTo>
                    <a:lnTo>
                      <a:pt x="725" y="0"/>
                    </a:lnTo>
                    <a:close/>
                  </a:path>
                </a:pathLst>
              </a:custGeom>
              <a:noFill/>
              <a:ln w="11113" cap="rnd">
                <a:solidFill>
                  <a:srgbClr val="000000"/>
                </a:solidFill>
                <a:round/>
                <a:headEnd/>
                <a:tailEnd/>
              </a:ln>
            </p:spPr>
            <p:txBody>
              <a:bodyPr/>
              <a:lstStyle/>
              <a:p>
                <a:endParaRPr lang="en-US" dirty="0"/>
              </a:p>
            </p:txBody>
          </p:sp>
        </p:grpSp>
        <p:sp>
          <p:nvSpPr>
            <p:cNvPr id="13437" name="Rectangle 158"/>
            <p:cNvSpPr>
              <a:spLocks noChangeArrowheads="1"/>
            </p:cNvSpPr>
            <p:nvPr/>
          </p:nvSpPr>
          <p:spPr bwMode="auto">
            <a:xfrm>
              <a:off x="1847767" y="1912938"/>
              <a:ext cx="492293"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Moderate </a:t>
              </a:r>
              <a:endParaRPr lang="en-US" dirty="0"/>
            </a:p>
          </p:txBody>
        </p:sp>
        <p:sp>
          <p:nvSpPr>
            <p:cNvPr id="13438" name="Rectangle 159"/>
            <p:cNvSpPr>
              <a:spLocks noChangeArrowheads="1"/>
            </p:cNvSpPr>
            <p:nvPr/>
          </p:nvSpPr>
          <p:spPr bwMode="auto">
            <a:xfrm>
              <a:off x="1973263" y="2024063"/>
              <a:ext cx="217487" cy="125412"/>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Risk</a:t>
              </a:r>
              <a:endParaRPr lang="en-US" dirty="0"/>
            </a:p>
          </p:txBody>
        </p:sp>
        <p:grpSp>
          <p:nvGrpSpPr>
            <p:cNvPr id="17" name="Group 162"/>
            <p:cNvGrpSpPr>
              <a:grpSpLocks/>
            </p:cNvGrpSpPr>
            <p:nvPr/>
          </p:nvGrpSpPr>
          <p:grpSpPr bwMode="auto">
            <a:xfrm>
              <a:off x="3565525" y="1860550"/>
              <a:ext cx="574675" cy="334963"/>
              <a:chOff x="2073" y="1177"/>
              <a:chExt cx="334" cy="223"/>
            </a:xfrm>
          </p:grpSpPr>
          <p:sp>
            <p:nvSpPr>
              <p:cNvPr id="13555" name="Freeform 160"/>
              <p:cNvSpPr>
                <a:spLocks/>
              </p:cNvSpPr>
              <p:nvPr/>
            </p:nvSpPr>
            <p:spPr bwMode="auto">
              <a:xfrm>
                <a:off x="2073" y="1177"/>
                <a:ext cx="334" cy="223"/>
              </a:xfrm>
              <a:custGeom>
                <a:avLst/>
                <a:gdLst>
                  <a:gd name="T0" fmla="*/ 0 w 3192"/>
                  <a:gd name="T1" fmla="*/ 0 h 2175"/>
                  <a:gd name="T2" fmla="*/ 0 w 3192"/>
                  <a:gd name="T3" fmla="*/ 0 h 2175"/>
                  <a:gd name="T4" fmla="*/ 0 w 3192"/>
                  <a:gd name="T5" fmla="*/ 0 h 2175"/>
                  <a:gd name="T6" fmla="*/ 0 w 3192"/>
                  <a:gd name="T7" fmla="*/ 0 h 2175"/>
                  <a:gd name="T8" fmla="*/ 0 w 3192"/>
                  <a:gd name="T9" fmla="*/ 0 h 2175"/>
                  <a:gd name="T10" fmla="*/ 0 w 3192"/>
                  <a:gd name="T11" fmla="*/ 0 h 2175"/>
                  <a:gd name="T12" fmla="*/ 0 w 3192"/>
                  <a:gd name="T13" fmla="*/ 0 h 2175"/>
                  <a:gd name="T14" fmla="*/ 0 w 3192"/>
                  <a:gd name="T15" fmla="*/ 0 h 2175"/>
                  <a:gd name="T16" fmla="*/ 0 w 3192"/>
                  <a:gd name="T17" fmla="*/ 0 h 21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92"/>
                  <a:gd name="T28" fmla="*/ 0 h 2175"/>
                  <a:gd name="T29" fmla="*/ 3192 w 3192"/>
                  <a:gd name="T30" fmla="*/ 2175 h 21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92" h="2175">
                    <a:moveTo>
                      <a:pt x="363" y="0"/>
                    </a:moveTo>
                    <a:cubicBezTo>
                      <a:pt x="163" y="0"/>
                      <a:pt x="0" y="162"/>
                      <a:pt x="0" y="363"/>
                    </a:cubicBezTo>
                    <a:lnTo>
                      <a:pt x="0" y="1813"/>
                    </a:lnTo>
                    <a:cubicBezTo>
                      <a:pt x="0" y="2013"/>
                      <a:pt x="163" y="2175"/>
                      <a:pt x="363" y="2175"/>
                    </a:cubicBezTo>
                    <a:lnTo>
                      <a:pt x="2830" y="2175"/>
                    </a:lnTo>
                    <a:cubicBezTo>
                      <a:pt x="3030" y="2175"/>
                      <a:pt x="3192" y="2013"/>
                      <a:pt x="3192" y="1813"/>
                    </a:cubicBezTo>
                    <a:lnTo>
                      <a:pt x="3192" y="363"/>
                    </a:lnTo>
                    <a:cubicBezTo>
                      <a:pt x="3192" y="162"/>
                      <a:pt x="3030" y="0"/>
                      <a:pt x="2830" y="0"/>
                    </a:cubicBezTo>
                    <a:lnTo>
                      <a:pt x="363" y="0"/>
                    </a:lnTo>
                    <a:close/>
                  </a:path>
                </a:pathLst>
              </a:custGeom>
              <a:solidFill>
                <a:srgbClr val="FFFF99"/>
              </a:solidFill>
              <a:ln w="0">
                <a:solidFill>
                  <a:srgbClr val="000000"/>
                </a:solidFill>
                <a:round/>
                <a:headEnd/>
                <a:tailEnd/>
              </a:ln>
            </p:spPr>
            <p:txBody>
              <a:bodyPr/>
              <a:lstStyle/>
              <a:p>
                <a:endParaRPr lang="en-US" dirty="0"/>
              </a:p>
            </p:txBody>
          </p:sp>
          <p:sp>
            <p:nvSpPr>
              <p:cNvPr id="13556" name="Freeform 161"/>
              <p:cNvSpPr>
                <a:spLocks/>
              </p:cNvSpPr>
              <p:nvPr/>
            </p:nvSpPr>
            <p:spPr bwMode="auto">
              <a:xfrm>
                <a:off x="2073" y="1177"/>
                <a:ext cx="334" cy="223"/>
              </a:xfrm>
              <a:custGeom>
                <a:avLst/>
                <a:gdLst>
                  <a:gd name="T0" fmla="*/ 0 w 3192"/>
                  <a:gd name="T1" fmla="*/ 0 h 2175"/>
                  <a:gd name="T2" fmla="*/ 0 w 3192"/>
                  <a:gd name="T3" fmla="*/ 0 h 2175"/>
                  <a:gd name="T4" fmla="*/ 0 w 3192"/>
                  <a:gd name="T5" fmla="*/ 0 h 2175"/>
                  <a:gd name="T6" fmla="*/ 0 w 3192"/>
                  <a:gd name="T7" fmla="*/ 0 h 2175"/>
                  <a:gd name="T8" fmla="*/ 0 w 3192"/>
                  <a:gd name="T9" fmla="*/ 0 h 2175"/>
                  <a:gd name="T10" fmla="*/ 0 w 3192"/>
                  <a:gd name="T11" fmla="*/ 0 h 2175"/>
                  <a:gd name="T12" fmla="*/ 0 w 3192"/>
                  <a:gd name="T13" fmla="*/ 0 h 2175"/>
                  <a:gd name="T14" fmla="*/ 0 w 3192"/>
                  <a:gd name="T15" fmla="*/ 0 h 2175"/>
                  <a:gd name="T16" fmla="*/ 0 w 3192"/>
                  <a:gd name="T17" fmla="*/ 0 h 21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92"/>
                  <a:gd name="T28" fmla="*/ 0 h 2175"/>
                  <a:gd name="T29" fmla="*/ 3192 w 3192"/>
                  <a:gd name="T30" fmla="*/ 2175 h 21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92" h="2175">
                    <a:moveTo>
                      <a:pt x="363" y="0"/>
                    </a:moveTo>
                    <a:cubicBezTo>
                      <a:pt x="163" y="0"/>
                      <a:pt x="0" y="162"/>
                      <a:pt x="0" y="363"/>
                    </a:cubicBezTo>
                    <a:lnTo>
                      <a:pt x="0" y="1813"/>
                    </a:lnTo>
                    <a:cubicBezTo>
                      <a:pt x="0" y="2013"/>
                      <a:pt x="163" y="2175"/>
                      <a:pt x="363" y="2175"/>
                    </a:cubicBezTo>
                    <a:lnTo>
                      <a:pt x="2830" y="2175"/>
                    </a:lnTo>
                    <a:cubicBezTo>
                      <a:pt x="3030" y="2175"/>
                      <a:pt x="3192" y="2013"/>
                      <a:pt x="3192" y="1813"/>
                    </a:cubicBezTo>
                    <a:lnTo>
                      <a:pt x="3192" y="363"/>
                    </a:lnTo>
                    <a:cubicBezTo>
                      <a:pt x="3192" y="162"/>
                      <a:pt x="3030" y="0"/>
                      <a:pt x="2830" y="0"/>
                    </a:cubicBezTo>
                    <a:lnTo>
                      <a:pt x="363" y="0"/>
                    </a:lnTo>
                    <a:close/>
                  </a:path>
                </a:pathLst>
              </a:custGeom>
              <a:noFill/>
              <a:ln w="11113" cap="rnd">
                <a:solidFill>
                  <a:srgbClr val="000000"/>
                </a:solidFill>
                <a:round/>
                <a:headEnd/>
                <a:tailEnd/>
              </a:ln>
            </p:spPr>
            <p:txBody>
              <a:bodyPr/>
              <a:lstStyle/>
              <a:p>
                <a:endParaRPr lang="en-US" dirty="0"/>
              </a:p>
            </p:txBody>
          </p:sp>
        </p:grpSp>
        <p:sp>
          <p:nvSpPr>
            <p:cNvPr id="13440" name="Rectangle 163"/>
            <p:cNvSpPr>
              <a:spLocks noChangeArrowheads="1"/>
            </p:cNvSpPr>
            <p:nvPr/>
          </p:nvSpPr>
          <p:spPr bwMode="auto">
            <a:xfrm>
              <a:off x="3690938" y="1920875"/>
              <a:ext cx="390525" cy="125413"/>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Special </a:t>
              </a:r>
              <a:endParaRPr lang="en-US" dirty="0"/>
            </a:p>
          </p:txBody>
        </p:sp>
        <p:sp>
          <p:nvSpPr>
            <p:cNvPr id="13441" name="Rectangle 164"/>
            <p:cNvSpPr>
              <a:spLocks noChangeArrowheads="1"/>
            </p:cNvSpPr>
            <p:nvPr/>
          </p:nvSpPr>
          <p:spPr bwMode="auto">
            <a:xfrm>
              <a:off x="3676650" y="2032000"/>
              <a:ext cx="393700"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Mention</a:t>
              </a:r>
              <a:endParaRPr lang="en-US" dirty="0"/>
            </a:p>
          </p:txBody>
        </p:sp>
        <p:grpSp>
          <p:nvGrpSpPr>
            <p:cNvPr id="18" name="Group 167"/>
            <p:cNvGrpSpPr>
              <a:grpSpLocks/>
            </p:cNvGrpSpPr>
            <p:nvPr/>
          </p:nvGrpSpPr>
          <p:grpSpPr bwMode="auto">
            <a:xfrm>
              <a:off x="5119688" y="1851025"/>
              <a:ext cx="628650" cy="336550"/>
              <a:chOff x="2977" y="1172"/>
              <a:chExt cx="365" cy="223"/>
            </a:xfrm>
          </p:grpSpPr>
          <p:sp>
            <p:nvSpPr>
              <p:cNvPr id="13553" name="Freeform 165"/>
              <p:cNvSpPr>
                <a:spLocks/>
              </p:cNvSpPr>
              <p:nvPr/>
            </p:nvSpPr>
            <p:spPr bwMode="auto">
              <a:xfrm>
                <a:off x="2977" y="1172"/>
                <a:ext cx="365" cy="223"/>
              </a:xfrm>
              <a:custGeom>
                <a:avLst/>
                <a:gdLst>
                  <a:gd name="T0" fmla="*/ 0 w 3483"/>
                  <a:gd name="T1" fmla="*/ 0 h 2175"/>
                  <a:gd name="T2" fmla="*/ 0 w 3483"/>
                  <a:gd name="T3" fmla="*/ 0 h 2175"/>
                  <a:gd name="T4" fmla="*/ 0 w 3483"/>
                  <a:gd name="T5" fmla="*/ 0 h 2175"/>
                  <a:gd name="T6" fmla="*/ 0 w 3483"/>
                  <a:gd name="T7" fmla="*/ 0 h 2175"/>
                  <a:gd name="T8" fmla="*/ 0 w 3483"/>
                  <a:gd name="T9" fmla="*/ 0 h 2175"/>
                  <a:gd name="T10" fmla="*/ 0 w 3483"/>
                  <a:gd name="T11" fmla="*/ 0 h 2175"/>
                  <a:gd name="T12" fmla="*/ 0 w 3483"/>
                  <a:gd name="T13" fmla="*/ 0 h 2175"/>
                  <a:gd name="T14" fmla="*/ 0 w 3483"/>
                  <a:gd name="T15" fmla="*/ 0 h 2175"/>
                  <a:gd name="T16" fmla="*/ 0 w 3483"/>
                  <a:gd name="T17" fmla="*/ 0 h 21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483"/>
                  <a:gd name="T28" fmla="*/ 0 h 2175"/>
                  <a:gd name="T29" fmla="*/ 3483 w 3483"/>
                  <a:gd name="T30" fmla="*/ 2175 h 21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483" h="2175">
                    <a:moveTo>
                      <a:pt x="362" y="0"/>
                    </a:moveTo>
                    <a:cubicBezTo>
                      <a:pt x="162" y="0"/>
                      <a:pt x="0" y="162"/>
                      <a:pt x="0" y="363"/>
                    </a:cubicBezTo>
                    <a:lnTo>
                      <a:pt x="0" y="1813"/>
                    </a:lnTo>
                    <a:cubicBezTo>
                      <a:pt x="0" y="2013"/>
                      <a:pt x="162" y="2175"/>
                      <a:pt x="362" y="2175"/>
                    </a:cubicBezTo>
                    <a:lnTo>
                      <a:pt x="3121" y="2175"/>
                    </a:lnTo>
                    <a:cubicBezTo>
                      <a:pt x="3321" y="2175"/>
                      <a:pt x="3483" y="2013"/>
                      <a:pt x="3483" y="1813"/>
                    </a:cubicBezTo>
                    <a:lnTo>
                      <a:pt x="3483" y="363"/>
                    </a:lnTo>
                    <a:cubicBezTo>
                      <a:pt x="3483" y="162"/>
                      <a:pt x="3321" y="0"/>
                      <a:pt x="3121" y="0"/>
                    </a:cubicBezTo>
                    <a:lnTo>
                      <a:pt x="362" y="0"/>
                    </a:lnTo>
                    <a:close/>
                  </a:path>
                </a:pathLst>
              </a:custGeom>
              <a:solidFill>
                <a:srgbClr val="FFCC99"/>
              </a:solidFill>
              <a:ln w="0">
                <a:solidFill>
                  <a:srgbClr val="000000"/>
                </a:solidFill>
                <a:round/>
                <a:headEnd/>
                <a:tailEnd/>
              </a:ln>
            </p:spPr>
            <p:txBody>
              <a:bodyPr/>
              <a:lstStyle/>
              <a:p>
                <a:endParaRPr lang="en-US" dirty="0"/>
              </a:p>
            </p:txBody>
          </p:sp>
          <p:sp>
            <p:nvSpPr>
              <p:cNvPr id="13554" name="Freeform 166"/>
              <p:cNvSpPr>
                <a:spLocks/>
              </p:cNvSpPr>
              <p:nvPr/>
            </p:nvSpPr>
            <p:spPr bwMode="auto">
              <a:xfrm>
                <a:off x="2977" y="1172"/>
                <a:ext cx="365" cy="223"/>
              </a:xfrm>
              <a:custGeom>
                <a:avLst/>
                <a:gdLst>
                  <a:gd name="T0" fmla="*/ 0 w 3483"/>
                  <a:gd name="T1" fmla="*/ 0 h 2175"/>
                  <a:gd name="T2" fmla="*/ 0 w 3483"/>
                  <a:gd name="T3" fmla="*/ 0 h 2175"/>
                  <a:gd name="T4" fmla="*/ 0 w 3483"/>
                  <a:gd name="T5" fmla="*/ 0 h 2175"/>
                  <a:gd name="T6" fmla="*/ 0 w 3483"/>
                  <a:gd name="T7" fmla="*/ 0 h 2175"/>
                  <a:gd name="T8" fmla="*/ 0 w 3483"/>
                  <a:gd name="T9" fmla="*/ 0 h 2175"/>
                  <a:gd name="T10" fmla="*/ 0 w 3483"/>
                  <a:gd name="T11" fmla="*/ 0 h 2175"/>
                  <a:gd name="T12" fmla="*/ 0 w 3483"/>
                  <a:gd name="T13" fmla="*/ 0 h 2175"/>
                  <a:gd name="T14" fmla="*/ 0 w 3483"/>
                  <a:gd name="T15" fmla="*/ 0 h 2175"/>
                  <a:gd name="T16" fmla="*/ 0 w 3483"/>
                  <a:gd name="T17" fmla="*/ 0 h 21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483"/>
                  <a:gd name="T28" fmla="*/ 0 h 2175"/>
                  <a:gd name="T29" fmla="*/ 3483 w 3483"/>
                  <a:gd name="T30" fmla="*/ 2175 h 21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483" h="2175">
                    <a:moveTo>
                      <a:pt x="362" y="0"/>
                    </a:moveTo>
                    <a:cubicBezTo>
                      <a:pt x="162" y="0"/>
                      <a:pt x="0" y="162"/>
                      <a:pt x="0" y="363"/>
                    </a:cubicBezTo>
                    <a:lnTo>
                      <a:pt x="0" y="1813"/>
                    </a:lnTo>
                    <a:cubicBezTo>
                      <a:pt x="0" y="2013"/>
                      <a:pt x="162" y="2175"/>
                      <a:pt x="362" y="2175"/>
                    </a:cubicBezTo>
                    <a:lnTo>
                      <a:pt x="3121" y="2175"/>
                    </a:lnTo>
                    <a:cubicBezTo>
                      <a:pt x="3321" y="2175"/>
                      <a:pt x="3483" y="2013"/>
                      <a:pt x="3483" y="1813"/>
                    </a:cubicBezTo>
                    <a:lnTo>
                      <a:pt x="3483" y="363"/>
                    </a:lnTo>
                    <a:cubicBezTo>
                      <a:pt x="3483" y="162"/>
                      <a:pt x="3321" y="0"/>
                      <a:pt x="3121" y="0"/>
                    </a:cubicBezTo>
                    <a:lnTo>
                      <a:pt x="362" y="0"/>
                    </a:lnTo>
                    <a:close/>
                  </a:path>
                </a:pathLst>
              </a:custGeom>
              <a:noFill/>
              <a:ln w="11113" cap="rnd">
                <a:solidFill>
                  <a:srgbClr val="000000"/>
                </a:solidFill>
                <a:round/>
                <a:headEnd/>
                <a:tailEnd/>
              </a:ln>
            </p:spPr>
            <p:txBody>
              <a:bodyPr/>
              <a:lstStyle/>
              <a:p>
                <a:endParaRPr lang="en-US" dirty="0"/>
              </a:p>
            </p:txBody>
          </p:sp>
        </p:grpSp>
        <p:sp>
          <p:nvSpPr>
            <p:cNvPr id="13443" name="Rectangle 168"/>
            <p:cNvSpPr>
              <a:spLocks noChangeArrowheads="1"/>
            </p:cNvSpPr>
            <p:nvPr/>
          </p:nvSpPr>
          <p:spPr bwMode="auto">
            <a:xfrm>
              <a:off x="5300663" y="1912938"/>
              <a:ext cx="336550"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Watch </a:t>
              </a:r>
              <a:endParaRPr lang="en-US" dirty="0"/>
            </a:p>
          </p:txBody>
        </p:sp>
        <p:sp>
          <p:nvSpPr>
            <p:cNvPr id="13444" name="Rectangle 169"/>
            <p:cNvSpPr>
              <a:spLocks noChangeArrowheads="1"/>
            </p:cNvSpPr>
            <p:nvPr/>
          </p:nvSpPr>
          <p:spPr bwMode="auto">
            <a:xfrm>
              <a:off x="5372154" y="2024063"/>
              <a:ext cx="169756"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List</a:t>
              </a:r>
              <a:endParaRPr lang="en-US" dirty="0"/>
            </a:p>
          </p:txBody>
        </p:sp>
        <p:grpSp>
          <p:nvGrpSpPr>
            <p:cNvPr id="19" name="Group 172"/>
            <p:cNvGrpSpPr>
              <a:grpSpLocks/>
            </p:cNvGrpSpPr>
            <p:nvPr/>
          </p:nvGrpSpPr>
          <p:grpSpPr bwMode="auto">
            <a:xfrm>
              <a:off x="2593975" y="1793875"/>
              <a:ext cx="558800" cy="461963"/>
              <a:chOff x="1508" y="1133"/>
              <a:chExt cx="325" cy="307"/>
            </a:xfrm>
          </p:grpSpPr>
          <p:sp>
            <p:nvSpPr>
              <p:cNvPr id="13551" name="Freeform 170"/>
              <p:cNvSpPr>
                <a:spLocks/>
              </p:cNvSpPr>
              <p:nvPr/>
            </p:nvSpPr>
            <p:spPr bwMode="auto">
              <a:xfrm>
                <a:off x="1508" y="1133"/>
                <a:ext cx="325" cy="307"/>
              </a:xfrm>
              <a:custGeom>
                <a:avLst/>
                <a:gdLst>
                  <a:gd name="T0" fmla="*/ 0 w 6217"/>
                  <a:gd name="T1" fmla="*/ 0 h 6000"/>
                  <a:gd name="T2" fmla="*/ 0 w 6217"/>
                  <a:gd name="T3" fmla="*/ 0 h 6000"/>
                  <a:gd name="T4" fmla="*/ 0 w 6217"/>
                  <a:gd name="T5" fmla="*/ 0 h 6000"/>
                  <a:gd name="T6" fmla="*/ 0 w 6217"/>
                  <a:gd name="T7" fmla="*/ 0 h 6000"/>
                  <a:gd name="T8" fmla="*/ 0 w 6217"/>
                  <a:gd name="T9" fmla="*/ 0 h 6000"/>
                  <a:gd name="T10" fmla="*/ 0 w 6217"/>
                  <a:gd name="T11" fmla="*/ 0 h 6000"/>
                  <a:gd name="T12" fmla="*/ 0 w 6217"/>
                  <a:gd name="T13" fmla="*/ 0 h 6000"/>
                  <a:gd name="T14" fmla="*/ 0 w 6217"/>
                  <a:gd name="T15" fmla="*/ 0 h 6000"/>
                  <a:gd name="T16" fmla="*/ 0 w 6217"/>
                  <a:gd name="T17" fmla="*/ 0 h 6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217"/>
                  <a:gd name="T28" fmla="*/ 0 h 6000"/>
                  <a:gd name="T29" fmla="*/ 6217 w 6217"/>
                  <a:gd name="T30" fmla="*/ 6000 h 6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217" h="6000">
                    <a:moveTo>
                      <a:pt x="1000" y="0"/>
                    </a:moveTo>
                    <a:cubicBezTo>
                      <a:pt x="448" y="0"/>
                      <a:pt x="0" y="448"/>
                      <a:pt x="0" y="1000"/>
                    </a:cubicBezTo>
                    <a:lnTo>
                      <a:pt x="0" y="5000"/>
                    </a:lnTo>
                    <a:cubicBezTo>
                      <a:pt x="0" y="5552"/>
                      <a:pt x="448" y="6000"/>
                      <a:pt x="1000" y="6000"/>
                    </a:cubicBezTo>
                    <a:lnTo>
                      <a:pt x="5217" y="6000"/>
                    </a:lnTo>
                    <a:cubicBezTo>
                      <a:pt x="5769" y="6000"/>
                      <a:pt x="6217" y="5552"/>
                      <a:pt x="6217" y="5000"/>
                    </a:cubicBezTo>
                    <a:lnTo>
                      <a:pt x="6217" y="1000"/>
                    </a:lnTo>
                    <a:cubicBezTo>
                      <a:pt x="6217" y="448"/>
                      <a:pt x="5769" y="0"/>
                      <a:pt x="5217" y="0"/>
                    </a:cubicBezTo>
                    <a:lnTo>
                      <a:pt x="1000" y="0"/>
                    </a:lnTo>
                    <a:close/>
                  </a:path>
                </a:pathLst>
              </a:custGeom>
              <a:solidFill>
                <a:srgbClr val="FFFF99"/>
              </a:solidFill>
              <a:ln w="0">
                <a:solidFill>
                  <a:srgbClr val="000000"/>
                </a:solidFill>
                <a:round/>
                <a:headEnd/>
                <a:tailEnd/>
              </a:ln>
            </p:spPr>
            <p:txBody>
              <a:bodyPr/>
              <a:lstStyle/>
              <a:p>
                <a:endParaRPr lang="en-US" dirty="0"/>
              </a:p>
            </p:txBody>
          </p:sp>
          <p:sp>
            <p:nvSpPr>
              <p:cNvPr id="13552" name="Freeform 171"/>
              <p:cNvSpPr>
                <a:spLocks/>
              </p:cNvSpPr>
              <p:nvPr/>
            </p:nvSpPr>
            <p:spPr bwMode="auto">
              <a:xfrm>
                <a:off x="1508" y="1133"/>
                <a:ext cx="325" cy="307"/>
              </a:xfrm>
              <a:custGeom>
                <a:avLst/>
                <a:gdLst>
                  <a:gd name="T0" fmla="*/ 0 w 6217"/>
                  <a:gd name="T1" fmla="*/ 0 h 6000"/>
                  <a:gd name="T2" fmla="*/ 0 w 6217"/>
                  <a:gd name="T3" fmla="*/ 0 h 6000"/>
                  <a:gd name="T4" fmla="*/ 0 w 6217"/>
                  <a:gd name="T5" fmla="*/ 0 h 6000"/>
                  <a:gd name="T6" fmla="*/ 0 w 6217"/>
                  <a:gd name="T7" fmla="*/ 0 h 6000"/>
                  <a:gd name="T8" fmla="*/ 0 w 6217"/>
                  <a:gd name="T9" fmla="*/ 0 h 6000"/>
                  <a:gd name="T10" fmla="*/ 0 w 6217"/>
                  <a:gd name="T11" fmla="*/ 0 h 6000"/>
                  <a:gd name="T12" fmla="*/ 0 w 6217"/>
                  <a:gd name="T13" fmla="*/ 0 h 6000"/>
                  <a:gd name="T14" fmla="*/ 0 w 6217"/>
                  <a:gd name="T15" fmla="*/ 0 h 6000"/>
                  <a:gd name="T16" fmla="*/ 0 w 6217"/>
                  <a:gd name="T17" fmla="*/ 0 h 6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217"/>
                  <a:gd name="T28" fmla="*/ 0 h 6000"/>
                  <a:gd name="T29" fmla="*/ 6217 w 6217"/>
                  <a:gd name="T30" fmla="*/ 6000 h 6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217" h="6000">
                    <a:moveTo>
                      <a:pt x="1000" y="0"/>
                    </a:moveTo>
                    <a:cubicBezTo>
                      <a:pt x="448" y="0"/>
                      <a:pt x="0" y="448"/>
                      <a:pt x="0" y="1000"/>
                    </a:cubicBezTo>
                    <a:lnTo>
                      <a:pt x="0" y="5000"/>
                    </a:lnTo>
                    <a:cubicBezTo>
                      <a:pt x="0" y="5552"/>
                      <a:pt x="448" y="6000"/>
                      <a:pt x="1000" y="6000"/>
                    </a:cubicBezTo>
                    <a:lnTo>
                      <a:pt x="5217" y="6000"/>
                    </a:lnTo>
                    <a:cubicBezTo>
                      <a:pt x="5769" y="6000"/>
                      <a:pt x="6217" y="5552"/>
                      <a:pt x="6217" y="5000"/>
                    </a:cubicBezTo>
                    <a:lnTo>
                      <a:pt x="6217" y="1000"/>
                    </a:lnTo>
                    <a:cubicBezTo>
                      <a:pt x="6217" y="448"/>
                      <a:pt x="5769" y="0"/>
                      <a:pt x="5217" y="0"/>
                    </a:cubicBezTo>
                    <a:lnTo>
                      <a:pt x="1000" y="0"/>
                    </a:lnTo>
                    <a:close/>
                  </a:path>
                </a:pathLst>
              </a:custGeom>
              <a:noFill/>
              <a:ln w="11113" cap="rnd">
                <a:solidFill>
                  <a:srgbClr val="000000"/>
                </a:solidFill>
                <a:round/>
                <a:headEnd/>
                <a:tailEnd/>
              </a:ln>
            </p:spPr>
            <p:txBody>
              <a:bodyPr/>
              <a:lstStyle/>
              <a:p>
                <a:endParaRPr lang="en-US" dirty="0"/>
              </a:p>
            </p:txBody>
          </p:sp>
        </p:grpSp>
        <p:sp>
          <p:nvSpPr>
            <p:cNvPr id="13446" name="Rectangle 173"/>
            <p:cNvSpPr>
              <a:spLocks noChangeArrowheads="1"/>
            </p:cNvSpPr>
            <p:nvPr/>
          </p:nvSpPr>
          <p:spPr bwMode="auto">
            <a:xfrm>
              <a:off x="2738438" y="1860550"/>
              <a:ext cx="342900"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Above </a:t>
              </a:r>
              <a:endParaRPr lang="en-US" dirty="0"/>
            </a:p>
          </p:txBody>
        </p:sp>
        <p:sp>
          <p:nvSpPr>
            <p:cNvPr id="13447" name="Rectangle 174"/>
            <p:cNvSpPr>
              <a:spLocks noChangeArrowheads="1"/>
            </p:cNvSpPr>
            <p:nvPr/>
          </p:nvSpPr>
          <p:spPr bwMode="auto">
            <a:xfrm>
              <a:off x="2687638" y="1968500"/>
              <a:ext cx="436562" cy="125413"/>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Average </a:t>
              </a:r>
              <a:endParaRPr lang="en-US" dirty="0"/>
            </a:p>
          </p:txBody>
        </p:sp>
        <p:sp>
          <p:nvSpPr>
            <p:cNvPr id="13448" name="Rectangle 175"/>
            <p:cNvSpPr>
              <a:spLocks noChangeArrowheads="1"/>
            </p:cNvSpPr>
            <p:nvPr/>
          </p:nvSpPr>
          <p:spPr bwMode="auto">
            <a:xfrm>
              <a:off x="2787650" y="2079625"/>
              <a:ext cx="217488"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Risk</a:t>
              </a:r>
              <a:endParaRPr lang="en-US" dirty="0"/>
            </a:p>
          </p:txBody>
        </p:sp>
        <p:sp>
          <p:nvSpPr>
            <p:cNvPr id="13449" name="Freeform 176"/>
            <p:cNvSpPr>
              <a:spLocks noEditPoints="1"/>
            </p:cNvSpPr>
            <p:nvPr/>
          </p:nvSpPr>
          <p:spPr bwMode="auto">
            <a:xfrm>
              <a:off x="4379913" y="2001838"/>
              <a:ext cx="1277937" cy="60325"/>
            </a:xfrm>
            <a:custGeom>
              <a:avLst/>
              <a:gdLst>
                <a:gd name="T0" fmla="*/ 2147483647 w 7100"/>
                <a:gd name="T1" fmla="*/ 2147483647 h 400"/>
                <a:gd name="T2" fmla="*/ 2147483647 w 7100"/>
                <a:gd name="T3" fmla="*/ 2147483647 h 400"/>
                <a:gd name="T4" fmla="*/ 2147483647 w 7100"/>
                <a:gd name="T5" fmla="*/ 2147483647 h 400"/>
                <a:gd name="T6" fmla="*/ 2147483647 w 7100"/>
                <a:gd name="T7" fmla="*/ 2147483647 h 400"/>
                <a:gd name="T8" fmla="*/ 2147483647 w 7100"/>
                <a:gd name="T9" fmla="*/ 2147483647 h 400"/>
                <a:gd name="T10" fmla="*/ 2147483647 w 7100"/>
                <a:gd name="T11" fmla="*/ 2147483647 h 400"/>
                <a:gd name="T12" fmla="*/ 2147483647 w 7100"/>
                <a:gd name="T13" fmla="*/ 2147483647 h 400"/>
                <a:gd name="T14" fmla="*/ 2147483647 w 7100"/>
                <a:gd name="T15" fmla="*/ 2147483647 h 400"/>
                <a:gd name="T16" fmla="*/ 2147483647 w 7100"/>
                <a:gd name="T17" fmla="*/ 2147483647 h 400"/>
                <a:gd name="T18" fmla="*/ 2147483647 w 7100"/>
                <a:gd name="T19" fmla="*/ 2147483647 h 400"/>
                <a:gd name="T20" fmla="*/ 2147483647 w 7100"/>
                <a:gd name="T21" fmla="*/ 2147483647 h 400"/>
                <a:gd name="T22" fmla="*/ 2147483647 w 7100"/>
                <a:gd name="T23" fmla="*/ 2147483647 h 400"/>
                <a:gd name="T24" fmla="*/ 2147483647 w 7100"/>
                <a:gd name="T25" fmla="*/ 2147483647 h 400"/>
                <a:gd name="T26" fmla="*/ 2147483647 w 7100"/>
                <a:gd name="T27" fmla="*/ 2147483647 h 400"/>
                <a:gd name="T28" fmla="*/ 2147483647 w 7100"/>
                <a:gd name="T29" fmla="*/ 2147483647 h 400"/>
                <a:gd name="T30" fmla="*/ 2147483647 w 7100"/>
                <a:gd name="T31" fmla="*/ 2147483647 h 400"/>
                <a:gd name="T32" fmla="*/ 2147483647 w 7100"/>
                <a:gd name="T33" fmla="*/ 2147483647 h 400"/>
                <a:gd name="T34" fmla="*/ 2147483647 w 7100"/>
                <a:gd name="T35" fmla="*/ 2147483647 h 400"/>
                <a:gd name="T36" fmla="*/ 2147483647 w 7100"/>
                <a:gd name="T37" fmla="*/ 2147483647 h 400"/>
                <a:gd name="T38" fmla="*/ 2147483647 w 7100"/>
                <a:gd name="T39" fmla="*/ 2147483647 h 400"/>
                <a:gd name="T40" fmla="*/ 2147483647 w 7100"/>
                <a:gd name="T41" fmla="*/ 2147483647 h 400"/>
                <a:gd name="T42" fmla="*/ 2147483647 w 7100"/>
                <a:gd name="T43" fmla="*/ 2147483647 h 400"/>
                <a:gd name="T44" fmla="*/ 2147483647 w 7100"/>
                <a:gd name="T45" fmla="*/ 2147483647 h 400"/>
                <a:gd name="T46" fmla="*/ 2147483647 w 7100"/>
                <a:gd name="T47" fmla="*/ 2147483647 h 400"/>
                <a:gd name="T48" fmla="*/ 2147483647 w 7100"/>
                <a:gd name="T49" fmla="*/ 2147483647 h 400"/>
                <a:gd name="T50" fmla="*/ 2147483647 w 7100"/>
                <a:gd name="T51" fmla="*/ 2147483647 h 400"/>
                <a:gd name="T52" fmla="*/ 2147483647 w 7100"/>
                <a:gd name="T53" fmla="*/ 2147483647 h 400"/>
                <a:gd name="T54" fmla="*/ 2147483647 w 7100"/>
                <a:gd name="T55" fmla="*/ 2147483647 h 400"/>
                <a:gd name="T56" fmla="*/ 2147483647 w 7100"/>
                <a:gd name="T57" fmla="*/ 2147483647 h 400"/>
                <a:gd name="T58" fmla="*/ 2147483647 w 7100"/>
                <a:gd name="T59" fmla="*/ 2147483647 h 400"/>
                <a:gd name="T60" fmla="*/ 2147483647 w 7100"/>
                <a:gd name="T61" fmla="*/ 2147483647 h 400"/>
                <a:gd name="T62" fmla="*/ 2147483647 w 7100"/>
                <a:gd name="T63" fmla="*/ 2147483647 h 400"/>
                <a:gd name="T64" fmla="*/ 2147483647 w 7100"/>
                <a:gd name="T65" fmla="*/ 2147483647 h 400"/>
                <a:gd name="T66" fmla="*/ 2147483647 w 7100"/>
                <a:gd name="T67" fmla="*/ 2147483647 h 400"/>
                <a:gd name="T68" fmla="*/ 2147483647 w 7100"/>
                <a:gd name="T69" fmla="*/ 2147483647 h 400"/>
                <a:gd name="T70" fmla="*/ 2147483647 w 7100"/>
                <a:gd name="T71" fmla="*/ 2147483647 h 400"/>
                <a:gd name="T72" fmla="*/ 2147483647 w 7100"/>
                <a:gd name="T73" fmla="*/ 2147483647 h 400"/>
                <a:gd name="T74" fmla="*/ 2147483647 w 7100"/>
                <a:gd name="T75" fmla="*/ 2147483647 h 400"/>
                <a:gd name="T76" fmla="*/ 2147483647 w 7100"/>
                <a:gd name="T77" fmla="*/ 2147483647 h 400"/>
                <a:gd name="T78" fmla="*/ 2147483647 w 7100"/>
                <a:gd name="T79" fmla="*/ 2147483647 h 400"/>
                <a:gd name="T80" fmla="*/ 2147483647 w 7100"/>
                <a:gd name="T81" fmla="*/ 2147483647 h 400"/>
                <a:gd name="T82" fmla="*/ 2147483647 w 7100"/>
                <a:gd name="T83" fmla="*/ 2147483647 h 400"/>
                <a:gd name="T84" fmla="*/ 2147483647 w 7100"/>
                <a:gd name="T85" fmla="*/ 2147483647 h 400"/>
                <a:gd name="T86" fmla="*/ 2147483647 w 7100"/>
                <a:gd name="T87" fmla="*/ 2147483647 h 400"/>
                <a:gd name="T88" fmla="*/ 2147483647 w 7100"/>
                <a:gd name="T89" fmla="*/ 2147483647 h 400"/>
                <a:gd name="T90" fmla="*/ 2147483647 w 7100"/>
                <a:gd name="T91" fmla="*/ 2147483647 h 400"/>
                <a:gd name="T92" fmla="*/ 2147483647 w 7100"/>
                <a:gd name="T93" fmla="*/ 2147483647 h 400"/>
                <a:gd name="T94" fmla="*/ 2147483647 w 7100"/>
                <a:gd name="T95" fmla="*/ 2147483647 h 400"/>
                <a:gd name="T96" fmla="*/ 2147483647 w 7100"/>
                <a:gd name="T97" fmla="*/ 2147483647 h 400"/>
                <a:gd name="T98" fmla="*/ 2147483647 w 7100"/>
                <a:gd name="T99" fmla="*/ 2147483647 h 400"/>
                <a:gd name="T100" fmla="*/ 2147483647 w 7100"/>
                <a:gd name="T101" fmla="*/ 2147483647 h 400"/>
                <a:gd name="T102" fmla="*/ 2147483647 w 7100"/>
                <a:gd name="T103" fmla="*/ 2147483647 h 400"/>
                <a:gd name="T104" fmla="*/ 2147483647 w 7100"/>
                <a:gd name="T105" fmla="*/ 2147483647 h 400"/>
                <a:gd name="T106" fmla="*/ 2147483647 w 7100"/>
                <a:gd name="T107" fmla="*/ 0 h 4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100"/>
                <a:gd name="T163" fmla="*/ 0 h 400"/>
                <a:gd name="T164" fmla="*/ 7100 w 7100"/>
                <a:gd name="T165" fmla="*/ 400 h 4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100" h="400">
                  <a:moveTo>
                    <a:pt x="334" y="166"/>
                  </a:moveTo>
                  <a:lnTo>
                    <a:pt x="534" y="166"/>
                  </a:lnTo>
                  <a:cubicBezTo>
                    <a:pt x="552" y="166"/>
                    <a:pt x="567" y="181"/>
                    <a:pt x="567" y="200"/>
                  </a:cubicBezTo>
                  <a:cubicBezTo>
                    <a:pt x="567" y="218"/>
                    <a:pt x="552" y="233"/>
                    <a:pt x="534" y="233"/>
                  </a:cubicBezTo>
                  <a:lnTo>
                    <a:pt x="334" y="233"/>
                  </a:lnTo>
                  <a:cubicBezTo>
                    <a:pt x="315" y="233"/>
                    <a:pt x="300" y="218"/>
                    <a:pt x="300" y="200"/>
                  </a:cubicBezTo>
                  <a:cubicBezTo>
                    <a:pt x="300" y="181"/>
                    <a:pt x="315" y="166"/>
                    <a:pt x="334" y="166"/>
                  </a:cubicBezTo>
                  <a:close/>
                  <a:moveTo>
                    <a:pt x="800" y="166"/>
                  </a:moveTo>
                  <a:lnTo>
                    <a:pt x="1000" y="166"/>
                  </a:lnTo>
                  <a:cubicBezTo>
                    <a:pt x="1019" y="166"/>
                    <a:pt x="1034" y="181"/>
                    <a:pt x="1034" y="200"/>
                  </a:cubicBezTo>
                  <a:cubicBezTo>
                    <a:pt x="1034" y="218"/>
                    <a:pt x="1019" y="233"/>
                    <a:pt x="1000" y="233"/>
                  </a:cubicBezTo>
                  <a:lnTo>
                    <a:pt x="800" y="233"/>
                  </a:lnTo>
                  <a:cubicBezTo>
                    <a:pt x="782" y="233"/>
                    <a:pt x="767" y="218"/>
                    <a:pt x="767" y="200"/>
                  </a:cubicBezTo>
                  <a:cubicBezTo>
                    <a:pt x="767" y="181"/>
                    <a:pt x="782" y="166"/>
                    <a:pt x="800" y="166"/>
                  </a:cubicBezTo>
                  <a:close/>
                  <a:moveTo>
                    <a:pt x="1267" y="166"/>
                  </a:moveTo>
                  <a:lnTo>
                    <a:pt x="1467" y="166"/>
                  </a:lnTo>
                  <a:cubicBezTo>
                    <a:pt x="1486" y="166"/>
                    <a:pt x="1500" y="181"/>
                    <a:pt x="1500" y="200"/>
                  </a:cubicBezTo>
                  <a:cubicBezTo>
                    <a:pt x="1500" y="218"/>
                    <a:pt x="1486" y="233"/>
                    <a:pt x="1467" y="233"/>
                  </a:cubicBezTo>
                  <a:lnTo>
                    <a:pt x="1267" y="233"/>
                  </a:lnTo>
                  <a:cubicBezTo>
                    <a:pt x="1249" y="233"/>
                    <a:pt x="1234" y="218"/>
                    <a:pt x="1234" y="200"/>
                  </a:cubicBezTo>
                  <a:cubicBezTo>
                    <a:pt x="1234" y="181"/>
                    <a:pt x="1249" y="166"/>
                    <a:pt x="1267" y="166"/>
                  </a:cubicBezTo>
                  <a:close/>
                  <a:moveTo>
                    <a:pt x="1734" y="166"/>
                  </a:moveTo>
                  <a:lnTo>
                    <a:pt x="1934" y="166"/>
                  </a:lnTo>
                  <a:cubicBezTo>
                    <a:pt x="1952" y="166"/>
                    <a:pt x="1967" y="181"/>
                    <a:pt x="1967" y="200"/>
                  </a:cubicBezTo>
                  <a:cubicBezTo>
                    <a:pt x="1967" y="218"/>
                    <a:pt x="1952" y="233"/>
                    <a:pt x="1934" y="233"/>
                  </a:cubicBezTo>
                  <a:lnTo>
                    <a:pt x="1734" y="233"/>
                  </a:lnTo>
                  <a:cubicBezTo>
                    <a:pt x="1715" y="233"/>
                    <a:pt x="1700" y="218"/>
                    <a:pt x="1700" y="200"/>
                  </a:cubicBezTo>
                  <a:cubicBezTo>
                    <a:pt x="1700" y="181"/>
                    <a:pt x="1715" y="166"/>
                    <a:pt x="1734" y="166"/>
                  </a:cubicBezTo>
                  <a:close/>
                  <a:moveTo>
                    <a:pt x="2200" y="166"/>
                  </a:moveTo>
                  <a:lnTo>
                    <a:pt x="2400" y="166"/>
                  </a:lnTo>
                  <a:cubicBezTo>
                    <a:pt x="2419" y="166"/>
                    <a:pt x="2434" y="181"/>
                    <a:pt x="2434" y="200"/>
                  </a:cubicBezTo>
                  <a:cubicBezTo>
                    <a:pt x="2434" y="218"/>
                    <a:pt x="2419" y="233"/>
                    <a:pt x="2400" y="233"/>
                  </a:cubicBezTo>
                  <a:lnTo>
                    <a:pt x="2200" y="233"/>
                  </a:lnTo>
                  <a:cubicBezTo>
                    <a:pt x="2182" y="233"/>
                    <a:pt x="2167" y="218"/>
                    <a:pt x="2167" y="200"/>
                  </a:cubicBezTo>
                  <a:cubicBezTo>
                    <a:pt x="2167" y="181"/>
                    <a:pt x="2182" y="166"/>
                    <a:pt x="2200" y="166"/>
                  </a:cubicBezTo>
                  <a:close/>
                  <a:moveTo>
                    <a:pt x="2667" y="166"/>
                  </a:moveTo>
                  <a:lnTo>
                    <a:pt x="2867" y="166"/>
                  </a:lnTo>
                  <a:cubicBezTo>
                    <a:pt x="2886" y="166"/>
                    <a:pt x="2900" y="181"/>
                    <a:pt x="2900" y="200"/>
                  </a:cubicBezTo>
                  <a:cubicBezTo>
                    <a:pt x="2900" y="218"/>
                    <a:pt x="2886" y="233"/>
                    <a:pt x="2867" y="233"/>
                  </a:cubicBezTo>
                  <a:lnTo>
                    <a:pt x="2667" y="233"/>
                  </a:lnTo>
                  <a:cubicBezTo>
                    <a:pt x="2649" y="233"/>
                    <a:pt x="2634" y="218"/>
                    <a:pt x="2634" y="200"/>
                  </a:cubicBezTo>
                  <a:cubicBezTo>
                    <a:pt x="2634" y="181"/>
                    <a:pt x="2649" y="166"/>
                    <a:pt x="2667" y="166"/>
                  </a:cubicBezTo>
                  <a:close/>
                  <a:moveTo>
                    <a:pt x="3134" y="166"/>
                  </a:moveTo>
                  <a:lnTo>
                    <a:pt x="3334" y="166"/>
                  </a:lnTo>
                  <a:cubicBezTo>
                    <a:pt x="3352" y="166"/>
                    <a:pt x="3367" y="181"/>
                    <a:pt x="3367" y="200"/>
                  </a:cubicBezTo>
                  <a:cubicBezTo>
                    <a:pt x="3367" y="218"/>
                    <a:pt x="3352" y="233"/>
                    <a:pt x="3334" y="233"/>
                  </a:cubicBezTo>
                  <a:lnTo>
                    <a:pt x="3134" y="233"/>
                  </a:lnTo>
                  <a:cubicBezTo>
                    <a:pt x="3115" y="233"/>
                    <a:pt x="3100" y="218"/>
                    <a:pt x="3100" y="200"/>
                  </a:cubicBezTo>
                  <a:cubicBezTo>
                    <a:pt x="3100" y="181"/>
                    <a:pt x="3115" y="166"/>
                    <a:pt x="3134" y="166"/>
                  </a:cubicBezTo>
                  <a:close/>
                  <a:moveTo>
                    <a:pt x="3600" y="166"/>
                  </a:moveTo>
                  <a:lnTo>
                    <a:pt x="3800" y="166"/>
                  </a:lnTo>
                  <a:cubicBezTo>
                    <a:pt x="3819" y="166"/>
                    <a:pt x="3834" y="181"/>
                    <a:pt x="3834" y="200"/>
                  </a:cubicBezTo>
                  <a:cubicBezTo>
                    <a:pt x="3834" y="218"/>
                    <a:pt x="3819" y="233"/>
                    <a:pt x="3800" y="233"/>
                  </a:cubicBezTo>
                  <a:lnTo>
                    <a:pt x="3600" y="233"/>
                  </a:lnTo>
                  <a:cubicBezTo>
                    <a:pt x="3582" y="233"/>
                    <a:pt x="3567" y="218"/>
                    <a:pt x="3567" y="200"/>
                  </a:cubicBezTo>
                  <a:cubicBezTo>
                    <a:pt x="3567" y="181"/>
                    <a:pt x="3582" y="166"/>
                    <a:pt x="3600" y="166"/>
                  </a:cubicBezTo>
                  <a:close/>
                  <a:moveTo>
                    <a:pt x="4067" y="166"/>
                  </a:moveTo>
                  <a:lnTo>
                    <a:pt x="4267" y="166"/>
                  </a:lnTo>
                  <a:cubicBezTo>
                    <a:pt x="4286" y="166"/>
                    <a:pt x="4300" y="181"/>
                    <a:pt x="4300" y="200"/>
                  </a:cubicBezTo>
                  <a:cubicBezTo>
                    <a:pt x="4300" y="218"/>
                    <a:pt x="4286" y="233"/>
                    <a:pt x="4267" y="233"/>
                  </a:cubicBezTo>
                  <a:lnTo>
                    <a:pt x="4067" y="233"/>
                  </a:lnTo>
                  <a:cubicBezTo>
                    <a:pt x="4049" y="233"/>
                    <a:pt x="4034" y="218"/>
                    <a:pt x="4034" y="200"/>
                  </a:cubicBezTo>
                  <a:cubicBezTo>
                    <a:pt x="4034" y="181"/>
                    <a:pt x="4049" y="166"/>
                    <a:pt x="4067" y="166"/>
                  </a:cubicBezTo>
                  <a:close/>
                  <a:moveTo>
                    <a:pt x="4534" y="166"/>
                  </a:moveTo>
                  <a:lnTo>
                    <a:pt x="4734" y="166"/>
                  </a:lnTo>
                  <a:cubicBezTo>
                    <a:pt x="4752" y="166"/>
                    <a:pt x="4767" y="181"/>
                    <a:pt x="4767" y="200"/>
                  </a:cubicBezTo>
                  <a:cubicBezTo>
                    <a:pt x="4767" y="218"/>
                    <a:pt x="4752" y="233"/>
                    <a:pt x="4734" y="233"/>
                  </a:cubicBezTo>
                  <a:lnTo>
                    <a:pt x="4534" y="233"/>
                  </a:lnTo>
                  <a:cubicBezTo>
                    <a:pt x="4515" y="233"/>
                    <a:pt x="4500" y="218"/>
                    <a:pt x="4500" y="200"/>
                  </a:cubicBezTo>
                  <a:cubicBezTo>
                    <a:pt x="4500" y="181"/>
                    <a:pt x="4515" y="166"/>
                    <a:pt x="4534" y="166"/>
                  </a:cubicBezTo>
                  <a:close/>
                  <a:moveTo>
                    <a:pt x="5000" y="166"/>
                  </a:moveTo>
                  <a:lnTo>
                    <a:pt x="5200" y="166"/>
                  </a:lnTo>
                  <a:cubicBezTo>
                    <a:pt x="5219" y="166"/>
                    <a:pt x="5234" y="181"/>
                    <a:pt x="5234" y="200"/>
                  </a:cubicBezTo>
                  <a:cubicBezTo>
                    <a:pt x="5234" y="218"/>
                    <a:pt x="5219" y="233"/>
                    <a:pt x="5200" y="233"/>
                  </a:cubicBezTo>
                  <a:lnTo>
                    <a:pt x="5000" y="233"/>
                  </a:lnTo>
                  <a:cubicBezTo>
                    <a:pt x="4982" y="233"/>
                    <a:pt x="4967" y="218"/>
                    <a:pt x="4967" y="200"/>
                  </a:cubicBezTo>
                  <a:cubicBezTo>
                    <a:pt x="4967" y="181"/>
                    <a:pt x="4982" y="166"/>
                    <a:pt x="5000" y="166"/>
                  </a:cubicBezTo>
                  <a:close/>
                  <a:moveTo>
                    <a:pt x="5467" y="166"/>
                  </a:moveTo>
                  <a:lnTo>
                    <a:pt x="5667" y="166"/>
                  </a:lnTo>
                  <a:cubicBezTo>
                    <a:pt x="5686" y="166"/>
                    <a:pt x="5700" y="181"/>
                    <a:pt x="5700" y="200"/>
                  </a:cubicBezTo>
                  <a:cubicBezTo>
                    <a:pt x="5700" y="218"/>
                    <a:pt x="5686" y="233"/>
                    <a:pt x="5667" y="233"/>
                  </a:cubicBezTo>
                  <a:lnTo>
                    <a:pt x="5467" y="233"/>
                  </a:lnTo>
                  <a:cubicBezTo>
                    <a:pt x="5449" y="233"/>
                    <a:pt x="5434" y="218"/>
                    <a:pt x="5434" y="200"/>
                  </a:cubicBezTo>
                  <a:cubicBezTo>
                    <a:pt x="5434" y="181"/>
                    <a:pt x="5449" y="166"/>
                    <a:pt x="5467" y="166"/>
                  </a:cubicBezTo>
                  <a:close/>
                  <a:moveTo>
                    <a:pt x="5934" y="166"/>
                  </a:moveTo>
                  <a:lnTo>
                    <a:pt x="6134" y="166"/>
                  </a:lnTo>
                  <a:cubicBezTo>
                    <a:pt x="6152" y="166"/>
                    <a:pt x="6167" y="181"/>
                    <a:pt x="6167" y="200"/>
                  </a:cubicBezTo>
                  <a:cubicBezTo>
                    <a:pt x="6167" y="218"/>
                    <a:pt x="6152" y="233"/>
                    <a:pt x="6134" y="233"/>
                  </a:cubicBezTo>
                  <a:lnTo>
                    <a:pt x="5934" y="233"/>
                  </a:lnTo>
                  <a:cubicBezTo>
                    <a:pt x="5915" y="233"/>
                    <a:pt x="5900" y="218"/>
                    <a:pt x="5900" y="200"/>
                  </a:cubicBezTo>
                  <a:cubicBezTo>
                    <a:pt x="5900" y="181"/>
                    <a:pt x="5915" y="166"/>
                    <a:pt x="5934" y="166"/>
                  </a:cubicBezTo>
                  <a:close/>
                  <a:moveTo>
                    <a:pt x="6400" y="166"/>
                  </a:moveTo>
                  <a:lnTo>
                    <a:pt x="6600" y="166"/>
                  </a:lnTo>
                  <a:cubicBezTo>
                    <a:pt x="6619" y="166"/>
                    <a:pt x="6634" y="181"/>
                    <a:pt x="6634" y="200"/>
                  </a:cubicBezTo>
                  <a:cubicBezTo>
                    <a:pt x="6634" y="218"/>
                    <a:pt x="6619" y="233"/>
                    <a:pt x="6600" y="233"/>
                  </a:cubicBezTo>
                  <a:lnTo>
                    <a:pt x="6400" y="233"/>
                  </a:lnTo>
                  <a:cubicBezTo>
                    <a:pt x="6382" y="233"/>
                    <a:pt x="6367" y="218"/>
                    <a:pt x="6367" y="200"/>
                  </a:cubicBezTo>
                  <a:cubicBezTo>
                    <a:pt x="6367" y="181"/>
                    <a:pt x="6382" y="166"/>
                    <a:pt x="6400" y="166"/>
                  </a:cubicBezTo>
                  <a:close/>
                  <a:moveTo>
                    <a:pt x="6867" y="166"/>
                  </a:moveTo>
                  <a:lnTo>
                    <a:pt x="7067" y="166"/>
                  </a:lnTo>
                  <a:cubicBezTo>
                    <a:pt x="7086" y="166"/>
                    <a:pt x="7100" y="181"/>
                    <a:pt x="7100" y="200"/>
                  </a:cubicBezTo>
                  <a:cubicBezTo>
                    <a:pt x="7100" y="218"/>
                    <a:pt x="7086" y="233"/>
                    <a:pt x="7067" y="233"/>
                  </a:cubicBezTo>
                  <a:lnTo>
                    <a:pt x="6867" y="233"/>
                  </a:lnTo>
                  <a:cubicBezTo>
                    <a:pt x="6849" y="233"/>
                    <a:pt x="6834" y="218"/>
                    <a:pt x="6834" y="200"/>
                  </a:cubicBezTo>
                  <a:cubicBezTo>
                    <a:pt x="6834" y="181"/>
                    <a:pt x="6849" y="166"/>
                    <a:pt x="6867" y="166"/>
                  </a:cubicBezTo>
                  <a:close/>
                  <a:moveTo>
                    <a:pt x="400" y="400"/>
                  </a:moveTo>
                  <a:lnTo>
                    <a:pt x="0" y="200"/>
                  </a:lnTo>
                  <a:lnTo>
                    <a:pt x="400" y="0"/>
                  </a:lnTo>
                  <a:lnTo>
                    <a:pt x="400" y="400"/>
                  </a:lnTo>
                  <a:close/>
                </a:path>
              </a:pathLst>
            </a:custGeom>
            <a:solidFill>
              <a:srgbClr val="000000"/>
            </a:solidFill>
            <a:ln w="1588">
              <a:solidFill>
                <a:srgbClr val="000000"/>
              </a:solidFill>
              <a:bevel/>
              <a:headEnd/>
              <a:tailEnd/>
            </a:ln>
          </p:spPr>
          <p:txBody>
            <a:bodyPr/>
            <a:lstStyle/>
            <a:p>
              <a:endParaRPr lang="en-US" dirty="0"/>
            </a:p>
          </p:txBody>
        </p:sp>
        <p:sp>
          <p:nvSpPr>
            <p:cNvPr id="13450" name="Rectangle 178"/>
            <p:cNvSpPr>
              <a:spLocks noChangeArrowheads="1"/>
            </p:cNvSpPr>
            <p:nvPr/>
          </p:nvSpPr>
          <p:spPr bwMode="auto">
            <a:xfrm>
              <a:off x="1008879" y="1836738"/>
              <a:ext cx="23766"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a:t>
              </a:r>
              <a:endParaRPr lang="en-US" dirty="0"/>
            </a:p>
          </p:txBody>
        </p:sp>
        <p:sp>
          <p:nvSpPr>
            <p:cNvPr id="13451" name="Rectangle 179"/>
            <p:cNvSpPr>
              <a:spLocks noChangeArrowheads="1"/>
            </p:cNvSpPr>
            <p:nvPr/>
          </p:nvSpPr>
          <p:spPr bwMode="auto">
            <a:xfrm>
              <a:off x="1038845" y="1836738"/>
              <a:ext cx="54322"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s</a:t>
              </a:r>
              <a:endParaRPr lang="en-US" dirty="0"/>
            </a:p>
          </p:txBody>
        </p:sp>
        <p:sp>
          <p:nvSpPr>
            <p:cNvPr id="13452" name="Rectangle 180"/>
            <p:cNvSpPr>
              <a:spLocks noChangeArrowheads="1"/>
            </p:cNvSpPr>
            <p:nvPr/>
          </p:nvSpPr>
          <p:spPr bwMode="auto">
            <a:xfrm>
              <a:off x="869950" y="1947863"/>
              <a:ext cx="247650" cy="125412"/>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Risk </a:t>
              </a:r>
              <a:endParaRPr lang="en-US" dirty="0"/>
            </a:p>
          </p:txBody>
        </p:sp>
        <p:sp>
          <p:nvSpPr>
            <p:cNvPr id="13453" name="Rectangle 181"/>
            <p:cNvSpPr>
              <a:spLocks noChangeArrowheads="1"/>
            </p:cNvSpPr>
            <p:nvPr/>
          </p:nvSpPr>
          <p:spPr bwMode="auto">
            <a:xfrm>
              <a:off x="541338" y="2058988"/>
              <a:ext cx="531812"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Categories</a:t>
              </a:r>
              <a:endParaRPr lang="en-US" dirty="0"/>
            </a:p>
          </p:txBody>
        </p:sp>
        <p:sp>
          <p:nvSpPr>
            <p:cNvPr id="13454" name="Freeform 182"/>
            <p:cNvSpPr>
              <a:spLocks noEditPoints="1"/>
            </p:cNvSpPr>
            <p:nvPr/>
          </p:nvSpPr>
          <p:spPr bwMode="auto">
            <a:xfrm>
              <a:off x="5727700" y="2001838"/>
              <a:ext cx="855663" cy="60325"/>
            </a:xfrm>
            <a:custGeom>
              <a:avLst/>
              <a:gdLst>
                <a:gd name="T0" fmla="*/ 2147483647 w 2379"/>
                <a:gd name="T1" fmla="*/ 2147483647 h 200"/>
                <a:gd name="T2" fmla="*/ 2147483647 w 2379"/>
                <a:gd name="T3" fmla="*/ 2147483647 h 200"/>
                <a:gd name="T4" fmla="*/ 0 w 2379"/>
                <a:gd name="T5" fmla="*/ 2147483647 h 200"/>
                <a:gd name="T6" fmla="*/ 2147483647 w 2379"/>
                <a:gd name="T7" fmla="*/ 2147483647 h 200"/>
                <a:gd name="T8" fmla="*/ 2147483647 w 2379"/>
                <a:gd name="T9" fmla="*/ 2147483647 h 200"/>
                <a:gd name="T10" fmla="*/ 2147483647 w 2379"/>
                <a:gd name="T11" fmla="*/ 2147483647 h 200"/>
                <a:gd name="T12" fmla="*/ 2147483647 w 2379"/>
                <a:gd name="T13" fmla="*/ 2147483647 h 200"/>
                <a:gd name="T14" fmla="*/ 2147483647 w 2379"/>
                <a:gd name="T15" fmla="*/ 2147483647 h 200"/>
                <a:gd name="T16" fmla="*/ 2147483647 w 2379"/>
                <a:gd name="T17" fmla="*/ 2147483647 h 200"/>
                <a:gd name="T18" fmla="*/ 2147483647 w 2379"/>
                <a:gd name="T19" fmla="*/ 2147483647 h 200"/>
                <a:gd name="T20" fmla="*/ 2147483647 w 2379"/>
                <a:gd name="T21" fmla="*/ 2147483647 h 200"/>
                <a:gd name="T22" fmla="*/ 2147483647 w 2379"/>
                <a:gd name="T23" fmla="*/ 2147483647 h 200"/>
                <a:gd name="T24" fmla="*/ 2147483647 w 2379"/>
                <a:gd name="T25" fmla="*/ 2147483647 h 200"/>
                <a:gd name="T26" fmla="*/ 2147483647 w 2379"/>
                <a:gd name="T27" fmla="*/ 2147483647 h 200"/>
                <a:gd name="T28" fmla="*/ 2147483647 w 2379"/>
                <a:gd name="T29" fmla="*/ 2147483647 h 200"/>
                <a:gd name="T30" fmla="*/ 2147483647 w 2379"/>
                <a:gd name="T31" fmla="*/ 2147483647 h 200"/>
                <a:gd name="T32" fmla="*/ 2147483647 w 2379"/>
                <a:gd name="T33" fmla="*/ 2147483647 h 200"/>
                <a:gd name="T34" fmla="*/ 2147483647 w 2379"/>
                <a:gd name="T35" fmla="*/ 2147483647 h 200"/>
                <a:gd name="T36" fmla="*/ 2147483647 w 2379"/>
                <a:gd name="T37" fmla="*/ 2147483647 h 200"/>
                <a:gd name="T38" fmla="*/ 2147483647 w 2379"/>
                <a:gd name="T39" fmla="*/ 2147483647 h 200"/>
                <a:gd name="T40" fmla="*/ 2147483647 w 2379"/>
                <a:gd name="T41" fmla="*/ 2147483647 h 200"/>
                <a:gd name="T42" fmla="*/ 2147483647 w 2379"/>
                <a:gd name="T43" fmla="*/ 2147483647 h 200"/>
                <a:gd name="T44" fmla="*/ 2147483647 w 2379"/>
                <a:gd name="T45" fmla="*/ 2147483647 h 200"/>
                <a:gd name="T46" fmla="*/ 2147483647 w 2379"/>
                <a:gd name="T47" fmla="*/ 2147483647 h 200"/>
                <a:gd name="T48" fmla="*/ 2147483647 w 2379"/>
                <a:gd name="T49" fmla="*/ 2147483647 h 200"/>
                <a:gd name="T50" fmla="*/ 2147483647 w 2379"/>
                <a:gd name="T51" fmla="*/ 2147483647 h 200"/>
                <a:gd name="T52" fmla="*/ 2147483647 w 2379"/>
                <a:gd name="T53" fmla="*/ 2147483647 h 200"/>
                <a:gd name="T54" fmla="*/ 2147483647 w 2379"/>
                <a:gd name="T55" fmla="*/ 2147483647 h 200"/>
                <a:gd name="T56" fmla="*/ 2147483647 w 2379"/>
                <a:gd name="T57" fmla="*/ 2147483647 h 200"/>
                <a:gd name="T58" fmla="*/ 2147483647 w 2379"/>
                <a:gd name="T59" fmla="*/ 2147483647 h 200"/>
                <a:gd name="T60" fmla="*/ 2147483647 w 2379"/>
                <a:gd name="T61" fmla="*/ 2147483647 h 200"/>
                <a:gd name="T62" fmla="*/ 2147483647 w 2379"/>
                <a:gd name="T63" fmla="*/ 2147483647 h 200"/>
                <a:gd name="T64" fmla="*/ 2147483647 w 2379"/>
                <a:gd name="T65" fmla="*/ 2147483647 h 200"/>
                <a:gd name="T66" fmla="*/ 2147483647 w 2379"/>
                <a:gd name="T67" fmla="*/ 2147483647 h 200"/>
                <a:gd name="T68" fmla="*/ 2147483647 w 2379"/>
                <a:gd name="T69" fmla="*/ 2147483647 h 200"/>
                <a:gd name="T70" fmla="*/ 2147483647 w 2379"/>
                <a:gd name="T71" fmla="*/ 2147483647 h 200"/>
                <a:gd name="T72" fmla="*/ 2147483647 w 2379"/>
                <a:gd name="T73" fmla="*/ 0 h 2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379"/>
                <a:gd name="T112" fmla="*/ 0 h 200"/>
                <a:gd name="T113" fmla="*/ 2379 w 2379"/>
                <a:gd name="T114" fmla="*/ 200 h 2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379" h="200">
                  <a:moveTo>
                    <a:pt x="17" y="83"/>
                  </a:moveTo>
                  <a:lnTo>
                    <a:pt x="117" y="83"/>
                  </a:lnTo>
                  <a:cubicBezTo>
                    <a:pt x="126" y="83"/>
                    <a:pt x="133" y="90"/>
                    <a:pt x="133" y="100"/>
                  </a:cubicBezTo>
                  <a:cubicBezTo>
                    <a:pt x="133" y="109"/>
                    <a:pt x="126" y="116"/>
                    <a:pt x="117" y="116"/>
                  </a:cubicBezTo>
                  <a:lnTo>
                    <a:pt x="17" y="116"/>
                  </a:lnTo>
                  <a:cubicBezTo>
                    <a:pt x="7" y="116"/>
                    <a:pt x="0" y="109"/>
                    <a:pt x="0" y="100"/>
                  </a:cubicBezTo>
                  <a:cubicBezTo>
                    <a:pt x="0" y="90"/>
                    <a:pt x="7" y="83"/>
                    <a:pt x="17" y="83"/>
                  </a:cubicBezTo>
                  <a:close/>
                  <a:moveTo>
                    <a:pt x="250" y="83"/>
                  </a:moveTo>
                  <a:lnTo>
                    <a:pt x="350" y="83"/>
                  </a:lnTo>
                  <a:cubicBezTo>
                    <a:pt x="359" y="83"/>
                    <a:pt x="367" y="90"/>
                    <a:pt x="367" y="100"/>
                  </a:cubicBezTo>
                  <a:cubicBezTo>
                    <a:pt x="367" y="109"/>
                    <a:pt x="359" y="116"/>
                    <a:pt x="350" y="116"/>
                  </a:cubicBezTo>
                  <a:lnTo>
                    <a:pt x="250" y="116"/>
                  </a:lnTo>
                  <a:cubicBezTo>
                    <a:pt x="241" y="116"/>
                    <a:pt x="233" y="109"/>
                    <a:pt x="233" y="100"/>
                  </a:cubicBezTo>
                  <a:cubicBezTo>
                    <a:pt x="233" y="90"/>
                    <a:pt x="241" y="83"/>
                    <a:pt x="250" y="83"/>
                  </a:cubicBezTo>
                  <a:close/>
                  <a:moveTo>
                    <a:pt x="483" y="83"/>
                  </a:moveTo>
                  <a:lnTo>
                    <a:pt x="583" y="83"/>
                  </a:lnTo>
                  <a:cubicBezTo>
                    <a:pt x="593" y="83"/>
                    <a:pt x="600" y="90"/>
                    <a:pt x="600" y="100"/>
                  </a:cubicBezTo>
                  <a:cubicBezTo>
                    <a:pt x="600" y="109"/>
                    <a:pt x="593" y="116"/>
                    <a:pt x="583" y="116"/>
                  </a:cubicBezTo>
                  <a:lnTo>
                    <a:pt x="483" y="116"/>
                  </a:lnTo>
                  <a:cubicBezTo>
                    <a:pt x="474" y="116"/>
                    <a:pt x="467" y="109"/>
                    <a:pt x="467" y="100"/>
                  </a:cubicBezTo>
                  <a:cubicBezTo>
                    <a:pt x="467" y="90"/>
                    <a:pt x="474" y="83"/>
                    <a:pt x="483" y="83"/>
                  </a:cubicBezTo>
                  <a:close/>
                  <a:moveTo>
                    <a:pt x="717" y="83"/>
                  </a:moveTo>
                  <a:lnTo>
                    <a:pt x="817" y="83"/>
                  </a:lnTo>
                  <a:cubicBezTo>
                    <a:pt x="826" y="83"/>
                    <a:pt x="833" y="90"/>
                    <a:pt x="833" y="100"/>
                  </a:cubicBezTo>
                  <a:cubicBezTo>
                    <a:pt x="833" y="109"/>
                    <a:pt x="826" y="116"/>
                    <a:pt x="817" y="116"/>
                  </a:cubicBezTo>
                  <a:lnTo>
                    <a:pt x="717" y="116"/>
                  </a:lnTo>
                  <a:cubicBezTo>
                    <a:pt x="707" y="116"/>
                    <a:pt x="700" y="109"/>
                    <a:pt x="700" y="100"/>
                  </a:cubicBezTo>
                  <a:cubicBezTo>
                    <a:pt x="700" y="90"/>
                    <a:pt x="707" y="83"/>
                    <a:pt x="717" y="83"/>
                  </a:cubicBezTo>
                  <a:close/>
                  <a:moveTo>
                    <a:pt x="950" y="83"/>
                  </a:moveTo>
                  <a:lnTo>
                    <a:pt x="1050" y="83"/>
                  </a:lnTo>
                  <a:cubicBezTo>
                    <a:pt x="1059" y="83"/>
                    <a:pt x="1067" y="90"/>
                    <a:pt x="1067" y="100"/>
                  </a:cubicBezTo>
                  <a:cubicBezTo>
                    <a:pt x="1067" y="109"/>
                    <a:pt x="1059" y="116"/>
                    <a:pt x="1050" y="116"/>
                  </a:cubicBezTo>
                  <a:lnTo>
                    <a:pt x="950" y="116"/>
                  </a:lnTo>
                  <a:cubicBezTo>
                    <a:pt x="941" y="116"/>
                    <a:pt x="933" y="109"/>
                    <a:pt x="933" y="100"/>
                  </a:cubicBezTo>
                  <a:cubicBezTo>
                    <a:pt x="933" y="90"/>
                    <a:pt x="941" y="83"/>
                    <a:pt x="950" y="83"/>
                  </a:cubicBezTo>
                  <a:close/>
                  <a:moveTo>
                    <a:pt x="1183" y="83"/>
                  </a:moveTo>
                  <a:lnTo>
                    <a:pt x="1283" y="83"/>
                  </a:lnTo>
                  <a:cubicBezTo>
                    <a:pt x="1293" y="83"/>
                    <a:pt x="1300" y="90"/>
                    <a:pt x="1300" y="100"/>
                  </a:cubicBezTo>
                  <a:cubicBezTo>
                    <a:pt x="1300" y="109"/>
                    <a:pt x="1293" y="116"/>
                    <a:pt x="1283" y="116"/>
                  </a:cubicBezTo>
                  <a:lnTo>
                    <a:pt x="1183" y="116"/>
                  </a:lnTo>
                  <a:cubicBezTo>
                    <a:pt x="1174" y="116"/>
                    <a:pt x="1167" y="109"/>
                    <a:pt x="1167" y="100"/>
                  </a:cubicBezTo>
                  <a:cubicBezTo>
                    <a:pt x="1167" y="90"/>
                    <a:pt x="1174" y="83"/>
                    <a:pt x="1183" y="83"/>
                  </a:cubicBezTo>
                  <a:close/>
                  <a:moveTo>
                    <a:pt x="1417" y="83"/>
                  </a:moveTo>
                  <a:lnTo>
                    <a:pt x="1517" y="83"/>
                  </a:lnTo>
                  <a:cubicBezTo>
                    <a:pt x="1526" y="83"/>
                    <a:pt x="1533" y="90"/>
                    <a:pt x="1533" y="100"/>
                  </a:cubicBezTo>
                  <a:cubicBezTo>
                    <a:pt x="1533" y="109"/>
                    <a:pt x="1526" y="116"/>
                    <a:pt x="1517" y="116"/>
                  </a:cubicBezTo>
                  <a:lnTo>
                    <a:pt x="1417" y="116"/>
                  </a:lnTo>
                  <a:cubicBezTo>
                    <a:pt x="1407" y="116"/>
                    <a:pt x="1400" y="109"/>
                    <a:pt x="1400" y="100"/>
                  </a:cubicBezTo>
                  <a:cubicBezTo>
                    <a:pt x="1400" y="90"/>
                    <a:pt x="1407" y="83"/>
                    <a:pt x="1417" y="83"/>
                  </a:cubicBezTo>
                  <a:close/>
                  <a:moveTo>
                    <a:pt x="1650" y="83"/>
                  </a:moveTo>
                  <a:lnTo>
                    <a:pt x="1750" y="83"/>
                  </a:lnTo>
                  <a:cubicBezTo>
                    <a:pt x="1759" y="83"/>
                    <a:pt x="1767" y="90"/>
                    <a:pt x="1767" y="100"/>
                  </a:cubicBezTo>
                  <a:cubicBezTo>
                    <a:pt x="1767" y="109"/>
                    <a:pt x="1759" y="116"/>
                    <a:pt x="1750" y="116"/>
                  </a:cubicBezTo>
                  <a:lnTo>
                    <a:pt x="1650" y="116"/>
                  </a:lnTo>
                  <a:cubicBezTo>
                    <a:pt x="1641" y="116"/>
                    <a:pt x="1633" y="109"/>
                    <a:pt x="1633" y="100"/>
                  </a:cubicBezTo>
                  <a:cubicBezTo>
                    <a:pt x="1633" y="90"/>
                    <a:pt x="1641" y="83"/>
                    <a:pt x="1650" y="83"/>
                  </a:cubicBezTo>
                  <a:close/>
                  <a:moveTo>
                    <a:pt x="1883" y="83"/>
                  </a:moveTo>
                  <a:lnTo>
                    <a:pt x="1983" y="83"/>
                  </a:lnTo>
                  <a:cubicBezTo>
                    <a:pt x="1993" y="83"/>
                    <a:pt x="2000" y="90"/>
                    <a:pt x="2000" y="100"/>
                  </a:cubicBezTo>
                  <a:cubicBezTo>
                    <a:pt x="2000" y="109"/>
                    <a:pt x="1993" y="116"/>
                    <a:pt x="1983" y="116"/>
                  </a:cubicBezTo>
                  <a:lnTo>
                    <a:pt x="1883" y="116"/>
                  </a:lnTo>
                  <a:cubicBezTo>
                    <a:pt x="1874" y="116"/>
                    <a:pt x="1867" y="109"/>
                    <a:pt x="1867" y="100"/>
                  </a:cubicBezTo>
                  <a:cubicBezTo>
                    <a:pt x="1867" y="90"/>
                    <a:pt x="1874" y="83"/>
                    <a:pt x="1883" y="83"/>
                  </a:cubicBezTo>
                  <a:close/>
                  <a:moveTo>
                    <a:pt x="2117" y="83"/>
                  </a:moveTo>
                  <a:lnTo>
                    <a:pt x="2212" y="83"/>
                  </a:lnTo>
                  <a:cubicBezTo>
                    <a:pt x="2222" y="83"/>
                    <a:pt x="2229" y="90"/>
                    <a:pt x="2229" y="100"/>
                  </a:cubicBezTo>
                  <a:cubicBezTo>
                    <a:pt x="2229" y="109"/>
                    <a:pt x="2222" y="116"/>
                    <a:pt x="2212" y="116"/>
                  </a:cubicBezTo>
                  <a:lnTo>
                    <a:pt x="2117" y="116"/>
                  </a:lnTo>
                  <a:cubicBezTo>
                    <a:pt x="2107" y="116"/>
                    <a:pt x="2100" y="109"/>
                    <a:pt x="2100" y="100"/>
                  </a:cubicBezTo>
                  <a:cubicBezTo>
                    <a:pt x="2100" y="90"/>
                    <a:pt x="2107" y="83"/>
                    <a:pt x="2117" y="83"/>
                  </a:cubicBezTo>
                  <a:close/>
                  <a:moveTo>
                    <a:pt x="2179" y="0"/>
                  </a:moveTo>
                  <a:lnTo>
                    <a:pt x="2379" y="100"/>
                  </a:lnTo>
                  <a:lnTo>
                    <a:pt x="2179" y="200"/>
                  </a:lnTo>
                  <a:lnTo>
                    <a:pt x="2179" y="0"/>
                  </a:lnTo>
                  <a:close/>
                </a:path>
              </a:pathLst>
            </a:custGeom>
            <a:solidFill>
              <a:srgbClr val="000000"/>
            </a:solidFill>
            <a:ln w="1588">
              <a:solidFill>
                <a:srgbClr val="000000"/>
              </a:solidFill>
              <a:bevel/>
              <a:headEnd/>
              <a:tailEnd/>
            </a:ln>
          </p:spPr>
          <p:txBody>
            <a:bodyPr/>
            <a:lstStyle/>
            <a:p>
              <a:endParaRPr lang="en-US" dirty="0"/>
            </a:p>
          </p:txBody>
        </p:sp>
        <p:sp>
          <p:nvSpPr>
            <p:cNvPr id="13455" name="Freeform 183"/>
            <p:cNvSpPr>
              <a:spLocks noEditPoints="1"/>
            </p:cNvSpPr>
            <p:nvPr/>
          </p:nvSpPr>
          <p:spPr bwMode="auto">
            <a:xfrm>
              <a:off x="2301875" y="2003425"/>
              <a:ext cx="119063" cy="60325"/>
            </a:xfrm>
            <a:custGeom>
              <a:avLst/>
              <a:gdLst>
                <a:gd name="T0" fmla="*/ 2147483647 w 1350"/>
                <a:gd name="T1" fmla="*/ 2147483647 h 800"/>
                <a:gd name="T2" fmla="*/ 2147483647 w 1350"/>
                <a:gd name="T3" fmla="*/ 2147483647 h 800"/>
                <a:gd name="T4" fmla="*/ 2147483647 w 1350"/>
                <a:gd name="T5" fmla="*/ 2147483647 h 800"/>
                <a:gd name="T6" fmla="*/ 2147483647 w 1350"/>
                <a:gd name="T7" fmla="*/ 2147483647 h 800"/>
                <a:gd name="T8" fmla="*/ 2147483647 w 1350"/>
                <a:gd name="T9" fmla="*/ 2147483647 h 800"/>
                <a:gd name="T10" fmla="*/ 0 w 1350"/>
                <a:gd name="T11" fmla="*/ 2147483647 h 800"/>
                <a:gd name="T12" fmla="*/ 2147483647 w 1350"/>
                <a:gd name="T13" fmla="*/ 2147483647 h 800"/>
                <a:gd name="T14" fmla="*/ 2147483647 w 1350"/>
                <a:gd name="T15" fmla="*/ 0 h 800"/>
                <a:gd name="T16" fmla="*/ 2147483647 w 1350"/>
                <a:gd name="T17" fmla="*/ 2147483647 h 800"/>
                <a:gd name="T18" fmla="*/ 2147483647 w 1350"/>
                <a:gd name="T19" fmla="*/ 2147483647 h 800"/>
                <a:gd name="T20" fmla="*/ 2147483647 w 1350"/>
                <a:gd name="T21" fmla="*/ 0 h 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50"/>
                <a:gd name="T34" fmla="*/ 0 h 800"/>
                <a:gd name="T35" fmla="*/ 1350 w 1350"/>
                <a:gd name="T36" fmla="*/ 800 h 8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50" h="800">
                  <a:moveTo>
                    <a:pt x="67" y="334"/>
                  </a:moveTo>
                  <a:lnTo>
                    <a:pt x="467" y="334"/>
                  </a:lnTo>
                  <a:cubicBezTo>
                    <a:pt x="504" y="334"/>
                    <a:pt x="533" y="364"/>
                    <a:pt x="533" y="400"/>
                  </a:cubicBezTo>
                  <a:cubicBezTo>
                    <a:pt x="533" y="437"/>
                    <a:pt x="504" y="467"/>
                    <a:pt x="467" y="467"/>
                  </a:cubicBezTo>
                  <a:lnTo>
                    <a:pt x="67" y="467"/>
                  </a:lnTo>
                  <a:cubicBezTo>
                    <a:pt x="30" y="467"/>
                    <a:pt x="0" y="437"/>
                    <a:pt x="0" y="400"/>
                  </a:cubicBezTo>
                  <a:cubicBezTo>
                    <a:pt x="0" y="364"/>
                    <a:pt x="30" y="334"/>
                    <a:pt x="67" y="334"/>
                  </a:cubicBezTo>
                  <a:close/>
                  <a:moveTo>
                    <a:pt x="550" y="0"/>
                  </a:moveTo>
                  <a:lnTo>
                    <a:pt x="1350" y="400"/>
                  </a:lnTo>
                  <a:lnTo>
                    <a:pt x="550" y="800"/>
                  </a:lnTo>
                  <a:lnTo>
                    <a:pt x="550" y="0"/>
                  </a:lnTo>
                  <a:close/>
                </a:path>
              </a:pathLst>
            </a:custGeom>
            <a:solidFill>
              <a:srgbClr val="000000"/>
            </a:solidFill>
            <a:ln w="1588">
              <a:solidFill>
                <a:srgbClr val="000000"/>
              </a:solidFill>
              <a:bevel/>
              <a:headEnd/>
              <a:tailEnd/>
            </a:ln>
          </p:spPr>
          <p:txBody>
            <a:bodyPr/>
            <a:lstStyle/>
            <a:p>
              <a:endParaRPr lang="en-US" dirty="0"/>
            </a:p>
          </p:txBody>
        </p:sp>
        <p:sp>
          <p:nvSpPr>
            <p:cNvPr id="13456" name="Freeform 184"/>
            <p:cNvSpPr>
              <a:spLocks noEditPoints="1"/>
            </p:cNvSpPr>
            <p:nvPr/>
          </p:nvSpPr>
          <p:spPr bwMode="auto">
            <a:xfrm>
              <a:off x="3317875" y="2003425"/>
              <a:ext cx="238125" cy="60325"/>
            </a:xfrm>
            <a:custGeom>
              <a:avLst/>
              <a:gdLst>
                <a:gd name="T0" fmla="*/ 2147483647 w 1325"/>
                <a:gd name="T1" fmla="*/ 2147483647 h 400"/>
                <a:gd name="T2" fmla="*/ 2147483647 w 1325"/>
                <a:gd name="T3" fmla="*/ 2147483647 h 400"/>
                <a:gd name="T4" fmla="*/ 2147483647 w 1325"/>
                <a:gd name="T5" fmla="*/ 2147483647 h 400"/>
                <a:gd name="T6" fmla="*/ 2147483647 w 1325"/>
                <a:gd name="T7" fmla="*/ 2147483647 h 400"/>
                <a:gd name="T8" fmla="*/ 2147483647 w 1325"/>
                <a:gd name="T9" fmla="*/ 2147483647 h 400"/>
                <a:gd name="T10" fmla="*/ 2147483647 w 1325"/>
                <a:gd name="T11" fmla="*/ 2147483647 h 400"/>
                <a:gd name="T12" fmla="*/ 2147483647 w 1325"/>
                <a:gd name="T13" fmla="*/ 2147483647 h 400"/>
                <a:gd name="T14" fmla="*/ 2147483647 w 1325"/>
                <a:gd name="T15" fmla="*/ 2147483647 h 400"/>
                <a:gd name="T16" fmla="*/ 2147483647 w 1325"/>
                <a:gd name="T17" fmla="*/ 2147483647 h 400"/>
                <a:gd name="T18" fmla="*/ 2147483647 w 1325"/>
                <a:gd name="T19" fmla="*/ 2147483647 h 400"/>
                <a:gd name="T20" fmla="*/ 2147483647 w 1325"/>
                <a:gd name="T21" fmla="*/ 2147483647 h 400"/>
                <a:gd name="T22" fmla="*/ 2147483647 w 1325"/>
                <a:gd name="T23" fmla="*/ 2147483647 h 400"/>
                <a:gd name="T24" fmla="*/ 2147483647 w 1325"/>
                <a:gd name="T25" fmla="*/ 2147483647 h 400"/>
                <a:gd name="T26" fmla="*/ 2147483647 w 1325"/>
                <a:gd name="T27" fmla="*/ 2147483647 h 400"/>
                <a:gd name="T28" fmla="*/ 2147483647 w 1325"/>
                <a:gd name="T29" fmla="*/ 2147483647 h 400"/>
                <a:gd name="T30" fmla="*/ 2147483647 w 1325"/>
                <a:gd name="T31" fmla="*/ 2147483647 h 400"/>
                <a:gd name="T32" fmla="*/ 2147483647 w 1325"/>
                <a:gd name="T33" fmla="*/ 2147483647 h 400"/>
                <a:gd name="T34" fmla="*/ 2147483647 w 1325"/>
                <a:gd name="T35" fmla="*/ 2147483647 h 400"/>
                <a:gd name="T36" fmla="*/ 2147483647 w 1325"/>
                <a:gd name="T37" fmla="*/ 2147483647 h 400"/>
                <a:gd name="T38" fmla="*/ 2147483647 w 1325"/>
                <a:gd name="T39" fmla="*/ 2147483647 h 400"/>
                <a:gd name="T40" fmla="*/ 2147483647 w 1325"/>
                <a:gd name="T41" fmla="*/ 2147483647 h 400"/>
                <a:gd name="T42" fmla="*/ 2147483647 w 1325"/>
                <a:gd name="T43" fmla="*/ 2147483647 h 400"/>
                <a:gd name="T44" fmla="*/ 0 w 1325"/>
                <a:gd name="T45" fmla="*/ 2147483647 h 400"/>
                <a:gd name="T46" fmla="*/ 2147483647 w 1325"/>
                <a:gd name="T47" fmla="*/ 0 h 400"/>
                <a:gd name="T48" fmla="*/ 2147483647 w 1325"/>
                <a:gd name="T49" fmla="*/ 2147483647 h 4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25"/>
                <a:gd name="T76" fmla="*/ 0 h 400"/>
                <a:gd name="T77" fmla="*/ 1325 w 1325"/>
                <a:gd name="T78" fmla="*/ 400 h 4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25" h="400">
                  <a:moveTo>
                    <a:pt x="333" y="167"/>
                  </a:moveTo>
                  <a:lnTo>
                    <a:pt x="533" y="167"/>
                  </a:lnTo>
                  <a:cubicBezTo>
                    <a:pt x="552" y="167"/>
                    <a:pt x="566" y="182"/>
                    <a:pt x="566" y="200"/>
                  </a:cubicBezTo>
                  <a:cubicBezTo>
                    <a:pt x="566" y="219"/>
                    <a:pt x="552" y="234"/>
                    <a:pt x="533" y="234"/>
                  </a:cubicBezTo>
                  <a:lnTo>
                    <a:pt x="333" y="234"/>
                  </a:lnTo>
                  <a:cubicBezTo>
                    <a:pt x="315" y="234"/>
                    <a:pt x="300" y="219"/>
                    <a:pt x="300" y="200"/>
                  </a:cubicBezTo>
                  <a:cubicBezTo>
                    <a:pt x="300" y="182"/>
                    <a:pt x="315" y="167"/>
                    <a:pt x="333" y="167"/>
                  </a:cubicBezTo>
                  <a:close/>
                  <a:moveTo>
                    <a:pt x="800" y="167"/>
                  </a:moveTo>
                  <a:lnTo>
                    <a:pt x="1000" y="167"/>
                  </a:lnTo>
                  <a:cubicBezTo>
                    <a:pt x="1018" y="167"/>
                    <a:pt x="1033" y="182"/>
                    <a:pt x="1033" y="200"/>
                  </a:cubicBezTo>
                  <a:cubicBezTo>
                    <a:pt x="1033" y="219"/>
                    <a:pt x="1018" y="234"/>
                    <a:pt x="1000" y="234"/>
                  </a:cubicBezTo>
                  <a:lnTo>
                    <a:pt x="800" y="234"/>
                  </a:lnTo>
                  <a:cubicBezTo>
                    <a:pt x="781" y="234"/>
                    <a:pt x="766" y="219"/>
                    <a:pt x="766" y="200"/>
                  </a:cubicBezTo>
                  <a:cubicBezTo>
                    <a:pt x="766" y="182"/>
                    <a:pt x="781" y="167"/>
                    <a:pt x="800" y="167"/>
                  </a:cubicBezTo>
                  <a:close/>
                  <a:moveTo>
                    <a:pt x="1266" y="167"/>
                  </a:moveTo>
                  <a:lnTo>
                    <a:pt x="1291" y="167"/>
                  </a:lnTo>
                  <a:cubicBezTo>
                    <a:pt x="1310" y="167"/>
                    <a:pt x="1325" y="182"/>
                    <a:pt x="1325" y="200"/>
                  </a:cubicBezTo>
                  <a:cubicBezTo>
                    <a:pt x="1325" y="219"/>
                    <a:pt x="1310" y="234"/>
                    <a:pt x="1291" y="234"/>
                  </a:cubicBezTo>
                  <a:lnTo>
                    <a:pt x="1266" y="234"/>
                  </a:lnTo>
                  <a:cubicBezTo>
                    <a:pt x="1248" y="234"/>
                    <a:pt x="1233" y="219"/>
                    <a:pt x="1233" y="200"/>
                  </a:cubicBezTo>
                  <a:cubicBezTo>
                    <a:pt x="1233" y="182"/>
                    <a:pt x="1248" y="167"/>
                    <a:pt x="1266" y="167"/>
                  </a:cubicBezTo>
                  <a:close/>
                  <a:moveTo>
                    <a:pt x="400" y="400"/>
                  </a:moveTo>
                  <a:lnTo>
                    <a:pt x="0" y="200"/>
                  </a:lnTo>
                  <a:lnTo>
                    <a:pt x="400" y="0"/>
                  </a:lnTo>
                  <a:lnTo>
                    <a:pt x="400" y="400"/>
                  </a:lnTo>
                  <a:close/>
                </a:path>
              </a:pathLst>
            </a:custGeom>
            <a:solidFill>
              <a:srgbClr val="000000"/>
            </a:solidFill>
            <a:ln w="1588">
              <a:solidFill>
                <a:srgbClr val="000000"/>
              </a:solidFill>
              <a:bevel/>
              <a:headEnd/>
              <a:tailEnd/>
            </a:ln>
          </p:spPr>
          <p:txBody>
            <a:bodyPr/>
            <a:lstStyle/>
            <a:p>
              <a:endParaRPr lang="en-US" dirty="0"/>
            </a:p>
          </p:txBody>
        </p:sp>
        <p:sp>
          <p:nvSpPr>
            <p:cNvPr id="13457" name="Freeform 185"/>
            <p:cNvSpPr>
              <a:spLocks noEditPoints="1"/>
            </p:cNvSpPr>
            <p:nvPr/>
          </p:nvSpPr>
          <p:spPr bwMode="auto">
            <a:xfrm>
              <a:off x="4129088" y="2003425"/>
              <a:ext cx="252412" cy="60325"/>
            </a:xfrm>
            <a:custGeom>
              <a:avLst/>
              <a:gdLst>
                <a:gd name="T0" fmla="*/ 2147483647 w 1400"/>
                <a:gd name="T1" fmla="*/ 2147483647 h 400"/>
                <a:gd name="T2" fmla="*/ 2147483647 w 1400"/>
                <a:gd name="T3" fmla="*/ 2147483647 h 400"/>
                <a:gd name="T4" fmla="*/ 2147483647 w 1400"/>
                <a:gd name="T5" fmla="*/ 2147483647 h 400"/>
                <a:gd name="T6" fmla="*/ 2147483647 w 1400"/>
                <a:gd name="T7" fmla="*/ 2147483647 h 400"/>
                <a:gd name="T8" fmla="*/ 2147483647 w 1400"/>
                <a:gd name="T9" fmla="*/ 2147483647 h 400"/>
                <a:gd name="T10" fmla="*/ 0 w 1400"/>
                <a:gd name="T11" fmla="*/ 2147483647 h 400"/>
                <a:gd name="T12" fmla="*/ 2147483647 w 1400"/>
                <a:gd name="T13" fmla="*/ 2147483647 h 400"/>
                <a:gd name="T14" fmla="*/ 2147483647 w 1400"/>
                <a:gd name="T15" fmla="*/ 2147483647 h 400"/>
                <a:gd name="T16" fmla="*/ 2147483647 w 1400"/>
                <a:gd name="T17" fmla="*/ 2147483647 h 400"/>
                <a:gd name="T18" fmla="*/ 2147483647 w 1400"/>
                <a:gd name="T19" fmla="*/ 2147483647 h 400"/>
                <a:gd name="T20" fmla="*/ 2147483647 w 1400"/>
                <a:gd name="T21" fmla="*/ 2147483647 h 400"/>
                <a:gd name="T22" fmla="*/ 2147483647 w 1400"/>
                <a:gd name="T23" fmla="*/ 2147483647 h 400"/>
                <a:gd name="T24" fmla="*/ 2147483647 w 1400"/>
                <a:gd name="T25" fmla="*/ 2147483647 h 400"/>
                <a:gd name="T26" fmla="*/ 2147483647 w 1400"/>
                <a:gd name="T27" fmla="*/ 2147483647 h 400"/>
                <a:gd name="T28" fmla="*/ 2147483647 w 1400"/>
                <a:gd name="T29" fmla="*/ 2147483647 h 400"/>
                <a:gd name="T30" fmla="*/ 2147483647 w 1400"/>
                <a:gd name="T31" fmla="*/ 2147483647 h 400"/>
                <a:gd name="T32" fmla="*/ 2147483647 w 1400"/>
                <a:gd name="T33" fmla="*/ 2147483647 h 400"/>
                <a:gd name="T34" fmla="*/ 2147483647 w 1400"/>
                <a:gd name="T35" fmla="*/ 2147483647 h 400"/>
                <a:gd name="T36" fmla="*/ 2147483647 w 1400"/>
                <a:gd name="T37" fmla="*/ 2147483647 h 400"/>
                <a:gd name="T38" fmla="*/ 2147483647 w 1400"/>
                <a:gd name="T39" fmla="*/ 2147483647 h 400"/>
                <a:gd name="T40" fmla="*/ 2147483647 w 1400"/>
                <a:gd name="T41" fmla="*/ 2147483647 h 400"/>
                <a:gd name="T42" fmla="*/ 2147483647 w 1400"/>
                <a:gd name="T43" fmla="*/ 0 h 400"/>
                <a:gd name="T44" fmla="*/ 2147483647 w 1400"/>
                <a:gd name="T45" fmla="*/ 2147483647 h 400"/>
                <a:gd name="T46" fmla="*/ 2147483647 w 1400"/>
                <a:gd name="T47" fmla="*/ 2147483647 h 400"/>
                <a:gd name="T48" fmla="*/ 2147483647 w 1400"/>
                <a:gd name="T49" fmla="*/ 0 h 4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00"/>
                <a:gd name="T76" fmla="*/ 0 h 400"/>
                <a:gd name="T77" fmla="*/ 1400 w 1400"/>
                <a:gd name="T78" fmla="*/ 400 h 4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00" h="400">
                  <a:moveTo>
                    <a:pt x="33" y="167"/>
                  </a:moveTo>
                  <a:lnTo>
                    <a:pt x="233" y="167"/>
                  </a:lnTo>
                  <a:cubicBezTo>
                    <a:pt x="252" y="167"/>
                    <a:pt x="266" y="182"/>
                    <a:pt x="266" y="200"/>
                  </a:cubicBezTo>
                  <a:cubicBezTo>
                    <a:pt x="266" y="219"/>
                    <a:pt x="252" y="234"/>
                    <a:pt x="233" y="234"/>
                  </a:cubicBezTo>
                  <a:lnTo>
                    <a:pt x="33" y="234"/>
                  </a:lnTo>
                  <a:cubicBezTo>
                    <a:pt x="15" y="234"/>
                    <a:pt x="0" y="219"/>
                    <a:pt x="0" y="200"/>
                  </a:cubicBezTo>
                  <a:cubicBezTo>
                    <a:pt x="0" y="182"/>
                    <a:pt x="15" y="167"/>
                    <a:pt x="33" y="167"/>
                  </a:cubicBezTo>
                  <a:close/>
                  <a:moveTo>
                    <a:pt x="500" y="167"/>
                  </a:moveTo>
                  <a:lnTo>
                    <a:pt x="700" y="167"/>
                  </a:lnTo>
                  <a:cubicBezTo>
                    <a:pt x="718" y="167"/>
                    <a:pt x="733" y="182"/>
                    <a:pt x="733" y="200"/>
                  </a:cubicBezTo>
                  <a:cubicBezTo>
                    <a:pt x="733" y="219"/>
                    <a:pt x="718" y="234"/>
                    <a:pt x="700" y="234"/>
                  </a:cubicBezTo>
                  <a:lnTo>
                    <a:pt x="500" y="234"/>
                  </a:lnTo>
                  <a:cubicBezTo>
                    <a:pt x="481" y="234"/>
                    <a:pt x="466" y="219"/>
                    <a:pt x="466" y="200"/>
                  </a:cubicBezTo>
                  <a:cubicBezTo>
                    <a:pt x="466" y="182"/>
                    <a:pt x="481" y="167"/>
                    <a:pt x="500" y="167"/>
                  </a:cubicBezTo>
                  <a:close/>
                  <a:moveTo>
                    <a:pt x="966" y="167"/>
                  </a:moveTo>
                  <a:lnTo>
                    <a:pt x="1066" y="167"/>
                  </a:lnTo>
                  <a:cubicBezTo>
                    <a:pt x="1085" y="167"/>
                    <a:pt x="1100" y="182"/>
                    <a:pt x="1100" y="200"/>
                  </a:cubicBezTo>
                  <a:cubicBezTo>
                    <a:pt x="1100" y="219"/>
                    <a:pt x="1085" y="234"/>
                    <a:pt x="1066" y="234"/>
                  </a:cubicBezTo>
                  <a:lnTo>
                    <a:pt x="966" y="234"/>
                  </a:lnTo>
                  <a:cubicBezTo>
                    <a:pt x="948" y="234"/>
                    <a:pt x="933" y="219"/>
                    <a:pt x="933" y="200"/>
                  </a:cubicBezTo>
                  <a:cubicBezTo>
                    <a:pt x="933" y="182"/>
                    <a:pt x="948" y="167"/>
                    <a:pt x="966" y="167"/>
                  </a:cubicBezTo>
                  <a:close/>
                  <a:moveTo>
                    <a:pt x="1000" y="0"/>
                  </a:moveTo>
                  <a:lnTo>
                    <a:pt x="1400" y="200"/>
                  </a:lnTo>
                  <a:lnTo>
                    <a:pt x="1000" y="400"/>
                  </a:lnTo>
                  <a:lnTo>
                    <a:pt x="1000" y="0"/>
                  </a:lnTo>
                  <a:close/>
                </a:path>
              </a:pathLst>
            </a:custGeom>
            <a:solidFill>
              <a:srgbClr val="000000"/>
            </a:solidFill>
            <a:ln w="1588">
              <a:solidFill>
                <a:srgbClr val="000000"/>
              </a:solidFill>
              <a:bevel/>
              <a:headEnd/>
              <a:tailEnd/>
            </a:ln>
          </p:spPr>
          <p:txBody>
            <a:bodyPr/>
            <a:lstStyle/>
            <a:p>
              <a:endParaRPr lang="en-US" dirty="0"/>
            </a:p>
          </p:txBody>
        </p:sp>
        <p:sp>
          <p:nvSpPr>
            <p:cNvPr id="13458" name="Freeform 186"/>
            <p:cNvSpPr>
              <a:spLocks noEditPoints="1"/>
            </p:cNvSpPr>
            <p:nvPr/>
          </p:nvSpPr>
          <p:spPr bwMode="auto">
            <a:xfrm>
              <a:off x="1670050" y="2011363"/>
              <a:ext cx="127000" cy="60325"/>
            </a:xfrm>
            <a:custGeom>
              <a:avLst/>
              <a:gdLst>
                <a:gd name="T0" fmla="*/ 2147483647 w 74"/>
                <a:gd name="T1" fmla="*/ 2147483647 h 41"/>
                <a:gd name="T2" fmla="*/ 0 w 74"/>
                <a:gd name="T3" fmla="*/ 2147483647 h 41"/>
                <a:gd name="T4" fmla="*/ 2147483647 w 74"/>
                <a:gd name="T5" fmla="*/ 0 h 41"/>
                <a:gd name="T6" fmla="*/ 2147483647 w 74"/>
                <a:gd name="T7" fmla="*/ 2147483647 h 41"/>
                <a:gd name="T8" fmla="*/ 2147483647 w 74"/>
                <a:gd name="T9" fmla="*/ 0 h 41"/>
                <a:gd name="T10" fmla="*/ 2147483647 w 74"/>
                <a:gd name="T11" fmla="*/ 2147483647 h 41"/>
                <a:gd name="T12" fmla="*/ 2147483647 w 74"/>
                <a:gd name="T13" fmla="*/ 2147483647 h 41"/>
                <a:gd name="T14" fmla="*/ 2147483647 w 74"/>
                <a:gd name="T15" fmla="*/ 0 h 41"/>
                <a:gd name="T16" fmla="*/ 0 60000 65536"/>
                <a:gd name="T17" fmla="*/ 0 60000 65536"/>
                <a:gd name="T18" fmla="*/ 0 60000 65536"/>
                <a:gd name="T19" fmla="*/ 0 60000 65536"/>
                <a:gd name="T20" fmla="*/ 0 60000 65536"/>
                <a:gd name="T21" fmla="*/ 0 60000 65536"/>
                <a:gd name="T22" fmla="*/ 0 60000 65536"/>
                <a:gd name="T23" fmla="*/ 0 60000 65536"/>
                <a:gd name="T24" fmla="*/ 0 w 74"/>
                <a:gd name="T25" fmla="*/ 0 h 41"/>
                <a:gd name="T26" fmla="*/ 74 w 74"/>
                <a:gd name="T27" fmla="*/ 41 h 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4" h="41">
                  <a:moveTo>
                    <a:pt x="42" y="41"/>
                  </a:moveTo>
                  <a:lnTo>
                    <a:pt x="0" y="20"/>
                  </a:lnTo>
                  <a:lnTo>
                    <a:pt x="42" y="0"/>
                  </a:lnTo>
                  <a:lnTo>
                    <a:pt x="42" y="41"/>
                  </a:lnTo>
                  <a:close/>
                  <a:moveTo>
                    <a:pt x="32" y="0"/>
                  </a:moveTo>
                  <a:lnTo>
                    <a:pt x="74" y="20"/>
                  </a:lnTo>
                  <a:lnTo>
                    <a:pt x="32" y="41"/>
                  </a:lnTo>
                  <a:lnTo>
                    <a:pt x="32" y="0"/>
                  </a:lnTo>
                  <a:close/>
                </a:path>
              </a:pathLst>
            </a:custGeom>
            <a:solidFill>
              <a:srgbClr val="000000"/>
            </a:solidFill>
            <a:ln w="1588">
              <a:solidFill>
                <a:srgbClr val="000000"/>
              </a:solidFill>
              <a:bevel/>
              <a:headEnd/>
              <a:tailEnd/>
            </a:ln>
          </p:spPr>
          <p:txBody>
            <a:bodyPr/>
            <a:lstStyle/>
            <a:p>
              <a:endParaRPr lang="en-US" dirty="0"/>
            </a:p>
          </p:txBody>
        </p:sp>
        <p:sp>
          <p:nvSpPr>
            <p:cNvPr id="13459" name="Freeform 187"/>
            <p:cNvSpPr>
              <a:spLocks noEditPoints="1"/>
            </p:cNvSpPr>
            <p:nvPr/>
          </p:nvSpPr>
          <p:spPr bwMode="auto">
            <a:xfrm>
              <a:off x="2427288" y="2003425"/>
              <a:ext cx="185737" cy="60325"/>
            </a:xfrm>
            <a:custGeom>
              <a:avLst/>
              <a:gdLst>
                <a:gd name="T0" fmla="*/ 2147483647 w 2067"/>
                <a:gd name="T1" fmla="*/ 2147483647 h 800"/>
                <a:gd name="T2" fmla="*/ 2147483647 w 2067"/>
                <a:gd name="T3" fmla="*/ 2147483647 h 800"/>
                <a:gd name="T4" fmla="*/ 2147483647 w 2067"/>
                <a:gd name="T5" fmla="*/ 2147483647 h 800"/>
                <a:gd name="T6" fmla="*/ 2147483647 w 2067"/>
                <a:gd name="T7" fmla="*/ 2147483647 h 800"/>
                <a:gd name="T8" fmla="*/ 2147483647 w 2067"/>
                <a:gd name="T9" fmla="*/ 2147483647 h 800"/>
                <a:gd name="T10" fmla="*/ 2147483647 w 2067"/>
                <a:gd name="T11" fmla="*/ 2147483647 h 800"/>
                <a:gd name="T12" fmla="*/ 2147483647 w 2067"/>
                <a:gd name="T13" fmla="*/ 2147483647 h 800"/>
                <a:gd name="T14" fmla="*/ 2147483647 w 2067"/>
                <a:gd name="T15" fmla="*/ 2147483647 h 800"/>
                <a:gd name="T16" fmla="*/ 2147483647 w 2067"/>
                <a:gd name="T17" fmla="*/ 2147483647 h 800"/>
                <a:gd name="T18" fmla="*/ 2147483647 w 2067"/>
                <a:gd name="T19" fmla="*/ 2147483647 h 800"/>
                <a:gd name="T20" fmla="*/ 2147483647 w 2067"/>
                <a:gd name="T21" fmla="*/ 2147483647 h 800"/>
                <a:gd name="T22" fmla="*/ 2147483647 w 2067"/>
                <a:gd name="T23" fmla="*/ 2147483647 h 800"/>
                <a:gd name="T24" fmla="*/ 2147483647 w 2067"/>
                <a:gd name="T25" fmla="*/ 2147483647 h 800"/>
                <a:gd name="T26" fmla="*/ 2147483647 w 2067"/>
                <a:gd name="T27" fmla="*/ 2147483647 h 800"/>
                <a:gd name="T28" fmla="*/ 2147483647 w 2067"/>
                <a:gd name="T29" fmla="*/ 2147483647 h 800"/>
                <a:gd name="T30" fmla="*/ 0 w 2067"/>
                <a:gd name="T31" fmla="*/ 2147483647 h 800"/>
                <a:gd name="T32" fmla="*/ 2147483647 w 2067"/>
                <a:gd name="T33" fmla="*/ 0 h 800"/>
                <a:gd name="T34" fmla="*/ 2147483647 w 2067"/>
                <a:gd name="T35" fmla="*/ 2147483647 h 8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67"/>
                <a:gd name="T55" fmla="*/ 0 h 800"/>
                <a:gd name="T56" fmla="*/ 2067 w 2067"/>
                <a:gd name="T57" fmla="*/ 800 h 8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67" h="800">
                  <a:moveTo>
                    <a:pt x="667" y="334"/>
                  </a:moveTo>
                  <a:lnTo>
                    <a:pt x="1067" y="334"/>
                  </a:lnTo>
                  <a:cubicBezTo>
                    <a:pt x="1104" y="334"/>
                    <a:pt x="1133" y="364"/>
                    <a:pt x="1133" y="400"/>
                  </a:cubicBezTo>
                  <a:cubicBezTo>
                    <a:pt x="1133" y="437"/>
                    <a:pt x="1104" y="467"/>
                    <a:pt x="1067" y="467"/>
                  </a:cubicBezTo>
                  <a:lnTo>
                    <a:pt x="667" y="467"/>
                  </a:lnTo>
                  <a:cubicBezTo>
                    <a:pt x="630" y="467"/>
                    <a:pt x="600" y="437"/>
                    <a:pt x="600" y="400"/>
                  </a:cubicBezTo>
                  <a:cubicBezTo>
                    <a:pt x="600" y="364"/>
                    <a:pt x="630" y="334"/>
                    <a:pt x="667" y="334"/>
                  </a:cubicBezTo>
                  <a:close/>
                  <a:moveTo>
                    <a:pt x="1600" y="334"/>
                  </a:moveTo>
                  <a:lnTo>
                    <a:pt x="2000" y="334"/>
                  </a:lnTo>
                  <a:cubicBezTo>
                    <a:pt x="2037" y="334"/>
                    <a:pt x="2067" y="364"/>
                    <a:pt x="2067" y="400"/>
                  </a:cubicBezTo>
                  <a:cubicBezTo>
                    <a:pt x="2067" y="437"/>
                    <a:pt x="2037" y="467"/>
                    <a:pt x="2000" y="467"/>
                  </a:cubicBezTo>
                  <a:lnTo>
                    <a:pt x="1600" y="467"/>
                  </a:lnTo>
                  <a:cubicBezTo>
                    <a:pt x="1563" y="467"/>
                    <a:pt x="1533" y="437"/>
                    <a:pt x="1533" y="400"/>
                  </a:cubicBezTo>
                  <a:cubicBezTo>
                    <a:pt x="1533" y="364"/>
                    <a:pt x="1563" y="334"/>
                    <a:pt x="1600" y="334"/>
                  </a:cubicBezTo>
                  <a:close/>
                  <a:moveTo>
                    <a:pt x="800" y="800"/>
                  </a:moveTo>
                  <a:lnTo>
                    <a:pt x="0" y="400"/>
                  </a:lnTo>
                  <a:lnTo>
                    <a:pt x="800" y="0"/>
                  </a:lnTo>
                  <a:lnTo>
                    <a:pt x="800" y="800"/>
                  </a:lnTo>
                  <a:close/>
                </a:path>
              </a:pathLst>
            </a:custGeom>
            <a:solidFill>
              <a:srgbClr val="000000"/>
            </a:solidFill>
            <a:ln w="1588">
              <a:solidFill>
                <a:srgbClr val="000000"/>
              </a:solidFill>
              <a:bevel/>
              <a:headEnd/>
              <a:tailEnd/>
            </a:ln>
          </p:spPr>
          <p:txBody>
            <a:bodyPr/>
            <a:lstStyle/>
            <a:p>
              <a:endParaRPr lang="en-US" dirty="0"/>
            </a:p>
          </p:txBody>
        </p:sp>
        <p:sp>
          <p:nvSpPr>
            <p:cNvPr id="13460" name="Freeform 188"/>
            <p:cNvSpPr>
              <a:spLocks noEditPoints="1"/>
            </p:cNvSpPr>
            <p:nvPr/>
          </p:nvSpPr>
          <p:spPr bwMode="auto">
            <a:xfrm>
              <a:off x="3144838" y="2003425"/>
              <a:ext cx="168275" cy="60325"/>
            </a:xfrm>
            <a:custGeom>
              <a:avLst/>
              <a:gdLst>
                <a:gd name="T0" fmla="*/ 2147483647 w 925"/>
                <a:gd name="T1" fmla="*/ 2147483647 h 400"/>
                <a:gd name="T2" fmla="*/ 2147483647 w 925"/>
                <a:gd name="T3" fmla="*/ 2147483647 h 400"/>
                <a:gd name="T4" fmla="*/ 2147483647 w 925"/>
                <a:gd name="T5" fmla="*/ 2147483647 h 400"/>
                <a:gd name="T6" fmla="*/ 2147483647 w 925"/>
                <a:gd name="T7" fmla="*/ 2147483647 h 400"/>
                <a:gd name="T8" fmla="*/ 2147483647 w 925"/>
                <a:gd name="T9" fmla="*/ 2147483647 h 400"/>
                <a:gd name="T10" fmla="*/ 0 w 925"/>
                <a:gd name="T11" fmla="*/ 2147483647 h 400"/>
                <a:gd name="T12" fmla="*/ 2147483647 w 925"/>
                <a:gd name="T13" fmla="*/ 2147483647 h 400"/>
                <a:gd name="T14" fmla="*/ 2147483647 w 925"/>
                <a:gd name="T15" fmla="*/ 2147483647 h 400"/>
                <a:gd name="T16" fmla="*/ 2147483647 w 925"/>
                <a:gd name="T17" fmla="*/ 2147483647 h 400"/>
                <a:gd name="T18" fmla="*/ 2147483647 w 925"/>
                <a:gd name="T19" fmla="*/ 2147483647 h 400"/>
                <a:gd name="T20" fmla="*/ 2147483647 w 925"/>
                <a:gd name="T21" fmla="*/ 2147483647 h 400"/>
                <a:gd name="T22" fmla="*/ 2147483647 w 925"/>
                <a:gd name="T23" fmla="*/ 2147483647 h 400"/>
                <a:gd name="T24" fmla="*/ 2147483647 w 925"/>
                <a:gd name="T25" fmla="*/ 2147483647 h 400"/>
                <a:gd name="T26" fmla="*/ 2147483647 w 925"/>
                <a:gd name="T27" fmla="*/ 2147483647 h 400"/>
                <a:gd name="T28" fmla="*/ 2147483647 w 925"/>
                <a:gd name="T29" fmla="*/ 0 h 400"/>
                <a:gd name="T30" fmla="*/ 2147483647 w 925"/>
                <a:gd name="T31" fmla="*/ 2147483647 h 400"/>
                <a:gd name="T32" fmla="*/ 2147483647 w 925"/>
                <a:gd name="T33" fmla="*/ 2147483647 h 400"/>
                <a:gd name="T34" fmla="*/ 2147483647 w 925"/>
                <a:gd name="T35" fmla="*/ 0 h 4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25"/>
                <a:gd name="T55" fmla="*/ 0 h 400"/>
                <a:gd name="T56" fmla="*/ 925 w 925"/>
                <a:gd name="T57" fmla="*/ 400 h 4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25" h="400">
                  <a:moveTo>
                    <a:pt x="34" y="167"/>
                  </a:moveTo>
                  <a:lnTo>
                    <a:pt x="234" y="167"/>
                  </a:lnTo>
                  <a:cubicBezTo>
                    <a:pt x="252" y="167"/>
                    <a:pt x="267" y="182"/>
                    <a:pt x="267" y="200"/>
                  </a:cubicBezTo>
                  <a:cubicBezTo>
                    <a:pt x="267" y="219"/>
                    <a:pt x="252" y="234"/>
                    <a:pt x="234" y="234"/>
                  </a:cubicBezTo>
                  <a:lnTo>
                    <a:pt x="34" y="234"/>
                  </a:lnTo>
                  <a:cubicBezTo>
                    <a:pt x="15" y="234"/>
                    <a:pt x="0" y="219"/>
                    <a:pt x="0" y="200"/>
                  </a:cubicBezTo>
                  <a:cubicBezTo>
                    <a:pt x="0" y="182"/>
                    <a:pt x="15" y="167"/>
                    <a:pt x="34" y="167"/>
                  </a:cubicBezTo>
                  <a:close/>
                  <a:moveTo>
                    <a:pt x="500" y="167"/>
                  </a:moveTo>
                  <a:lnTo>
                    <a:pt x="592" y="167"/>
                  </a:lnTo>
                  <a:cubicBezTo>
                    <a:pt x="611" y="167"/>
                    <a:pt x="625" y="182"/>
                    <a:pt x="625" y="200"/>
                  </a:cubicBezTo>
                  <a:cubicBezTo>
                    <a:pt x="625" y="219"/>
                    <a:pt x="611" y="234"/>
                    <a:pt x="592" y="234"/>
                  </a:cubicBezTo>
                  <a:lnTo>
                    <a:pt x="500" y="234"/>
                  </a:lnTo>
                  <a:cubicBezTo>
                    <a:pt x="482" y="234"/>
                    <a:pt x="467" y="219"/>
                    <a:pt x="467" y="200"/>
                  </a:cubicBezTo>
                  <a:cubicBezTo>
                    <a:pt x="467" y="182"/>
                    <a:pt x="482" y="167"/>
                    <a:pt x="500" y="167"/>
                  </a:cubicBezTo>
                  <a:close/>
                  <a:moveTo>
                    <a:pt x="525" y="0"/>
                  </a:moveTo>
                  <a:lnTo>
                    <a:pt x="925" y="200"/>
                  </a:lnTo>
                  <a:lnTo>
                    <a:pt x="525" y="400"/>
                  </a:lnTo>
                  <a:lnTo>
                    <a:pt x="525" y="0"/>
                  </a:lnTo>
                  <a:close/>
                </a:path>
              </a:pathLst>
            </a:custGeom>
            <a:solidFill>
              <a:srgbClr val="000000"/>
            </a:solidFill>
            <a:ln w="1588">
              <a:solidFill>
                <a:srgbClr val="000000"/>
              </a:solidFill>
              <a:bevel/>
              <a:headEnd/>
              <a:tailEnd/>
            </a:ln>
          </p:spPr>
          <p:txBody>
            <a:bodyPr/>
            <a:lstStyle/>
            <a:p>
              <a:endParaRPr lang="en-US" dirty="0"/>
            </a:p>
          </p:txBody>
        </p:sp>
        <p:grpSp>
          <p:nvGrpSpPr>
            <p:cNvPr id="20" name="Group 191"/>
            <p:cNvGrpSpPr>
              <a:grpSpLocks/>
            </p:cNvGrpSpPr>
            <p:nvPr/>
          </p:nvGrpSpPr>
          <p:grpSpPr bwMode="auto">
            <a:xfrm>
              <a:off x="1158875" y="1851025"/>
              <a:ext cx="514350" cy="336550"/>
              <a:chOff x="674" y="1172"/>
              <a:chExt cx="299" cy="223"/>
            </a:xfrm>
          </p:grpSpPr>
          <p:sp>
            <p:nvSpPr>
              <p:cNvPr id="13549" name="Freeform 189"/>
              <p:cNvSpPr>
                <a:spLocks/>
              </p:cNvSpPr>
              <p:nvPr/>
            </p:nvSpPr>
            <p:spPr bwMode="auto">
              <a:xfrm>
                <a:off x="674" y="1172"/>
                <a:ext cx="299" cy="223"/>
              </a:xfrm>
              <a:custGeom>
                <a:avLst/>
                <a:gdLst>
                  <a:gd name="T0" fmla="*/ 0 w 5717"/>
                  <a:gd name="T1" fmla="*/ 0 h 4350"/>
                  <a:gd name="T2" fmla="*/ 0 w 5717"/>
                  <a:gd name="T3" fmla="*/ 0 h 4350"/>
                  <a:gd name="T4" fmla="*/ 0 w 5717"/>
                  <a:gd name="T5" fmla="*/ 0 h 4350"/>
                  <a:gd name="T6" fmla="*/ 0 w 5717"/>
                  <a:gd name="T7" fmla="*/ 0 h 4350"/>
                  <a:gd name="T8" fmla="*/ 0 w 5717"/>
                  <a:gd name="T9" fmla="*/ 0 h 4350"/>
                  <a:gd name="T10" fmla="*/ 0 w 5717"/>
                  <a:gd name="T11" fmla="*/ 0 h 4350"/>
                  <a:gd name="T12" fmla="*/ 0 w 5717"/>
                  <a:gd name="T13" fmla="*/ 0 h 4350"/>
                  <a:gd name="T14" fmla="*/ 0 w 5717"/>
                  <a:gd name="T15" fmla="*/ 0 h 4350"/>
                  <a:gd name="T16" fmla="*/ 0 w 5717"/>
                  <a:gd name="T17" fmla="*/ 0 h 43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17"/>
                  <a:gd name="T28" fmla="*/ 0 h 4350"/>
                  <a:gd name="T29" fmla="*/ 5717 w 5717"/>
                  <a:gd name="T30" fmla="*/ 4350 h 43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17" h="4350">
                    <a:moveTo>
                      <a:pt x="725" y="0"/>
                    </a:moveTo>
                    <a:cubicBezTo>
                      <a:pt x="325" y="0"/>
                      <a:pt x="0" y="324"/>
                      <a:pt x="0" y="725"/>
                    </a:cubicBezTo>
                    <a:lnTo>
                      <a:pt x="0" y="3625"/>
                    </a:lnTo>
                    <a:cubicBezTo>
                      <a:pt x="0" y="4025"/>
                      <a:pt x="325" y="4350"/>
                      <a:pt x="725" y="4350"/>
                    </a:cubicBezTo>
                    <a:lnTo>
                      <a:pt x="4992" y="4350"/>
                    </a:lnTo>
                    <a:cubicBezTo>
                      <a:pt x="5392" y="4350"/>
                      <a:pt x="5717" y="4025"/>
                      <a:pt x="5717" y="3625"/>
                    </a:cubicBezTo>
                    <a:lnTo>
                      <a:pt x="5717" y="725"/>
                    </a:lnTo>
                    <a:cubicBezTo>
                      <a:pt x="5717" y="324"/>
                      <a:pt x="5392" y="0"/>
                      <a:pt x="4992" y="0"/>
                    </a:cubicBezTo>
                    <a:lnTo>
                      <a:pt x="725" y="0"/>
                    </a:lnTo>
                    <a:close/>
                  </a:path>
                </a:pathLst>
              </a:custGeom>
              <a:solidFill>
                <a:srgbClr val="CCFFCC"/>
              </a:solidFill>
              <a:ln w="0">
                <a:solidFill>
                  <a:srgbClr val="000000"/>
                </a:solidFill>
                <a:round/>
                <a:headEnd/>
                <a:tailEnd/>
              </a:ln>
            </p:spPr>
            <p:txBody>
              <a:bodyPr/>
              <a:lstStyle/>
              <a:p>
                <a:endParaRPr lang="en-US" dirty="0"/>
              </a:p>
            </p:txBody>
          </p:sp>
          <p:sp>
            <p:nvSpPr>
              <p:cNvPr id="13550" name="Freeform 190"/>
              <p:cNvSpPr>
                <a:spLocks/>
              </p:cNvSpPr>
              <p:nvPr/>
            </p:nvSpPr>
            <p:spPr bwMode="auto">
              <a:xfrm>
                <a:off x="674" y="1172"/>
                <a:ext cx="299" cy="223"/>
              </a:xfrm>
              <a:custGeom>
                <a:avLst/>
                <a:gdLst>
                  <a:gd name="T0" fmla="*/ 0 w 5717"/>
                  <a:gd name="T1" fmla="*/ 0 h 4350"/>
                  <a:gd name="T2" fmla="*/ 0 w 5717"/>
                  <a:gd name="T3" fmla="*/ 0 h 4350"/>
                  <a:gd name="T4" fmla="*/ 0 w 5717"/>
                  <a:gd name="T5" fmla="*/ 0 h 4350"/>
                  <a:gd name="T6" fmla="*/ 0 w 5717"/>
                  <a:gd name="T7" fmla="*/ 0 h 4350"/>
                  <a:gd name="T8" fmla="*/ 0 w 5717"/>
                  <a:gd name="T9" fmla="*/ 0 h 4350"/>
                  <a:gd name="T10" fmla="*/ 0 w 5717"/>
                  <a:gd name="T11" fmla="*/ 0 h 4350"/>
                  <a:gd name="T12" fmla="*/ 0 w 5717"/>
                  <a:gd name="T13" fmla="*/ 0 h 4350"/>
                  <a:gd name="T14" fmla="*/ 0 w 5717"/>
                  <a:gd name="T15" fmla="*/ 0 h 4350"/>
                  <a:gd name="T16" fmla="*/ 0 w 5717"/>
                  <a:gd name="T17" fmla="*/ 0 h 43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17"/>
                  <a:gd name="T28" fmla="*/ 0 h 4350"/>
                  <a:gd name="T29" fmla="*/ 5717 w 5717"/>
                  <a:gd name="T30" fmla="*/ 4350 h 43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17" h="4350">
                    <a:moveTo>
                      <a:pt x="725" y="0"/>
                    </a:moveTo>
                    <a:cubicBezTo>
                      <a:pt x="325" y="0"/>
                      <a:pt x="0" y="324"/>
                      <a:pt x="0" y="725"/>
                    </a:cubicBezTo>
                    <a:lnTo>
                      <a:pt x="0" y="3625"/>
                    </a:lnTo>
                    <a:cubicBezTo>
                      <a:pt x="0" y="4025"/>
                      <a:pt x="325" y="4350"/>
                      <a:pt x="725" y="4350"/>
                    </a:cubicBezTo>
                    <a:lnTo>
                      <a:pt x="4992" y="4350"/>
                    </a:lnTo>
                    <a:cubicBezTo>
                      <a:pt x="5392" y="4350"/>
                      <a:pt x="5717" y="4025"/>
                      <a:pt x="5717" y="3625"/>
                    </a:cubicBezTo>
                    <a:lnTo>
                      <a:pt x="5717" y="725"/>
                    </a:lnTo>
                    <a:cubicBezTo>
                      <a:pt x="5717" y="324"/>
                      <a:pt x="5392" y="0"/>
                      <a:pt x="4992" y="0"/>
                    </a:cubicBezTo>
                    <a:lnTo>
                      <a:pt x="725" y="0"/>
                    </a:lnTo>
                    <a:close/>
                  </a:path>
                </a:pathLst>
              </a:custGeom>
              <a:noFill/>
              <a:ln w="11113" cap="rnd">
                <a:solidFill>
                  <a:srgbClr val="000000"/>
                </a:solidFill>
                <a:round/>
                <a:headEnd/>
                <a:tailEnd/>
              </a:ln>
            </p:spPr>
            <p:txBody>
              <a:bodyPr/>
              <a:lstStyle/>
              <a:p>
                <a:endParaRPr lang="en-US" dirty="0"/>
              </a:p>
            </p:txBody>
          </p:sp>
        </p:grpSp>
        <p:sp>
          <p:nvSpPr>
            <p:cNvPr id="13462" name="Rectangle 192"/>
            <p:cNvSpPr>
              <a:spLocks noChangeArrowheads="1"/>
            </p:cNvSpPr>
            <p:nvPr/>
          </p:nvSpPr>
          <p:spPr bwMode="auto">
            <a:xfrm>
              <a:off x="1338263" y="1912938"/>
              <a:ext cx="233362"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Low </a:t>
              </a:r>
              <a:endParaRPr lang="en-US" dirty="0"/>
            </a:p>
          </p:txBody>
        </p:sp>
        <p:sp>
          <p:nvSpPr>
            <p:cNvPr id="13463" name="Rectangle 193"/>
            <p:cNvSpPr>
              <a:spLocks noChangeArrowheads="1"/>
            </p:cNvSpPr>
            <p:nvPr/>
          </p:nvSpPr>
          <p:spPr bwMode="auto">
            <a:xfrm>
              <a:off x="1333026" y="2024063"/>
              <a:ext cx="210497"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Risk</a:t>
              </a:r>
              <a:endParaRPr lang="en-US" dirty="0"/>
            </a:p>
          </p:txBody>
        </p:sp>
        <p:grpSp>
          <p:nvGrpSpPr>
            <p:cNvPr id="21" name="Group 196"/>
            <p:cNvGrpSpPr>
              <a:grpSpLocks/>
            </p:cNvGrpSpPr>
            <p:nvPr/>
          </p:nvGrpSpPr>
          <p:grpSpPr bwMode="auto">
            <a:xfrm>
              <a:off x="1790700" y="1851025"/>
              <a:ext cx="538163" cy="336550"/>
              <a:chOff x="1041" y="1172"/>
              <a:chExt cx="313" cy="223"/>
            </a:xfrm>
          </p:grpSpPr>
          <p:sp>
            <p:nvSpPr>
              <p:cNvPr id="13547" name="Freeform 194"/>
              <p:cNvSpPr>
                <a:spLocks/>
              </p:cNvSpPr>
              <p:nvPr/>
            </p:nvSpPr>
            <p:spPr bwMode="auto">
              <a:xfrm>
                <a:off x="1041" y="1172"/>
                <a:ext cx="313" cy="223"/>
              </a:xfrm>
              <a:custGeom>
                <a:avLst/>
                <a:gdLst>
                  <a:gd name="T0" fmla="*/ 0 w 5984"/>
                  <a:gd name="T1" fmla="*/ 0 h 4350"/>
                  <a:gd name="T2" fmla="*/ 0 w 5984"/>
                  <a:gd name="T3" fmla="*/ 0 h 4350"/>
                  <a:gd name="T4" fmla="*/ 0 w 5984"/>
                  <a:gd name="T5" fmla="*/ 0 h 4350"/>
                  <a:gd name="T6" fmla="*/ 0 w 5984"/>
                  <a:gd name="T7" fmla="*/ 0 h 4350"/>
                  <a:gd name="T8" fmla="*/ 0 w 5984"/>
                  <a:gd name="T9" fmla="*/ 0 h 4350"/>
                  <a:gd name="T10" fmla="*/ 0 w 5984"/>
                  <a:gd name="T11" fmla="*/ 0 h 4350"/>
                  <a:gd name="T12" fmla="*/ 0 w 5984"/>
                  <a:gd name="T13" fmla="*/ 0 h 4350"/>
                  <a:gd name="T14" fmla="*/ 0 w 5984"/>
                  <a:gd name="T15" fmla="*/ 0 h 4350"/>
                  <a:gd name="T16" fmla="*/ 0 w 5984"/>
                  <a:gd name="T17" fmla="*/ 0 h 43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984"/>
                  <a:gd name="T28" fmla="*/ 0 h 4350"/>
                  <a:gd name="T29" fmla="*/ 5984 w 5984"/>
                  <a:gd name="T30" fmla="*/ 4350 h 43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984" h="4350">
                    <a:moveTo>
                      <a:pt x="725" y="0"/>
                    </a:moveTo>
                    <a:cubicBezTo>
                      <a:pt x="325" y="0"/>
                      <a:pt x="0" y="324"/>
                      <a:pt x="0" y="725"/>
                    </a:cubicBezTo>
                    <a:lnTo>
                      <a:pt x="0" y="3625"/>
                    </a:lnTo>
                    <a:cubicBezTo>
                      <a:pt x="0" y="4025"/>
                      <a:pt x="325" y="4350"/>
                      <a:pt x="725" y="4350"/>
                    </a:cubicBezTo>
                    <a:lnTo>
                      <a:pt x="5259" y="4350"/>
                    </a:lnTo>
                    <a:cubicBezTo>
                      <a:pt x="5659" y="4350"/>
                      <a:pt x="5984" y="4025"/>
                      <a:pt x="5984" y="3625"/>
                    </a:cubicBezTo>
                    <a:lnTo>
                      <a:pt x="5984" y="725"/>
                    </a:lnTo>
                    <a:cubicBezTo>
                      <a:pt x="5984" y="324"/>
                      <a:pt x="5659" y="0"/>
                      <a:pt x="5259" y="0"/>
                    </a:cubicBezTo>
                    <a:lnTo>
                      <a:pt x="725" y="0"/>
                    </a:lnTo>
                    <a:close/>
                  </a:path>
                </a:pathLst>
              </a:custGeom>
              <a:solidFill>
                <a:srgbClr val="CCFFCC"/>
              </a:solidFill>
              <a:ln w="0">
                <a:solidFill>
                  <a:srgbClr val="000000"/>
                </a:solidFill>
                <a:round/>
                <a:headEnd/>
                <a:tailEnd/>
              </a:ln>
            </p:spPr>
            <p:txBody>
              <a:bodyPr/>
              <a:lstStyle/>
              <a:p>
                <a:endParaRPr lang="en-US" dirty="0"/>
              </a:p>
            </p:txBody>
          </p:sp>
          <p:sp>
            <p:nvSpPr>
              <p:cNvPr id="13548" name="Freeform 195"/>
              <p:cNvSpPr>
                <a:spLocks/>
              </p:cNvSpPr>
              <p:nvPr/>
            </p:nvSpPr>
            <p:spPr bwMode="auto">
              <a:xfrm>
                <a:off x="1041" y="1172"/>
                <a:ext cx="313" cy="223"/>
              </a:xfrm>
              <a:custGeom>
                <a:avLst/>
                <a:gdLst>
                  <a:gd name="T0" fmla="*/ 0 w 5984"/>
                  <a:gd name="T1" fmla="*/ 0 h 4350"/>
                  <a:gd name="T2" fmla="*/ 0 w 5984"/>
                  <a:gd name="T3" fmla="*/ 0 h 4350"/>
                  <a:gd name="T4" fmla="*/ 0 w 5984"/>
                  <a:gd name="T5" fmla="*/ 0 h 4350"/>
                  <a:gd name="T6" fmla="*/ 0 w 5984"/>
                  <a:gd name="T7" fmla="*/ 0 h 4350"/>
                  <a:gd name="T8" fmla="*/ 0 w 5984"/>
                  <a:gd name="T9" fmla="*/ 0 h 4350"/>
                  <a:gd name="T10" fmla="*/ 0 w 5984"/>
                  <a:gd name="T11" fmla="*/ 0 h 4350"/>
                  <a:gd name="T12" fmla="*/ 0 w 5984"/>
                  <a:gd name="T13" fmla="*/ 0 h 4350"/>
                  <a:gd name="T14" fmla="*/ 0 w 5984"/>
                  <a:gd name="T15" fmla="*/ 0 h 4350"/>
                  <a:gd name="T16" fmla="*/ 0 w 5984"/>
                  <a:gd name="T17" fmla="*/ 0 h 43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984"/>
                  <a:gd name="T28" fmla="*/ 0 h 4350"/>
                  <a:gd name="T29" fmla="*/ 5984 w 5984"/>
                  <a:gd name="T30" fmla="*/ 4350 h 43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984" h="4350">
                    <a:moveTo>
                      <a:pt x="725" y="0"/>
                    </a:moveTo>
                    <a:cubicBezTo>
                      <a:pt x="325" y="0"/>
                      <a:pt x="0" y="324"/>
                      <a:pt x="0" y="725"/>
                    </a:cubicBezTo>
                    <a:lnTo>
                      <a:pt x="0" y="3625"/>
                    </a:lnTo>
                    <a:cubicBezTo>
                      <a:pt x="0" y="4025"/>
                      <a:pt x="325" y="4350"/>
                      <a:pt x="725" y="4350"/>
                    </a:cubicBezTo>
                    <a:lnTo>
                      <a:pt x="5259" y="4350"/>
                    </a:lnTo>
                    <a:cubicBezTo>
                      <a:pt x="5659" y="4350"/>
                      <a:pt x="5984" y="4025"/>
                      <a:pt x="5984" y="3625"/>
                    </a:cubicBezTo>
                    <a:lnTo>
                      <a:pt x="5984" y="725"/>
                    </a:lnTo>
                    <a:cubicBezTo>
                      <a:pt x="5984" y="324"/>
                      <a:pt x="5659" y="0"/>
                      <a:pt x="5259" y="0"/>
                    </a:cubicBezTo>
                    <a:lnTo>
                      <a:pt x="725" y="0"/>
                    </a:lnTo>
                    <a:close/>
                  </a:path>
                </a:pathLst>
              </a:custGeom>
              <a:noFill/>
              <a:ln w="11113" cap="rnd">
                <a:solidFill>
                  <a:srgbClr val="000000"/>
                </a:solidFill>
                <a:round/>
                <a:headEnd/>
                <a:tailEnd/>
              </a:ln>
            </p:spPr>
            <p:txBody>
              <a:bodyPr/>
              <a:lstStyle/>
              <a:p>
                <a:endParaRPr lang="en-US" dirty="0"/>
              </a:p>
            </p:txBody>
          </p:sp>
        </p:grpSp>
        <p:sp>
          <p:nvSpPr>
            <p:cNvPr id="13465" name="Rectangle 197"/>
            <p:cNvSpPr>
              <a:spLocks noChangeArrowheads="1"/>
            </p:cNvSpPr>
            <p:nvPr/>
          </p:nvSpPr>
          <p:spPr bwMode="auto">
            <a:xfrm>
              <a:off x="1847767" y="1912938"/>
              <a:ext cx="492293"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Moderate </a:t>
              </a:r>
              <a:endParaRPr lang="en-US" dirty="0"/>
            </a:p>
          </p:txBody>
        </p:sp>
        <p:sp>
          <p:nvSpPr>
            <p:cNvPr id="13466" name="Rectangle 198"/>
            <p:cNvSpPr>
              <a:spLocks noChangeArrowheads="1"/>
            </p:cNvSpPr>
            <p:nvPr/>
          </p:nvSpPr>
          <p:spPr bwMode="auto">
            <a:xfrm>
              <a:off x="1973263" y="2024063"/>
              <a:ext cx="217487" cy="125412"/>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Risk</a:t>
              </a:r>
              <a:endParaRPr lang="en-US" dirty="0"/>
            </a:p>
          </p:txBody>
        </p:sp>
        <p:grpSp>
          <p:nvGrpSpPr>
            <p:cNvPr id="22" name="Group 201"/>
            <p:cNvGrpSpPr>
              <a:grpSpLocks/>
            </p:cNvGrpSpPr>
            <p:nvPr/>
          </p:nvGrpSpPr>
          <p:grpSpPr bwMode="auto">
            <a:xfrm>
              <a:off x="3565525" y="1860550"/>
              <a:ext cx="574675" cy="334963"/>
              <a:chOff x="2073" y="1177"/>
              <a:chExt cx="334" cy="223"/>
            </a:xfrm>
          </p:grpSpPr>
          <p:sp>
            <p:nvSpPr>
              <p:cNvPr id="13545" name="Freeform 199"/>
              <p:cNvSpPr>
                <a:spLocks/>
              </p:cNvSpPr>
              <p:nvPr/>
            </p:nvSpPr>
            <p:spPr bwMode="auto">
              <a:xfrm>
                <a:off x="2073" y="1177"/>
                <a:ext cx="334" cy="223"/>
              </a:xfrm>
              <a:custGeom>
                <a:avLst/>
                <a:gdLst>
                  <a:gd name="T0" fmla="*/ 0 w 3192"/>
                  <a:gd name="T1" fmla="*/ 0 h 2175"/>
                  <a:gd name="T2" fmla="*/ 0 w 3192"/>
                  <a:gd name="T3" fmla="*/ 0 h 2175"/>
                  <a:gd name="T4" fmla="*/ 0 w 3192"/>
                  <a:gd name="T5" fmla="*/ 0 h 2175"/>
                  <a:gd name="T6" fmla="*/ 0 w 3192"/>
                  <a:gd name="T7" fmla="*/ 0 h 2175"/>
                  <a:gd name="T8" fmla="*/ 0 w 3192"/>
                  <a:gd name="T9" fmla="*/ 0 h 2175"/>
                  <a:gd name="T10" fmla="*/ 0 w 3192"/>
                  <a:gd name="T11" fmla="*/ 0 h 2175"/>
                  <a:gd name="T12" fmla="*/ 0 w 3192"/>
                  <a:gd name="T13" fmla="*/ 0 h 2175"/>
                  <a:gd name="T14" fmla="*/ 0 w 3192"/>
                  <a:gd name="T15" fmla="*/ 0 h 2175"/>
                  <a:gd name="T16" fmla="*/ 0 w 3192"/>
                  <a:gd name="T17" fmla="*/ 0 h 21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92"/>
                  <a:gd name="T28" fmla="*/ 0 h 2175"/>
                  <a:gd name="T29" fmla="*/ 3192 w 3192"/>
                  <a:gd name="T30" fmla="*/ 2175 h 21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92" h="2175">
                    <a:moveTo>
                      <a:pt x="363" y="0"/>
                    </a:moveTo>
                    <a:cubicBezTo>
                      <a:pt x="163" y="0"/>
                      <a:pt x="0" y="162"/>
                      <a:pt x="0" y="363"/>
                    </a:cubicBezTo>
                    <a:lnTo>
                      <a:pt x="0" y="1813"/>
                    </a:lnTo>
                    <a:cubicBezTo>
                      <a:pt x="0" y="2013"/>
                      <a:pt x="163" y="2175"/>
                      <a:pt x="363" y="2175"/>
                    </a:cubicBezTo>
                    <a:lnTo>
                      <a:pt x="2830" y="2175"/>
                    </a:lnTo>
                    <a:cubicBezTo>
                      <a:pt x="3030" y="2175"/>
                      <a:pt x="3192" y="2013"/>
                      <a:pt x="3192" y="1813"/>
                    </a:cubicBezTo>
                    <a:lnTo>
                      <a:pt x="3192" y="363"/>
                    </a:lnTo>
                    <a:cubicBezTo>
                      <a:pt x="3192" y="162"/>
                      <a:pt x="3030" y="0"/>
                      <a:pt x="2830" y="0"/>
                    </a:cubicBezTo>
                    <a:lnTo>
                      <a:pt x="363" y="0"/>
                    </a:lnTo>
                    <a:close/>
                  </a:path>
                </a:pathLst>
              </a:custGeom>
              <a:solidFill>
                <a:srgbClr val="FFFF99"/>
              </a:solidFill>
              <a:ln w="0">
                <a:solidFill>
                  <a:srgbClr val="000000"/>
                </a:solidFill>
                <a:round/>
                <a:headEnd/>
                <a:tailEnd/>
              </a:ln>
            </p:spPr>
            <p:txBody>
              <a:bodyPr/>
              <a:lstStyle/>
              <a:p>
                <a:endParaRPr lang="en-US" dirty="0"/>
              </a:p>
            </p:txBody>
          </p:sp>
          <p:sp>
            <p:nvSpPr>
              <p:cNvPr id="13546" name="Freeform 200"/>
              <p:cNvSpPr>
                <a:spLocks/>
              </p:cNvSpPr>
              <p:nvPr/>
            </p:nvSpPr>
            <p:spPr bwMode="auto">
              <a:xfrm>
                <a:off x="2073" y="1177"/>
                <a:ext cx="334" cy="223"/>
              </a:xfrm>
              <a:custGeom>
                <a:avLst/>
                <a:gdLst>
                  <a:gd name="T0" fmla="*/ 0 w 3192"/>
                  <a:gd name="T1" fmla="*/ 0 h 2175"/>
                  <a:gd name="T2" fmla="*/ 0 w 3192"/>
                  <a:gd name="T3" fmla="*/ 0 h 2175"/>
                  <a:gd name="T4" fmla="*/ 0 w 3192"/>
                  <a:gd name="T5" fmla="*/ 0 h 2175"/>
                  <a:gd name="T6" fmla="*/ 0 w 3192"/>
                  <a:gd name="T7" fmla="*/ 0 h 2175"/>
                  <a:gd name="T8" fmla="*/ 0 w 3192"/>
                  <a:gd name="T9" fmla="*/ 0 h 2175"/>
                  <a:gd name="T10" fmla="*/ 0 w 3192"/>
                  <a:gd name="T11" fmla="*/ 0 h 2175"/>
                  <a:gd name="T12" fmla="*/ 0 w 3192"/>
                  <a:gd name="T13" fmla="*/ 0 h 2175"/>
                  <a:gd name="T14" fmla="*/ 0 w 3192"/>
                  <a:gd name="T15" fmla="*/ 0 h 2175"/>
                  <a:gd name="T16" fmla="*/ 0 w 3192"/>
                  <a:gd name="T17" fmla="*/ 0 h 21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92"/>
                  <a:gd name="T28" fmla="*/ 0 h 2175"/>
                  <a:gd name="T29" fmla="*/ 3192 w 3192"/>
                  <a:gd name="T30" fmla="*/ 2175 h 21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92" h="2175">
                    <a:moveTo>
                      <a:pt x="363" y="0"/>
                    </a:moveTo>
                    <a:cubicBezTo>
                      <a:pt x="163" y="0"/>
                      <a:pt x="0" y="162"/>
                      <a:pt x="0" y="363"/>
                    </a:cubicBezTo>
                    <a:lnTo>
                      <a:pt x="0" y="1813"/>
                    </a:lnTo>
                    <a:cubicBezTo>
                      <a:pt x="0" y="2013"/>
                      <a:pt x="163" y="2175"/>
                      <a:pt x="363" y="2175"/>
                    </a:cubicBezTo>
                    <a:lnTo>
                      <a:pt x="2830" y="2175"/>
                    </a:lnTo>
                    <a:cubicBezTo>
                      <a:pt x="3030" y="2175"/>
                      <a:pt x="3192" y="2013"/>
                      <a:pt x="3192" y="1813"/>
                    </a:cubicBezTo>
                    <a:lnTo>
                      <a:pt x="3192" y="363"/>
                    </a:lnTo>
                    <a:cubicBezTo>
                      <a:pt x="3192" y="162"/>
                      <a:pt x="3030" y="0"/>
                      <a:pt x="2830" y="0"/>
                    </a:cubicBezTo>
                    <a:lnTo>
                      <a:pt x="363" y="0"/>
                    </a:lnTo>
                    <a:close/>
                  </a:path>
                </a:pathLst>
              </a:custGeom>
              <a:noFill/>
              <a:ln w="11113" cap="rnd">
                <a:solidFill>
                  <a:srgbClr val="000000"/>
                </a:solidFill>
                <a:round/>
                <a:headEnd/>
                <a:tailEnd/>
              </a:ln>
            </p:spPr>
            <p:txBody>
              <a:bodyPr/>
              <a:lstStyle/>
              <a:p>
                <a:endParaRPr lang="en-US" dirty="0"/>
              </a:p>
            </p:txBody>
          </p:sp>
        </p:grpSp>
        <p:sp>
          <p:nvSpPr>
            <p:cNvPr id="13468" name="Rectangle 202"/>
            <p:cNvSpPr>
              <a:spLocks noChangeArrowheads="1"/>
            </p:cNvSpPr>
            <p:nvPr/>
          </p:nvSpPr>
          <p:spPr bwMode="auto">
            <a:xfrm>
              <a:off x="3690938" y="1920875"/>
              <a:ext cx="390525" cy="125413"/>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Special </a:t>
              </a:r>
              <a:endParaRPr lang="en-US" dirty="0"/>
            </a:p>
          </p:txBody>
        </p:sp>
        <p:sp>
          <p:nvSpPr>
            <p:cNvPr id="13469" name="Rectangle 203"/>
            <p:cNvSpPr>
              <a:spLocks noChangeArrowheads="1"/>
            </p:cNvSpPr>
            <p:nvPr/>
          </p:nvSpPr>
          <p:spPr bwMode="auto">
            <a:xfrm>
              <a:off x="3676650" y="2032000"/>
              <a:ext cx="393700"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Mention</a:t>
              </a:r>
              <a:endParaRPr lang="en-US" dirty="0"/>
            </a:p>
          </p:txBody>
        </p:sp>
        <p:grpSp>
          <p:nvGrpSpPr>
            <p:cNvPr id="23" name="Group 206"/>
            <p:cNvGrpSpPr>
              <a:grpSpLocks/>
            </p:cNvGrpSpPr>
            <p:nvPr/>
          </p:nvGrpSpPr>
          <p:grpSpPr bwMode="auto">
            <a:xfrm>
              <a:off x="5119688" y="1851025"/>
              <a:ext cx="628650" cy="336550"/>
              <a:chOff x="2977" y="1172"/>
              <a:chExt cx="365" cy="223"/>
            </a:xfrm>
          </p:grpSpPr>
          <p:sp>
            <p:nvSpPr>
              <p:cNvPr id="13543" name="Freeform 204"/>
              <p:cNvSpPr>
                <a:spLocks/>
              </p:cNvSpPr>
              <p:nvPr/>
            </p:nvSpPr>
            <p:spPr bwMode="auto">
              <a:xfrm>
                <a:off x="2977" y="1172"/>
                <a:ext cx="365" cy="223"/>
              </a:xfrm>
              <a:custGeom>
                <a:avLst/>
                <a:gdLst>
                  <a:gd name="T0" fmla="*/ 0 w 3483"/>
                  <a:gd name="T1" fmla="*/ 0 h 2175"/>
                  <a:gd name="T2" fmla="*/ 0 w 3483"/>
                  <a:gd name="T3" fmla="*/ 0 h 2175"/>
                  <a:gd name="T4" fmla="*/ 0 w 3483"/>
                  <a:gd name="T5" fmla="*/ 0 h 2175"/>
                  <a:gd name="T6" fmla="*/ 0 w 3483"/>
                  <a:gd name="T7" fmla="*/ 0 h 2175"/>
                  <a:gd name="T8" fmla="*/ 0 w 3483"/>
                  <a:gd name="T9" fmla="*/ 0 h 2175"/>
                  <a:gd name="T10" fmla="*/ 0 w 3483"/>
                  <a:gd name="T11" fmla="*/ 0 h 2175"/>
                  <a:gd name="T12" fmla="*/ 0 w 3483"/>
                  <a:gd name="T13" fmla="*/ 0 h 2175"/>
                  <a:gd name="T14" fmla="*/ 0 w 3483"/>
                  <a:gd name="T15" fmla="*/ 0 h 2175"/>
                  <a:gd name="T16" fmla="*/ 0 w 3483"/>
                  <a:gd name="T17" fmla="*/ 0 h 21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483"/>
                  <a:gd name="T28" fmla="*/ 0 h 2175"/>
                  <a:gd name="T29" fmla="*/ 3483 w 3483"/>
                  <a:gd name="T30" fmla="*/ 2175 h 21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483" h="2175">
                    <a:moveTo>
                      <a:pt x="362" y="0"/>
                    </a:moveTo>
                    <a:cubicBezTo>
                      <a:pt x="162" y="0"/>
                      <a:pt x="0" y="162"/>
                      <a:pt x="0" y="363"/>
                    </a:cubicBezTo>
                    <a:lnTo>
                      <a:pt x="0" y="1813"/>
                    </a:lnTo>
                    <a:cubicBezTo>
                      <a:pt x="0" y="2013"/>
                      <a:pt x="162" y="2175"/>
                      <a:pt x="362" y="2175"/>
                    </a:cubicBezTo>
                    <a:lnTo>
                      <a:pt x="3121" y="2175"/>
                    </a:lnTo>
                    <a:cubicBezTo>
                      <a:pt x="3321" y="2175"/>
                      <a:pt x="3483" y="2013"/>
                      <a:pt x="3483" y="1813"/>
                    </a:cubicBezTo>
                    <a:lnTo>
                      <a:pt x="3483" y="363"/>
                    </a:lnTo>
                    <a:cubicBezTo>
                      <a:pt x="3483" y="162"/>
                      <a:pt x="3321" y="0"/>
                      <a:pt x="3121" y="0"/>
                    </a:cubicBezTo>
                    <a:lnTo>
                      <a:pt x="362" y="0"/>
                    </a:lnTo>
                    <a:close/>
                  </a:path>
                </a:pathLst>
              </a:custGeom>
              <a:solidFill>
                <a:srgbClr val="FFCC99"/>
              </a:solidFill>
              <a:ln w="0">
                <a:solidFill>
                  <a:srgbClr val="000000"/>
                </a:solidFill>
                <a:round/>
                <a:headEnd/>
                <a:tailEnd/>
              </a:ln>
            </p:spPr>
            <p:txBody>
              <a:bodyPr/>
              <a:lstStyle/>
              <a:p>
                <a:endParaRPr lang="en-US" dirty="0"/>
              </a:p>
            </p:txBody>
          </p:sp>
          <p:sp>
            <p:nvSpPr>
              <p:cNvPr id="13544" name="Freeform 205"/>
              <p:cNvSpPr>
                <a:spLocks/>
              </p:cNvSpPr>
              <p:nvPr/>
            </p:nvSpPr>
            <p:spPr bwMode="auto">
              <a:xfrm>
                <a:off x="2977" y="1172"/>
                <a:ext cx="365" cy="223"/>
              </a:xfrm>
              <a:custGeom>
                <a:avLst/>
                <a:gdLst>
                  <a:gd name="T0" fmla="*/ 0 w 3483"/>
                  <a:gd name="T1" fmla="*/ 0 h 2175"/>
                  <a:gd name="T2" fmla="*/ 0 w 3483"/>
                  <a:gd name="T3" fmla="*/ 0 h 2175"/>
                  <a:gd name="T4" fmla="*/ 0 w 3483"/>
                  <a:gd name="T5" fmla="*/ 0 h 2175"/>
                  <a:gd name="T6" fmla="*/ 0 w 3483"/>
                  <a:gd name="T7" fmla="*/ 0 h 2175"/>
                  <a:gd name="T8" fmla="*/ 0 w 3483"/>
                  <a:gd name="T9" fmla="*/ 0 h 2175"/>
                  <a:gd name="T10" fmla="*/ 0 w 3483"/>
                  <a:gd name="T11" fmla="*/ 0 h 2175"/>
                  <a:gd name="T12" fmla="*/ 0 w 3483"/>
                  <a:gd name="T13" fmla="*/ 0 h 2175"/>
                  <a:gd name="T14" fmla="*/ 0 w 3483"/>
                  <a:gd name="T15" fmla="*/ 0 h 2175"/>
                  <a:gd name="T16" fmla="*/ 0 w 3483"/>
                  <a:gd name="T17" fmla="*/ 0 h 21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483"/>
                  <a:gd name="T28" fmla="*/ 0 h 2175"/>
                  <a:gd name="T29" fmla="*/ 3483 w 3483"/>
                  <a:gd name="T30" fmla="*/ 2175 h 21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483" h="2175">
                    <a:moveTo>
                      <a:pt x="362" y="0"/>
                    </a:moveTo>
                    <a:cubicBezTo>
                      <a:pt x="162" y="0"/>
                      <a:pt x="0" y="162"/>
                      <a:pt x="0" y="363"/>
                    </a:cubicBezTo>
                    <a:lnTo>
                      <a:pt x="0" y="1813"/>
                    </a:lnTo>
                    <a:cubicBezTo>
                      <a:pt x="0" y="2013"/>
                      <a:pt x="162" y="2175"/>
                      <a:pt x="362" y="2175"/>
                    </a:cubicBezTo>
                    <a:lnTo>
                      <a:pt x="3121" y="2175"/>
                    </a:lnTo>
                    <a:cubicBezTo>
                      <a:pt x="3321" y="2175"/>
                      <a:pt x="3483" y="2013"/>
                      <a:pt x="3483" y="1813"/>
                    </a:cubicBezTo>
                    <a:lnTo>
                      <a:pt x="3483" y="363"/>
                    </a:lnTo>
                    <a:cubicBezTo>
                      <a:pt x="3483" y="162"/>
                      <a:pt x="3321" y="0"/>
                      <a:pt x="3121" y="0"/>
                    </a:cubicBezTo>
                    <a:lnTo>
                      <a:pt x="362" y="0"/>
                    </a:lnTo>
                    <a:close/>
                  </a:path>
                </a:pathLst>
              </a:custGeom>
              <a:noFill/>
              <a:ln w="11113" cap="rnd">
                <a:solidFill>
                  <a:srgbClr val="000000"/>
                </a:solidFill>
                <a:round/>
                <a:headEnd/>
                <a:tailEnd/>
              </a:ln>
            </p:spPr>
            <p:txBody>
              <a:bodyPr/>
              <a:lstStyle/>
              <a:p>
                <a:endParaRPr lang="en-US" dirty="0"/>
              </a:p>
            </p:txBody>
          </p:sp>
        </p:grpSp>
        <p:sp>
          <p:nvSpPr>
            <p:cNvPr id="13471" name="Rectangle 207"/>
            <p:cNvSpPr>
              <a:spLocks noChangeArrowheads="1"/>
            </p:cNvSpPr>
            <p:nvPr/>
          </p:nvSpPr>
          <p:spPr bwMode="auto">
            <a:xfrm>
              <a:off x="5300663" y="1912938"/>
              <a:ext cx="336550"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Watch </a:t>
              </a:r>
              <a:endParaRPr lang="en-US" dirty="0"/>
            </a:p>
          </p:txBody>
        </p:sp>
        <p:sp>
          <p:nvSpPr>
            <p:cNvPr id="13472" name="Rectangle 208"/>
            <p:cNvSpPr>
              <a:spLocks noChangeArrowheads="1"/>
            </p:cNvSpPr>
            <p:nvPr/>
          </p:nvSpPr>
          <p:spPr bwMode="auto">
            <a:xfrm>
              <a:off x="5372154" y="2024063"/>
              <a:ext cx="169756"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List</a:t>
              </a:r>
              <a:endParaRPr lang="en-US" dirty="0"/>
            </a:p>
          </p:txBody>
        </p:sp>
        <p:grpSp>
          <p:nvGrpSpPr>
            <p:cNvPr id="24" name="Group 211"/>
            <p:cNvGrpSpPr>
              <a:grpSpLocks/>
            </p:cNvGrpSpPr>
            <p:nvPr/>
          </p:nvGrpSpPr>
          <p:grpSpPr bwMode="auto">
            <a:xfrm>
              <a:off x="2593975" y="1793875"/>
              <a:ext cx="558800" cy="461963"/>
              <a:chOff x="1508" y="1133"/>
              <a:chExt cx="325" cy="307"/>
            </a:xfrm>
          </p:grpSpPr>
          <p:sp>
            <p:nvSpPr>
              <p:cNvPr id="13541" name="Freeform 209"/>
              <p:cNvSpPr>
                <a:spLocks/>
              </p:cNvSpPr>
              <p:nvPr/>
            </p:nvSpPr>
            <p:spPr bwMode="auto">
              <a:xfrm>
                <a:off x="1508" y="1133"/>
                <a:ext cx="325" cy="307"/>
              </a:xfrm>
              <a:custGeom>
                <a:avLst/>
                <a:gdLst>
                  <a:gd name="T0" fmla="*/ 0 w 6217"/>
                  <a:gd name="T1" fmla="*/ 0 h 6000"/>
                  <a:gd name="T2" fmla="*/ 0 w 6217"/>
                  <a:gd name="T3" fmla="*/ 0 h 6000"/>
                  <a:gd name="T4" fmla="*/ 0 w 6217"/>
                  <a:gd name="T5" fmla="*/ 0 h 6000"/>
                  <a:gd name="T6" fmla="*/ 0 w 6217"/>
                  <a:gd name="T7" fmla="*/ 0 h 6000"/>
                  <a:gd name="T8" fmla="*/ 0 w 6217"/>
                  <a:gd name="T9" fmla="*/ 0 h 6000"/>
                  <a:gd name="T10" fmla="*/ 0 w 6217"/>
                  <a:gd name="T11" fmla="*/ 0 h 6000"/>
                  <a:gd name="T12" fmla="*/ 0 w 6217"/>
                  <a:gd name="T13" fmla="*/ 0 h 6000"/>
                  <a:gd name="T14" fmla="*/ 0 w 6217"/>
                  <a:gd name="T15" fmla="*/ 0 h 6000"/>
                  <a:gd name="T16" fmla="*/ 0 w 6217"/>
                  <a:gd name="T17" fmla="*/ 0 h 6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217"/>
                  <a:gd name="T28" fmla="*/ 0 h 6000"/>
                  <a:gd name="T29" fmla="*/ 6217 w 6217"/>
                  <a:gd name="T30" fmla="*/ 6000 h 6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217" h="6000">
                    <a:moveTo>
                      <a:pt x="1000" y="0"/>
                    </a:moveTo>
                    <a:cubicBezTo>
                      <a:pt x="448" y="0"/>
                      <a:pt x="0" y="448"/>
                      <a:pt x="0" y="1000"/>
                    </a:cubicBezTo>
                    <a:lnTo>
                      <a:pt x="0" y="5000"/>
                    </a:lnTo>
                    <a:cubicBezTo>
                      <a:pt x="0" y="5552"/>
                      <a:pt x="448" y="6000"/>
                      <a:pt x="1000" y="6000"/>
                    </a:cubicBezTo>
                    <a:lnTo>
                      <a:pt x="5217" y="6000"/>
                    </a:lnTo>
                    <a:cubicBezTo>
                      <a:pt x="5769" y="6000"/>
                      <a:pt x="6217" y="5552"/>
                      <a:pt x="6217" y="5000"/>
                    </a:cubicBezTo>
                    <a:lnTo>
                      <a:pt x="6217" y="1000"/>
                    </a:lnTo>
                    <a:cubicBezTo>
                      <a:pt x="6217" y="448"/>
                      <a:pt x="5769" y="0"/>
                      <a:pt x="5217" y="0"/>
                    </a:cubicBezTo>
                    <a:lnTo>
                      <a:pt x="1000" y="0"/>
                    </a:lnTo>
                    <a:close/>
                  </a:path>
                </a:pathLst>
              </a:custGeom>
              <a:solidFill>
                <a:srgbClr val="FFFF99"/>
              </a:solidFill>
              <a:ln w="0">
                <a:solidFill>
                  <a:srgbClr val="000000"/>
                </a:solidFill>
                <a:round/>
                <a:headEnd/>
                <a:tailEnd/>
              </a:ln>
            </p:spPr>
            <p:txBody>
              <a:bodyPr/>
              <a:lstStyle/>
              <a:p>
                <a:endParaRPr lang="en-US" dirty="0"/>
              </a:p>
            </p:txBody>
          </p:sp>
          <p:sp>
            <p:nvSpPr>
              <p:cNvPr id="13542" name="Freeform 210"/>
              <p:cNvSpPr>
                <a:spLocks/>
              </p:cNvSpPr>
              <p:nvPr/>
            </p:nvSpPr>
            <p:spPr bwMode="auto">
              <a:xfrm>
                <a:off x="1508" y="1133"/>
                <a:ext cx="325" cy="307"/>
              </a:xfrm>
              <a:custGeom>
                <a:avLst/>
                <a:gdLst>
                  <a:gd name="T0" fmla="*/ 0 w 6217"/>
                  <a:gd name="T1" fmla="*/ 0 h 6000"/>
                  <a:gd name="T2" fmla="*/ 0 w 6217"/>
                  <a:gd name="T3" fmla="*/ 0 h 6000"/>
                  <a:gd name="T4" fmla="*/ 0 w 6217"/>
                  <a:gd name="T5" fmla="*/ 0 h 6000"/>
                  <a:gd name="T6" fmla="*/ 0 w 6217"/>
                  <a:gd name="T7" fmla="*/ 0 h 6000"/>
                  <a:gd name="T8" fmla="*/ 0 w 6217"/>
                  <a:gd name="T9" fmla="*/ 0 h 6000"/>
                  <a:gd name="T10" fmla="*/ 0 w 6217"/>
                  <a:gd name="T11" fmla="*/ 0 h 6000"/>
                  <a:gd name="T12" fmla="*/ 0 w 6217"/>
                  <a:gd name="T13" fmla="*/ 0 h 6000"/>
                  <a:gd name="T14" fmla="*/ 0 w 6217"/>
                  <a:gd name="T15" fmla="*/ 0 h 6000"/>
                  <a:gd name="T16" fmla="*/ 0 w 6217"/>
                  <a:gd name="T17" fmla="*/ 0 h 6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217"/>
                  <a:gd name="T28" fmla="*/ 0 h 6000"/>
                  <a:gd name="T29" fmla="*/ 6217 w 6217"/>
                  <a:gd name="T30" fmla="*/ 6000 h 6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217" h="6000">
                    <a:moveTo>
                      <a:pt x="1000" y="0"/>
                    </a:moveTo>
                    <a:cubicBezTo>
                      <a:pt x="448" y="0"/>
                      <a:pt x="0" y="448"/>
                      <a:pt x="0" y="1000"/>
                    </a:cubicBezTo>
                    <a:lnTo>
                      <a:pt x="0" y="5000"/>
                    </a:lnTo>
                    <a:cubicBezTo>
                      <a:pt x="0" y="5552"/>
                      <a:pt x="448" y="6000"/>
                      <a:pt x="1000" y="6000"/>
                    </a:cubicBezTo>
                    <a:lnTo>
                      <a:pt x="5217" y="6000"/>
                    </a:lnTo>
                    <a:cubicBezTo>
                      <a:pt x="5769" y="6000"/>
                      <a:pt x="6217" y="5552"/>
                      <a:pt x="6217" y="5000"/>
                    </a:cubicBezTo>
                    <a:lnTo>
                      <a:pt x="6217" y="1000"/>
                    </a:lnTo>
                    <a:cubicBezTo>
                      <a:pt x="6217" y="448"/>
                      <a:pt x="5769" y="0"/>
                      <a:pt x="5217" y="0"/>
                    </a:cubicBezTo>
                    <a:lnTo>
                      <a:pt x="1000" y="0"/>
                    </a:lnTo>
                    <a:close/>
                  </a:path>
                </a:pathLst>
              </a:custGeom>
              <a:noFill/>
              <a:ln w="11113" cap="rnd">
                <a:solidFill>
                  <a:srgbClr val="000000"/>
                </a:solidFill>
                <a:round/>
                <a:headEnd/>
                <a:tailEnd/>
              </a:ln>
            </p:spPr>
            <p:txBody>
              <a:bodyPr/>
              <a:lstStyle/>
              <a:p>
                <a:endParaRPr lang="en-US" dirty="0"/>
              </a:p>
            </p:txBody>
          </p:sp>
        </p:grpSp>
        <p:sp>
          <p:nvSpPr>
            <p:cNvPr id="13474" name="Rectangle 212"/>
            <p:cNvSpPr>
              <a:spLocks noChangeArrowheads="1"/>
            </p:cNvSpPr>
            <p:nvPr/>
          </p:nvSpPr>
          <p:spPr bwMode="auto">
            <a:xfrm>
              <a:off x="2738438" y="1860550"/>
              <a:ext cx="342900"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Above </a:t>
              </a:r>
              <a:endParaRPr lang="en-US" dirty="0"/>
            </a:p>
          </p:txBody>
        </p:sp>
        <p:sp>
          <p:nvSpPr>
            <p:cNvPr id="13475" name="Rectangle 213"/>
            <p:cNvSpPr>
              <a:spLocks noChangeArrowheads="1"/>
            </p:cNvSpPr>
            <p:nvPr/>
          </p:nvSpPr>
          <p:spPr bwMode="auto">
            <a:xfrm>
              <a:off x="2687638" y="1968500"/>
              <a:ext cx="436562" cy="125413"/>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Average </a:t>
              </a:r>
              <a:endParaRPr lang="en-US" dirty="0"/>
            </a:p>
          </p:txBody>
        </p:sp>
        <p:sp>
          <p:nvSpPr>
            <p:cNvPr id="13476" name="Rectangle 214"/>
            <p:cNvSpPr>
              <a:spLocks noChangeArrowheads="1"/>
            </p:cNvSpPr>
            <p:nvPr/>
          </p:nvSpPr>
          <p:spPr bwMode="auto">
            <a:xfrm>
              <a:off x="2787650" y="2079625"/>
              <a:ext cx="217488"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Risk</a:t>
              </a:r>
              <a:endParaRPr lang="en-US" dirty="0"/>
            </a:p>
          </p:txBody>
        </p:sp>
        <p:sp>
          <p:nvSpPr>
            <p:cNvPr id="13477" name="Rectangle 215"/>
            <p:cNvSpPr>
              <a:spLocks noChangeArrowheads="1"/>
            </p:cNvSpPr>
            <p:nvPr/>
          </p:nvSpPr>
          <p:spPr bwMode="auto">
            <a:xfrm>
              <a:off x="739851" y="2587625"/>
              <a:ext cx="276703"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MDIC</a:t>
              </a:r>
              <a:endParaRPr lang="en-US" dirty="0"/>
            </a:p>
          </p:txBody>
        </p:sp>
        <p:sp>
          <p:nvSpPr>
            <p:cNvPr id="13478" name="Rectangle 216"/>
            <p:cNvSpPr>
              <a:spLocks noChangeArrowheads="1"/>
            </p:cNvSpPr>
            <p:nvPr/>
          </p:nvSpPr>
          <p:spPr bwMode="auto">
            <a:xfrm>
              <a:off x="1008879" y="2587625"/>
              <a:ext cx="23766"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a:t>
              </a:r>
              <a:endParaRPr lang="en-US" dirty="0"/>
            </a:p>
          </p:txBody>
        </p:sp>
        <p:sp>
          <p:nvSpPr>
            <p:cNvPr id="13479" name="Rectangle 217"/>
            <p:cNvSpPr>
              <a:spLocks noChangeArrowheads="1"/>
            </p:cNvSpPr>
            <p:nvPr/>
          </p:nvSpPr>
          <p:spPr bwMode="auto">
            <a:xfrm>
              <a:off x="1036638" y="2587625"/>
              <a:ext cx="87312"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s </a:t>
              </a:r>
              <a:endParaRPr lang="en-US" dirty="0"/>
            </a:p>
          </p:txBody>
        </p:sp>
        <p:sp>
          <p:nvSpPr>
            <p:cNvPr id="13480" name="Rectangle 219"/>
            <p:cNvSpPr>
              <a:spLocks noChangeArrowheads="1"/>
            </p:cNvSpPr>
            <p:nvPr/>
          </p:nvSpPr>
          <p:spPr bwMode="auto">
            <a:xfrm>
              <a:off x="742950" y="2806700"/>
              <a:ext cx="338138"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Stages</a:t>
              </a:r>
              <a:endParaRPr lang="en-US" dirty="0"/>
            </a:p>
          </p:txBody>
        </p:sp>
        <p:sp>
          <p:nvSpPr>
            <p:cNvPr id="13481" name="Freeform 220"/>
            <p:cNvSpPr>
              <a:spLocks noEditPoints="1"/>
            </p:cNvSpPr>
            <p:nvPr/>
          </p:nvSpPr>
          <p:spPr bwMode="auto">
            <a:xfrm>
              <a:off x="1117600" y="2684463"/>
              <a:ext cx="230188" cy="61912"/>
            </a:xfrm>
            <a:custGeom>
              <a:avLst/>
              <a:gdLst>
                <a:gd name="T0" fmla="*/ 2147483647 w 2550"/>
                <a:gd name="T1" fmla="*/ 2147483647 h 800"/>
                <a:gd name="T2" fmla="*/ 2147483647 w 2550"/>
                <a:gd name="T3" fmla="*/ 2147483647 h 800"/>
                <a:gd name="T4" fmla="*/ 2147483647 w 2550"/>
                <a:gd name="T5" fmla="*/ 2147483647 h 800"/>
                <a:gd name="T6" fmla="*/ 2147483647 w 2550"/>
                <a:gd name="T7" fmla="*/ 2147483647 h 800"/>
                <a:gd name="T8" fmla="*/ 2147483647 w 2550"/>
                <a:gd name="T9" fmla="*/ 2147483647 h 800"/>
                <a:gd name="T10" fmla="*/ 2147483647 w 2550"/>
                <a:gd name="T11" fmla="*/ 2147483647 h 800"/>
                <a:gd name="T12" fmla="*/ 2147483647 w 2550"/>
                <a:gd name="T13" fmla="*/ 2147483647 h 800"/>
                <a:gd name="T14" fmla="*/ 2147483647 w 2550"/>
                <a:gd name="T15" fmla="*/ 2147483647 h 800"/>
                <a:gd name="T16" fmla="*/ 2147483647 w 2550"/>
                <a:gd name="T17" fmla="*/ 2147483647 h 800"/>
                <a:gd name="T18" fmla="*/ 2147483647 w 2550"/>
                <a:gd name="T19" fmla="*/ 2147483647 h 800"/>
                <a:gd name="T20" fmla="*/ 2147483647 w 2550"/>
                <a:gd name="T21" fmla="*/ 2147483647 h 800"/>
                <a:gd name="T22" fmla="*/ 2147483647 w 2550"/>
                <a:gd name="T23" fmla="*/ 2147483647 h 800"/>
                <a:gd name="T24" fmla="*/ 2147483647 w 2550"/>
                <a:gd name="T25" fmla="*/ 2147483647 h 800"/>
                <a:gd name="T26" fmla="*/ 2147483647 w 2550"/>
                <a:gd name="T27" fmla="*/ 2147483647 h 800"/>
                <a:gd name="T28" fmla="*/ 2147483647 w 2550"/>
                <a:gd name="T29" fmla="*/ 2147483647 h 800"/>
                <a:gd name="T30" fmla="*/ 0 w 2550"/>
                <a:gd name="T31" fmla="*/ 2147483647 h 800"/>
                <a:gd name="T32" fmla="*/ 2147483647 w 2550"/>
                <a:gd name="T33" fmla="*/ 0 h 800"/>
                <a:gd name="T34" fmla="*/ 2147483647 w 2550"/>
                <a:gd name="T35" fmla="*/ 2147483647 h 8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550"/>
                <a:gd name="T55" fmla="*/ 0 h 800"/>
                <a:gd name="T56" fmla="*/ 2550 w 2550"/>
                <a:gd name="T57" fmla="*/ 800 h 8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550" h="800">
                  <a:moveTo>
                    <a:pt x="2484" y="467"/>
                  </a:moveTo>
                  <a:lnTo>
                    <a:pt x="2084" y="467"/>
                  </a:lnTo>
                  <a:cubicBezTo>
                    <a:pt x="2047" y="467"/>
                    <a:pt x="2017" y="437"/>
                    <a:pt x="2017" y="400"/>
                  </a:cubicBezTo>
                  <a:cubicBezTo>
                    <a:pt x="2017" y="363"/>
                    <a:pt x="2047" y="333"/>
                    <a:pt x="2084" y="333"/>
                  </a:cubicBezTo>
                  <a:lnTo>
                    <a:pt x="2484" y="333"/>
                  </a:lnTo>
                  <a:cubicBezTo>
                    <a:pt x="2521" y="333"/>
                    <a:pt x="2550" y="363"/>
                    <a:pt x="2550" y="400"/>
                  </a:cubicBezTo>
                  <a:cubicBezTo>
                    <a:pt x="2550" y="437"/>
                    <a:pt x="2521" y="467"/>
                    <a:pt x="2484" y="467"/>
                  </a:cubicBezTo>
                  <a:close/>
                  <a:moveTo>
                    <a:pt x="1550" y="467"/>
                  </a:moveTo>
                  <a:lnTo>
                    <a:pt x="1150" y="467"/>
                  </a:lnTo>
                  <a:cubicBezTo>
                    <a:pt x="1114" y="467"/>
                    <a:pt x="1084" y="437"/>
                    <a:pt x="1084" y="400"/>
                  </a:cubicBezTo>
                  <a:cubicBezTo>
                    <a:pt x="1084" y="363"/>
                    <a:pt x="1114" y="333"/>
                    <a:pt x="1150" y="333"/>
                  </a:cubicBezTo>
                  <a:lnTo>
                    <a:pt x="1550" y="333"/>
                  </a:lnTo>
                  <a:cubicBezTo>
                    <a:pt x="1587" y="333"/>
                    <a:pt x="1617" y="363"/>
                    <a:pt x="1617" y="400"/>
                  </a:cubicBezTo>
                  <a:cubicBezTo>
                    <a:pt x="1617" y="437"/>
                    <a:pt x="1587" y="467"/>
                    <a:pt x="1550" y="467"/>
                  </a:cubicBezTo>
                  <a:close/>
                  <a:moveTo>
                    <a:pt x="800" y="800"/>
                  </a:moveTo>
                  <a:lnTo>
                    <a:pt x="0" y="400"/>
                  </a:lnTo>
                  <a:lnTo>
                    <a:pt x="800" y="0"/>
                  </a:lnTo>
                  <a:lnTo>
                    <a:pt x="800" y="800"/>
                  </a:lnTo>
                  <a:close/>
                </a:path>
              </a:pathLst>
            </a:custGeom>
            <a:solidFill>
              <a:srgbClr val="000000"/>
            </a:solidFill>
            <a:ln w="1588">
              <a:solidFill>
                <a:srgbClr val="000000"/>
              </a:solidFill>
              <a:bevel/>
              <a:headEnd/>
              <a:tailEnd/>
            </a:ln>
          </p:spPr>
          <p:txBody>
            <a:bodyPr/>
            <a:lstStyle/>
            <a:p>
              <a:endParaRPr lang="en-US" dirty="0"/>
            </a:p>
          </p:txBody>
        </p:sp>
        <p:sp>
          <p:nvSpPr>
            <p:cNvPr id="13482" name="Freeform 221"/>
            <p:cNvSpPr>
              <a:spLocks noEditPoints="1"/>
            </p:cNvSpPr>
            <p:nvPr/>
          </p:nvSpPr>
          <p:spPr bwMode="auto">
            <a:xfrm>
              <a:off x="2063750" y="2673350"/>
              <a:ext cx="347663" cy="61913"/>
            </a:xfrm>
            <a:custGeom>
              <a:avLst/>
              <a:gdLst>
                <a:gd name="T0" fmla="*/ 2147483647 w 3850"/>
                <a:gd name="T1" fmla="*/ 2147483647 h 800"/>
                <a:gd name="T2" fmla="*/ 2147483647 w 3850"/>
                <a:gd name="T3" fmla="*/ 2147483647 h 800"/>
                <a:gd name="T4" fmla="*/ 2147483647 w 3850"/>
                <a:gd name="T5" fmla="*/ 2147483647 h 800"/>
                <a:gd name="T6" fmla="*/ 2147483647 w 3850"/>
                <a:gd name="T7" fmla="*/ 2147483647 h 800"/>
                <a:gd name="T8" fmla="*/ 2147483647 w 3850"/>
                <a:gd name="T9" fmla="*/ 2147483647 h 800"/>
                <a:gd name="T10" fmla="*/ 0 w 3850"/>
                <a:gd name="T11" fmla="*/ 2147483647 h 800"/>
                <a:gd name="T12" fmla="*/ 2147483647 w 3850"/>
                <a:gd name="T13" fmla="*/ 2147483647 h 800"/>
                <a:gd name="T14" fmla="*/ 2147483647 w 3850"/>
                <a:gd name="T15" fmla="*/ 2147483647 h 800"/>
                <a:gd name="T16" fmla="*/ 2147483647 w 3850"/>
                <a:gd name="T17" fmla="*/ 2147483647 h 800"/>
                <a:gd name="T18" fmla="*/ 2147483647 w 3850"/>
                <a:gd name="T19" fmla="*/ 2147483647 h 800"/>
                <a:gd name="T20" fmla="*/ 2147483647 w 3850"/>
                <a:gd name="T21" fmla="*/ 2147483647 h 800"/>
                <a:gd name="T22" fmla="*/ 2147483647 w 3850"/>
                <a:gd name="T23" fmla="*/ 2147483647 h 800"/>
                <a:gd name="T24" fmla="*/ 2147483647 w 3850"/>
                <a:gd name="T25" fmla="*/ 2147483647 h 800"/>
                <a:gd name="T26" fmla="*/ 2147483647 w 3850"/>
                <a:gd name="T27" fmla="*/ 2147483647 h 800"/>
                <a:gd name="T28" fmla="*/ 2147483647 w 3850"/>
                <a:gd name="T29" fmla="*/ 2147483647 h 800"/>
                <a:gd name="T30" fmla="*/ 2147483647 w 3850"/>
                <a:gd name="T31" fmla="*/ 2147483647 h 800"/>
                <a:gd name="T32" fmla="*/ 2147483647 w 3850"/>
                <a:gd name="T33" fmla="*/ 2147483647 h 800"/>
                <a:gd name="T34" fmla="*/ 2147483647 w 3850"/>
                <a:gd name="T35" fmla="*/ 2147483647 h 800"/>
                <a:gd name="T36" fmla="*/ 2147483647 w 3850"/>
                <a:gd name="T37" fmla="*/ 2147483647 h 800"/>
                <a:gd name="T38" fmla="*/ 2147483647 w 3850"/>
                <a:gd name="T39" fmla="*/ 2147483647 h 800"/>
                <a:gd name="T40" fmla="*/ 2147483647 w 3850"/>
                <a:gd name="T41" fmla="*/ 2147483647 h 800"/>
                <a:gd name="T42" fmla="*/ 2147483647 w 3850"/>
                <a:gd name="T43" fmla="*/ 2147483647 h 800"/>
                <a:gd name="T44" fmla="*/ 2147483647 w 3850"/>
                <a:gd name="T45" fmla="*/ 2147483647 h 800"/>
                <a:gd name="T46" fmla="*/ 2147483647 w 3850"/>
                <a:gd name="T47" fmla="*/ 2147483647 h 800"/>
                <a:gd name="T48" fmla="*/ 2147483647 w 3850"/>
                <a:gd name="T49" fmla="*/ 2147483647 h 800"/>
                <a:gd name="T50" fmla="*/ 2147483647 w 3850"/>
                <a:gd name="T51" fmla="*/ 2147483647 h 800"/>
                <a:gd name="T52" fmla="*/ 2147483647 w 3850"/>
                <a:gd name="T53" fmla="*/ 2147483647 h 800"/>
                <a:gd name="T54" fmla="*/ 2147483647 w 3850"/>
                <a:gd name="T55" fmla="*/ 2147483647 h 800"/>
                <a:gd name="T56" fmla="*/ 2147483647 w 3850"/>
                <a:gd name="T57" fmla="*/ 0 h 800"/>
                <a:gd name="T58" fmla="*/ 2147483647 w 3850"/>
                <a:gd name="T59" fmla="*/ 2147483647 h 800"/>
                <a:gd name="T60" fmla="*/ 2147483647 w 3850"/>
                <a:gd name="T61" fmla="*/ 2147483647 h 800"/>
                <a:gd name="T62" fmla="*/ 2147483647 w 3850"/>
                <a:gd name="T63" fmla="*/ 0 h 8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850"/>
                <a:gd name="T97" fmla="*/ 0 h 800"/>
                <a:gd name="T98" fmla="*/ 3850 w 3850"/>
                <a:gd name="T99" fmla="*/ 800 h 8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850" h="800">
                  <a:moveTo>
                    <a:pt x="67" y="333"/>
                  </a:moveTo>
                  <a:lnTo>
                    <a:pt x="467" y="333"/>
                  </a:lnTo>
                  <a:cubicBezTo>
                    <a:pt x="504" y="333"/>
                    <a:pt x="534" y="363"/>
                    <a:pt x="534" y="400"/>
                  </a:cubicBezTo>
                  <a:cubicBezTo>
                    <a:pt x="534" y="437"/>
                    <a:pt x="504" y="466"/>
                    <a:pt x="467" y="466"/>
                  </a:cubicBezTo>
                  <a:lnTo>
                    <a:pt x="67" y="466"/>
                  </a:lnTo>
                  <a:cubicBezTo>
                    <a:pt x="30" y="466"/>
                    <a:pt x="0" y="437"/>
                    <a:pt x="0" y="400"/>
                  </a:cubicBezTo>
                  <a:cubicBezTo>
                    <a:pt x="0" y="363"/>
                    <a:pt x="30" y="333"/>
                    <a:pt x="67" y="333"/>
                  </a:cubicBezTo>
                  <a:close/>
                  <a:moveTo>
                    <a:pt x="1000" y="333"/>
                  </a:moveTo>
                  <a:lnTo>
                    <a:pt x="1400" y="333"/>
                  </a:lnTo>
                  <a:cubicBezTo>
                    <a:pt x="1437" y="333"/>
                    <a:pt x="1467" y="363"/>
                    <a:pt x="1467" y="400"/>
                  </a:cubicBezTo>
                  <a:cubicBezTo>
                    <a:pt x="1467" y="437"/>
                    <a:pt x="1437" y="466"/>
                    <a:pt x="1400" y="466"/>
                  </a:cubicBezTo>
                  <a:lnTo>
                    <a:pt x="1000" y="466"/>
                  </a:lnTo>
                  <a:cubicBezTo>
                    <a:pt x="964" y="466"/>
                    <a:pt x="934" y="437"/>
                    <a:pt x="934" y="400"/>
                  </a:cubicBezTo>
                  <a:cubicBezTo>
                    <a:pt x="934" y="363"/>
                    <a:pt x="964" y="333"/>
                    <a:pt x="1000" y="333"/>
                  </a:cubicBezTo>
                  <a:close/>
                  <a:moveTo>
                    <a:pt x="1934" y="333"/>
                  </a:moveTo>
                  <a:lnTo>
                    <a:pt x="2334" y="333"/>
                  </a:lnTo>
                  <a:cubicBezTo>
                    <a:pt x="2371" y="333"/>
                    <a:pt x="2400" y="363"/>
                    <a:pt x="2400" y="400"/>
                  </a:cubicBezTo>
                  <a:cubicBezTo>
                    <a:pt x="2400" y="437"/>
                    <a:pt x="2371" y="466"/>
                    <a:pt x="2334" y="466"/>
                  </a:cubicBezTo>
                  <a:lnTo>
                    <a:pt x="1934" y="466"/>
                  </a:lnTo>
                  <a:cubicBezTo>
                    <a:pt x="1897" y="466"/>
                    <a:pt x="1867" y="437"/>
                    <a:pt x="1867" y="400"/>
                  </a:cubicBezTo>
                  <a:cubicBezTo>
                    <a:pt x="1867" y="363"/>
                    <a:pt x="1897" y="333"/>
                    <a:pt x="1934" y="333"/>
                  </a:cubicBezTo>
                  <a:close/>
                  <a:moveTo>
                    <a:pt x="2867" y="333"/>
                  </a:moveTo>
                  <a:lnTo>
                    <a:pt x="3184" y="333"/>
                  </a:lnTo>
                  <a:cubicBezTo>
                    <a:pt x="3221" y="333"/>
                    <a:pt x="3250" y="363"/>
                    <a:pt x="3250" y="400"/>
                  </a:cubicBezTo>
                  <a:cubicBezTo>
                    <a:pt x="3250" y="437"/>
                    <a:pt x="3221" y="466"/>
                    <a:pt x="3184" y="466"/>
                  </a:cubicBezTo>
                  <a:lnTo>
                    <a:pt x="2867" y="466"/>
                  </a:lnTo>
                  <a:cubicBezTo>
                    <a:pt x="2830" y="466"/>
                    <a:pt x="2800" y="437"/>
                    <a:pt x="2800" y="400"/>
                  </a:cubicBezTo>
                  <a:cubicBezTo>
                    <a:pt x="2800" y="363"/>
                    <a:pt x="2830" y="333"/>
                    <a:pt x="2867" y="333"/>
                  </a:cubicBezTo>
                  <a:close/>
                  <a:moveTo>
                    <a:pt x="3050" y="0"/>
                  </a:moveTo>
                  <a:lnTo>
                    <a:pt x="3850" y="400"/>
                  </a:lnTo>
                  <a:lnTo>
                    <a:pt x="3050" y="800"/>
                  </a:lnTo>
                  <a:lnTo>
                    <a:pt x="3050" y="0"/>
                  </a:lnTo>
                  <a:close/>
                </a:path>
              </a:pathLst>
            </a:custGeom>
            <a:solidFill>
              <a:srgbClr val="000000"/>
            </a:solidFill>
            <a:ln w="1588">
              <a:solidFill>
                <a:srgbClr val="000000"/>
              </a:solidFill>
              <a:bevel/>
              <a:headEnd/>
              <a:tailEnd/>
            </a:ln>
          </p:spPr>
          <p:txBody>
            <a:bodyPr/>
            <a:lstStyle/>
            <a:p>
              <a:endParaRPr lang="en-US" dirty="0"/>
            </a:p>
          </p:txBody>
        </p:sp>
        <p:sp>
          <p:nvSpPr>
            <p:cNvPr id="13483" name="Freeform 222"/>
            <p:cNvSpPr>
              <a:spLocks noEditPoints="1"/>
            </p:cNvSpPr>
            <p:nvPr/>
          </p:nvSpPr>
          <p:spPr bwMode="auto">
            <a:xfrm>
              <a:off x="2427288" y="2673350"/>
              <a:ext cx="520700" cy="61913"/>
            </a:xfrm>
            <a:custGeom>
              <a:avLst/>
              <a:gdLst>
                <a:gd name="T0" fmla="*/ 2147483647 w 5783"/>
                <a:gd name="T1" fmla="*/ 2147483647 h 800"/>
                <a:gd name="T2" fmla="*/ 2147483647 w 5783"/>
                <a:gd name="T3" fmla="*/ 2147483647 h 800"/>
                <a:gd name="T4" fmla="*/ 2147483647 w 5783"/>
                <a:gd name="T5" fmla="*/ 2147483647 h 800"/>
                <a:gd name="T6" fmla="*/ 2147483647 w 5783"/>
                <a:gd name="T7" fmla="*/ 2147483647 h 800"/>
                <a:gd name="T8" fmla="*/ 2147483647 w 5783"/>
                <a:gd name="T9" fmla="*/ 2147483647 h 800"/>
                <a:gd name="T10" fmla="*/ 2147483647 w 5783"/>
                <a:gd name="T11" fmla="*/ 2147483647 h 800"/>
                <a:gd name="T12" fmla="*/ 2147483647 w 5783"/>
                <a:gd name="T13" fmla="*/ 2147483647 h 800"/>
                <a:gd name="T14" fmla="*/ 2147483647 w 5783"/>
                <a:gd name="T15" fmla="*/ 2147483647 h 800"/>
                <a:gd name="T16" fmla="*/ 2147483647 w 5783"/>
                <a:gd name="T17" fmla="*/ 2147483647 h 800"/>
                <a:gd name="T18" fmla="*/ 2147483647 w 5783"/>
                <a:gd name="T19" fmla="*/ 2147483647 h 800"/>
                <a:gd name="T20" fmla="*/ 2147483647 w 5783"/>
                <a:gd name="T21" fmla="*/ 2147483647 h 800"/>
                <a:gd name="T22" fmla="*/ 2147483647 w 5783"/>
                <a:gd name="T23" fmla="*/ 2147483647 h 800"/>
                <a:gd name="T24" fmla="*/ 2147483647 w 5783"/>
                <a:gd name="T25" fmla="*/ 2147483647 h 800"/>
                <a:gd name="T26" fmla="*/ 2147483647 w 5783"/>
                <a:gd name="T27" fmla="*/ 2147483647 h 800"/>
                <a:gd name="T28" fmla="*/ 2147483647 w 5783"/>
                <a:gd name="T29" fmla="*/ 2147483647 h 800"/>
                <a:gd name="T30" fmla="*/ 2147483647 w 5783"/>
                <a:gd name="T31" fmla="*/ 2147483647 h 800"/>
                <a:gd name="T32" fmla="*/ 2147483647 w 5783"/>
                <a:gd name="T33" fmla="*/ 2147483647 h 800"/>
                <a:gd name="T34" fmla="*/ 2147483647 w 5783"/>
                <a:gd name="T35" fmla="*/ 2147483647 h 800"/>
                <a:gd name="T36" fmla="*/ 2147483647 w 5783"/>
                <a:gd name="T37" fmla="*/ 2147483647 h 800"/>
                <a:gd name="T38" fmla="*/ 2147483647 w 5783"/>
                <a:gd name="T39" fmla="*/ 2147483647 h 800"/>
                <a:gd name="T40" fmla="*/ 2147483647 w 5783"/>
                <a:gd name="T41" fmla="*/ 2147483647 h 800"/>
                <a:gd name="T42" fmla="*/ 2147483647 w 5783"/>
                <a:gd name="T43" fmla="*/ 2147483647 h 800"/>
                <a:gd name="T44" fmla="*/ 2147483647 w 5783"/>
                <a:gd name="T45" fmla="*/ 2147483647 h 800"/>
                <a:gd name="T46" fmla="*/ 2147483647 w 5783"/>
                <a:gd name="T47" fmla="*/ 2147483647 h 800"/>
                <a:gd name="T48" fmla="*/ 2147483647 w 5783"/>
                <a:gd name="T49" fmla="*/ 2147483647 h 800"/>
                <a:gd name="T50" fmla="*/ 2147483647 w 5783"/>
                <a:gd name="T51" fmla="*/ 2147483647 h 800"/>
                <a:gd name="T52" fmla="*/ 2147483647 w 5783"/>
                <a:gd name="T53" fmla="*/ 2147483647 h 800"/>
                <a:gd name="T54" fmla="*/ 2147483647 w 5783"/>
                <a:gd name="T55" fmla="*/ 2147483647 h 800"/>
                <a:gd name="T56" fmla="*/ 2147483647 w 5783"/>
                <a:gd name="T57" fmla="*/ 2147483647 h 800"/>
                <a:gd name="T58" fmla="*/ 2147483647 w 5783"/>
                <a:gd name="T59" fmla="*/ 2147483647 h 800"/>
                <a:gd name="T60" fmla="*/ 2147483647 w 5783"/>
                <a:gd name="T61" fmla="*/ 2147483647 h 800"/>
                <a:gd name="T62" fmla="*/ 2147483647 w 5783"/>
                <a:gd name="T63" fmla="*/ 2147483647 h 800"/>
                <a:gd name="T64" fmla="*/ 2147483647 w 5783"/>
                <a:gd name="T65" fmla="*/ 2147483647 h 800"/>
                <a:gd name="T66" fmla="*/ 2147483647 w 5783"/>
                <a:gd name="T67" fmla="*/ 2147483647 h 800"/>
                <a:gd name="T68" fmla="*/ 2147483647 w 5783"/>
                <a:gd name="T69" fmla="*/ 2147483647 h 800"/>
                <a:gd name="T70" fmla="*/ 2147483647 w 5783"/>
                <a:gd name="T71" fmla="*/ 2147483647 h 800"/>
                <a:gd name="T72" fmla="*/ 2147483647 w 5783"/>
                <a:gd name="T73" fmla="*/ 2147483647 h 800"/>
                <a:gd name="T74" fmla="*/ 2147483647 w 5783"/>
                <a:gd name="T75" fmla="*/ 2147483647 h 800"/>
                <a:gd name="T76" fmla="*/ 2147483647 w 5783"/>
                <a:gd name="T77" fmla="*/ 2147483647 h 800"/>
                <a:gd name="T78" fmla="*/ 2147483647 w 5783"/>
                <a:gd name="T79" fmla="*/ 2147483647 h 800"/>
                <a:gd name="T80" fmla="*/ 2147483647 w 5783"/>
                <a:gd name="T81" fmla="*/ 2147483647 h 800"/>
                <a:gd name="T82" fmla="*/ 2147483647 w 5783"/>
                <a:gd name="T83" fmla="*/ 2147483647 h 800"/>
                <a:gd name="T84" fmla="*/ 2147483647 w 5783"/>
                <a:gd name="T85" fmla="*/ 2147483647 h 800"/>
                <a:gd name="T86" fmla="*/ 0 w 5783"/>
                <a:gd name="T87" fmla="*/ 2147483647 h 800"/>
                <a:gd name="T88" fmla="*/ 2147483647 w 5783"/>
                <a:gd name="T89" fmla="*/ 0 h 800"/>
                <a:gd name="T90" fmla="*/ 2147483647 w 5783"/>
                <a:gd name="T91" fmla="*/ 2147483647 h 8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783"/>
                <a:gd name="T139" fmla="*/ 0 h 800"/>
                <a:gd name="T140" fmla="*/ 5783 w 5783"/>
                <a:gd name="T141" fmla="*/ 800 h 80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783" h="800">
                  <a:moveTo>
                    <a:pt x="5717" y="466"/>
                  </a:moveTo>
                  <a:lnTo>
                    <a:pt x="5317" y="466"/>
                  </a:lnTo>
                  <a:cubicBezTo>
                    <a:pt x="5280" y="466"/>
                    <a:pt x="5250" y="437"/>
                    <a:pt x="5250" y="400"/>
                  </a:cubicBezTo>
                  <a:cubicBezTo>
                    <a:pt x="5250" y="363"/>
                    <a:pt x="5280" y="333"/>
                    <a:pt x="5317" y="333"/>
                  </a:cubicBezTo>
                  <a:lnTo>
                    <a:pt x="5717" y="333"/>
                  </a:lnTo>
                  <a:cubicBezTo>
                    <a:pt x="5754" y="333"/>
                    <a:pt x="5783" y="363"/>
                    <a:pt x="5783" y="400"/>
                  </a:cubicBezTo>
                  <a:cubicBezTo>
                    <a:pt x="5783" y="437"/>
                    <a:pt x="5754" y="466"/>
                    <a:pt x="5717" y="466"/>
                  </a:cubicBezTo>
                  <a:close/>
                  <a:moveTo>
                    <a:pt x="4783" y="466"/>
                  </a:moveTo>
                  <a:lnTo>
                    <a:pt x="4383" y="466"/>
                  </a:lnTo>
                  <a:cubicBezTo>
                    <a:pt x="4347" y="466"/>
                    <a:pt x="4317" y="437"/>
                    <a:pt x="4317" y="400"/>
                  </a:cubicBezTo>
                  <a:cubicBezTo>
                    <a:pt x="4317" y="363"/>
                    <a:pt x="4347" y="333"/>
                    <a:pt x="4383" y="333"/>
                  </a:cubicBezTo>
                  <a:lnTo>
                    <a:pt x="4783" y="333"/>
                  </a:lnTo>
                  <a:cubicBezTo>
                    <a:pt x="4820" y="333"/>
                    <a:pt x="4850" y="363"/>
                    <a:pt x="4850" y="400"/>
                  </a:cubicBezTo>
                  <a:cubicBezTo>
                    <a:pt x="4850" y="437"/>
                    <a:pt x="4820" y="466"/>
                    <a:pt x="4783" y="466"/>
                  </a:cubicBezTo>
                  <a:close/>
                  <a:moveTo>
                    <a:pt x="3850" y="466"/>
                  </a:moveTo>
                  <a:lnTo>
                    <a:pt x="3450" y="466"/>
                  </a:lnTo>
                  <a:cubicBezTo>
                    <a:pt x="3413" y="466"/>
                    <a:pt x="3383" y="437"/>
                    <a:pt x="3383" y="400"/>
                  </a:cubicBezTo>
                  <a:cubicBezTo>
                    <a:pt x="3383" y="363"/>
                    <a:pt x="3413" y="333"/>
                    <a:pt x="3450" y="333"/>
                  </a:cubicBezTo>
                  <a:lnTo>
                    <a:pt x="3850" y="333"/>
                  </a:lnTo>
                  <a:cubicBezTo>
                    <a:pt x="3887" y="333"/>
                    <a:pt x="3917" y="363"/>
                    <a:pt x="3917" y="400"/>
                  </a:cubicBezTo>
                  <a:cubicBezTo>
                    <a:pt x="3917" y="437"/>
                    <a:pt x="3887" y="466"/>
                    <a:pt x="3850" y="466"/>
                  </a:cubicBezTo>
                  <a:close/>
                  <a:moveTo>
                    <a:pt x="2917" y="466"/>
                  </a:moveTo>
                  <a:lnTo>
                    <a:pt x="2517" y="466"/>
                  </a:lnTo>
                  <a:cubicBezTo>
                    <a:pt x="2480" y="466"/>
                    <a:pt x="2450" y="437"/>
                    <a:pt x="2450" y="400"/>
                  </a:cubicBezTo>
                  <a:cubicBezTo>
                    <a:pt x="2450" y="363"/>
                    <a:pt x="2480" y="333"/>
                    <a:pt x="2517" y="333"/>
                  </a:cubicBezTo>
                  <a:lnTo>
                    <a:pt x="2917" y="333"/>
                  </a:lnTo>
                  <a:cubicBezTo>
                    <a:pt x="2954" y="333"/>
                    <a:pt x="2983" y="363"/>
                    <a:pt x="2983" y="400"/>
                  </a:cubicBezTo>
                  <a:cubicBezTo>
                    <a:pt x="2983" y="437"/>
                    <a:pt x="2954" y="466"/>
                    <a:pt x="2917" y="466"/>
                  </a:cubicBezTo>
                  <a:close/>
                  <a:moveTo>
                    <a:pt x="1983" y="466"/>
                  </a:moveTo>
                  <a:lnTo>
                    <a:pt x="1583" y="466"/>
                  </a:lnTo>
                  <a:cubicBezTo>
                    <a:pt x="1547" y="466"/>
                    <a:pt x="1517" y="437"/>
                    <a:pt x="1517" y="400"/>
                  </a:cubicBezTo>
                  <a:cubicBezTo>
                    <a:pt x="1517" y="363"/>
                    <a:pt x="1547" y="333"/>
                    <a:pt x="1583" y="333"/>
                  </a:cubicBezTo>
                  <a:lnTo>
                    <a:pt x="1983" y="333"/>
                  </a:lnTo>
                  <a:cubicBezTo>
                    <a:pt x="2020" y="333"/>
                    <a:pt x="2050" y="363"/>
                    <a:pt x="2050" y="400"/>
                  </a:cubicBezTo>
                  <a:cubicBezTo>
                    <a:pt x="2050" y="437"/>
                    <a:pt x="2020" y="466"/>
                    <a:pt x="1983" y="466"/>
                  </a:cubicBezTo>
                  <a:close/>
                  <a:moveTo>
                    <a:pt x="1050" y="466"/>
                  </a:moveTo>
                  <a:lnTo>
                    <a:pt x="667" y="466"/>
                  </a:lnTo>
                  <a:cubicBezTo>
                    <a:pt x="630" y="466"/>
                    <a:pt x="600" y="437"/>
                    <a:pt x="600" y="400"/>
                  </a:cubicBezTo>
                  <a:cubicBezTo>
                    <a:pt x="600" y="363"/>
                    <a:pt x="630" y="333"/>
                    <a:pt x="667" y="333"/>
                  </a:cubicBezTo>
                  <a:lnTo>
                    <a:pt x="1050" y="333"/>
                  </a:lnTo>
                  <a:cubicBezTo>
                    <a:pt x="1087" y="333"/>
                    <a:pt x="1117" y="363"/>
                    <a:pt x="1117" y="400"/>
                  </a:cubicBezTo>
                  <a:cubicBezTo>
                    <a:pt x="1117" y="437"/>
                    <a:pt x="1087" y="466"/>
                    <a:pt x="1050" y="466"/>
                  </a:cubicBezTo>
                  <a:close/>
                  <a:moveTo>
                    <a:pt x="800" y="800"/>
                  </a:moveTo>
                  <a:lnTo>
                    <a:pt x="0" y="400"/>
                  </a:lnTo>
                  <a:lnTo>
                    <a:pt x="800" y="0"/>
                  </a:lnTo>
                  <a:lnTo>
                    <a:pt x="800" y="800"/>
                  </a:lnTo>
                  <a:close/>
                </a:path>
              </a:pathLst>
            </a:custGeom>
            <a:solidFill>
              <a:srgbClr val="000000"/>
            </a:solidFill>
            <a:ln w="1588">
              <a:solidFill>
                <a:srgbClr val="000000"/>
              </a:solidFill>
              <a:bevel/>
              <a:headEnd/>
              <a:tailEnd/>
            </a:ln>
          </p:spPr>
          <p:txBody>
            <a:bodyPr/>
            <a:lstStyle/>
            <a:p>
              <a:endParaRPr lang="en-US" dirty="0"/>
            </a:p>
          </p:txBody>
        </p:sp>
        <p:sp>
          <p:nvSpPr>
            <p:cNvPr id="13484" name="Freeform 223"/>
            <p:cNvSpPr>
              <a:spLocks noEditPoints="1"/>
            </p:cNvSpPr>
            <p:nvPr/>
          </p:nvSpPr>
          <p:spPr bwMode="auto">
            <a:xfrm>
              <a:off x="4371975" y="2673350"/>
              <a:ext cx="1290638" cy="61913"/>
            </a:xfrm>
            <a:custGeom>
              <a:avLst/>
              <a:gdLst>
                <a:gd name="T0" fmla="*/ 2147483647 w 7166"/>
                <a:gd name="T1" fmla="*/ 2147483647 h 400"/>
                <a:gd name="T2" fmla="*/ 2147483647 w 7166"/>
                <a:gd name="T3" fmla="*/ 2147483647 h 400"/>
                <a:gd name="T4" fmla="*/ 2147483647 w 7166"/>
                <a:gd name="T5" fmla="*/ 2147483647 h 400"/>
                <a:gd name="T6" fmla="*/ 2147483647 w 7166"/>
                <a:gd name="T7" fmla="*/ 2147483647 h 400"/>
                <a:gd name="T8" fmla="*/ 2147483647 w 7166"/>
                <a:gd name="T9" fmla="*/ 2147483647 h 400"/>
                <a:gd name="T10" fmla="*/ 2147483647 w 7166"/>
                <a:gd name="T11" fmla="*/ 2147483647 h 400"/>
                <a:gd name="T12" fmla="*/ 2147483647 w 7166"/>
                <a:gd name="T13" fmla="*/ 2147483647 h 400"/>
                <a:gd name="T14" fmla="*/ 2147483647 w 7166"/>
                <a:gd name="T15" fmla="*/ 2147483647 h 400"/>
                <a:gd name="T16" fmla="*/ 2147483647 w 7166"/>
                <a:gd name="T17" fmla="*/ 2147483647 h 400"/>
                <a:gd name="T18" fmla="*/ 2147483647 w 7166"/>
                <a:gd name="T19" fmla="*/ 2147483647 h 400"/>
                <a:gd name="T20" fmla="*/ 2147483647 w 7166"/>
                <a:gd name="T21" fmla="*/ 2147483647 h 400"/>
                <a:gd name="T22" fmla="*/ 2147483647 w 7166"/>
                <a:gd name="T23" fmla="*/ 2147483647 h 400"/>
                <a:gd name="T24" fmla="*/ 2147483647 w 7166"/>
                <a:gd name="T25" fmla="*/ 2147483647 h 400"/>
                <a:gd name="T26" fmla="*/ 2147483647 w 7166"/>
                <a:gd name="T27" fmla="*/ 2147483647 h 400"/>
                <a:gd name="T28" fmla="*/ 2147483647 w 7166"/>
                <a:gd name="T29" fmla="*/ 2147483647 h 400"/>
                <a:gd name="T30" fmla="*/ 2147483647 w 7166"/>
                <a:gd name="T31" fmla="*/ 2147483647 h 400"/>
                <a:gd name="T32" fmla="*/ 2147483647 w 7166"/>
                <a:gd name="T33" fmla="*/ 2147483647 h 400"/>
                <a:gd name="T34" fmla="*/ 2147483647 w 7166"/>
                <a:gd name="T35" fmla="*/ 2147483647 h 400"/>
                <a:gd name="T36" fmla="*/ 2147483647 w 7166"/>
                <a:gd name="T37" fmla="*/ 2147483647 h 400"/>
                <a:gd name="T38" fmla="*/ 2147483647 w 7166"/>
                <a:gd name="T39" fmla="*/ 2147483647 h 400"/>
                <a:gd name="T40" fmla="*/ 2147483647 w 7166"/>
                <a:gd name="T41" fmla="*/ 2147483647 h 400"/>
                <a:gd name="T42" fmla="*/ 2147483647 w 7166"/>
                <a:gd name="T43" fmla="*/ 2147483647 h 400"/>
                <a:gd name="T44" fmla="*/ 2147483647 w 7166"/>
                <a:gd name="T45" fmla="*/ 2147483647 h 400"/>
                <a:gd name="T46" fmla="*/ 2147483647 w 7166"/>
                <a:gd name="T47" fmla="*/ 2147483647 h 400"/>
                <a:gd name="T48" fmla="*/ 2147483647 w 7166"/>
                <a:gd name="T49" fmla="*/ 2147483647 h 400"/>
                <a:gd name="T50" fmla="*/ 2147483647 w 7166"/>
                <a:gd name="T51" fmla="*/ 2147483647 h 400"/>
                <a:gd name="T52" fmla="*/ 2147483647 w 7166"/>
                <a:gd name="T53" fmla="*/ 2147483647 h 400"/>
                <a:gd name="T54" fmla="*/ 2147483647 w 7166"/>
                <a:gd name="T55" fmla="*/ 2147483647 h 400"/>
                <a:gd name="T56" fmla="*/ 2147483647 w 7166"/>
                <a:gd name="T57" fmla="*/ 2147483647 h 400"/>
                <a:gd name="T58" fmla="*/ 2147483647 w 7166"/>
                <a:gd name="T59" fmla="*/ 2147483647 h 400"/>
                <a:gd name="T60" fmla="*/ 2147483647 w 7166"/>
                <a:gd name="T61" fmla="*/ 2147483647 h 400"/>
                <a:gd name="T62" fmla="*/ 2147483647 w 7166"/>
                <a:gd name="T63" fmla="*/ 2147483647 h 400"/>
                <a:gd name="T64" fmla="*/ 2147483647 w 7166"/>
                <a:gd name="T65" fmla="*/ 2147483647 h 400"/>
                <a:gd name="T66" fmla="*/ 2147483647 w 7166"/>
                <a:gd name="T67" fmla="*/ 2147483647 h 400"/>
                <a:gd name="T68" fmla="*/ 2147483647 w 7166"/>
                <a:gd name="T69" fmla="*/ 2147483647 h 400"/>
                <a:gd name="T70" fmla="*/ 2147483647 w 7166"/>
                <a:gd name="T71" fmla="*/ 2147483647 h 400"/>
                <a:gd name="T72" fmla="*/ 2147483647 w 7166"/>
                <a:gd name="T73" fmla="*/ 2147483647 h 400"/>
                <a:gd name="T74" fmla="*/ 2147483647 w 7166"/>
                <a:gd name="T75" fmla="*/ 2147483647 h 400"/>
                <a:gd name="T76" fmla="*/ 2147483647 w 7166"/>
                <a:gd name="T77" fmla="*/ 2147483647 h 400"/>
                <a:gd name="T78" fmla="*/ 2147483647 w 7166"/>
                <a:gd name="T79" fmla="*/ 2147483647 h 400"/>
                <a:gd name="T80" fmla="*/ 2147483647 w 7166"/>
                <a:gd name="T81" fmla="*/ 2147483647 h 400"/>
                <a:gd name="T82" fmla="*/ 2147483647 w 7166"/>
                <a:gd name="T83" fmla="*/ 2147483647 h 400"/>
                <a:gd name="T84" fmla="*/ 2147483647 w 7166"/>
                <a:gd name="T85" fmla="*/ 2147483647 h 400"/>
                <a:gd name="T86" fmla="*/ 2147483647 w 7166"/>
                <a:gd name="T87" fmla="*/ 2147483647 h 400"/>
                <a:gd name="T88" fmla="*/ 2147483647 w 7166"/>
                <a:gd name="T89" fmla="*/ 2147483647 h 400"/>
                <a:gd name="T90" fmla="*/ 2147483647 w 7166"/>
                <a:gd name="T91" fmla="*/ 2147483647 h 400"/>
                <a:gd name="T92" fmla="*/ 2147483647 w 7166"/>
                <a:gd name="T93" fmla="*/ 2147483647 h 400"/>
                <a:gd name="T94" fmla="*/ 2147483647 w 7166"/>
                <a:gd name="T95" fmla="*/ 2147483647 h 400"/>
                <a:gd name="T96" fmla="*/ 2147483647 w 7166"/>
                <a:gd name="T97" fmla="*/ 2147483647 h 400"/>
                <a:gd name="T98" fmla="*/ 2147483647 w 7166"/>
                <a:gd name="T99" fmla="*/ 2147483647 h 400"/>
                <a:gd name="T100" fmla="*/ 2147483647 w 7166"/>
                <a:gd name="T101" fmla="*/ 2147483647 h 400"/>
                <a:gd name="T102" fmla="*/ 2147483647 w 7166"/>
                <a:gd name="T103" fmla="*/ 2147483647 h 400"/>
                <a:gd name="T104" fmla="*/ 2147483647 w 7166"/>
                <a:gd name="T105" fmla="*/ 2147483647 h 400"/>
                <a:gd name="T106" fmla="*/ 2147483647 w 7166"/>
                <a:gd name="T107" fmla="*/ 0 h 4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166"/>
                <a:gd name="T163" fmla="*/ 0 h 400"/>
                <a:gd name="T164" fmla="*/ 7166 w 7166"/>
                <a:gd name="T165" fmla="*/ 400 h 4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166" h="400">
                  <a:moveTo>
                    <a:pt x="7133" y="233"/>
                  </a:moveTo>
                  <a:lnTo>
                    <a:pt x="6933" y="233"/>
                  </a:lnTo>
                  <a:cubicBezTo>
                    <a:pt x="6915" y="233"/>
                    <a:pt x="6900" y="219"/>
                    <a:pt x="6900" y="200"/>
                  </a:cubicBezTo>
                  <a:cubicBezTo>
                    <a:pt x="6900" y="182"/>
                    <a:pt x="6915" y="167"/>
                    <a:pt x="6933" y="167"/>
                  </a:cubicBezTo>
                  <a:lnTo>
                    <a:pt x="7133" y="167"/>
                  </a:lnTo>
                  <a:cubicBezTo>
                    <a:pt x="7152" y="167"/>
                    <a:pt x="7166" y="182"/>
                    <a:pt x="7166" y="200"/>
                  </a:cubicBezTo>
                  <a:cubicBezTo>
                    <a:pt x="7166" y="219"/>
                    <a:pt x="7152" y="233"/>
                    <a:pt x="7133" y="233"/>
                  </a:cubicBezTo>
                  <a:close/>
                  <a:moveTo>
                    <a:pt x="6666" y="233"/>
                  </a:moveTo>
                  <a:lnTo>
                    <a:pt x="6466" y="233"/>
                  </a:lnTo>
                  <a:cubicBezTo>
                    <a:pt x="6448" y="233"/>
                    <a:pt x="6433" y="219"/>
                    <a:pt x="6433" y="200"/>
                  </a:cubicBezTo>
                  <a:cubicBezTo>
                    <a:pt x="6433" y="182"/>
                    <a:pt x="6448" y="167"/>
                    <a:pt x="6466" y="167"/>
                  </a:cubicBezTo>
                  <a:lnTo>
                    <a:pt x="6666" y="167"/>
                  </a:lnTo>
                  <a:cubicBezTo>
                    <a:pt x="6685" y="167"/>
                    <a:pt x="6700" y="182"/>
                    <a:pt x="6700" y="200"/>
                  </a:cubicBezTo>
                  <a:cubicBezTo>
                    <a:pt x="6700" y="219"/>
                    <a:pt x="6685" y="233"/>
                    <a:pt x="6666" y="233"/>
                  </a:cubicBezTo>
                  <a:close/>
                  <a:moveTo>
                    <a:pt x="6200" y="233"/>
                  </a:moveTo>
                  <a:lnTo>
                    <a:pt x="6000" y="233"/>
                  </a:lnTo>
                  <a:cubicBezTo>
                    <a:pt x="5981" y="233"/>
                    <a:pt x="5966" y="219"/>
                    <a:pt x="5966" y="200"/>
                  </a:cubicBezTo>
                  <a:cubicBezTo>
                    <a:pt x="5966" y="182"/>
                    <a:pt x="5981" y="167"/>
                    <a:pt x="6000" y="167"/>
                  </a:cubicBezTo>
                  <a:lnTo>
                    <a:pt x="6200" y="167"/>
                  </a:lnTo>
                  <a:cubicBezTo>
                    <a:pt x="6218" y="167"/>
                    <a:pt x="6233" y="182"/>
                    <a:pt x="6233" y="200"/>
                  </a:cubicBezTo>
                  <a:cubicBezTo>
                    <a:pt x="6233" y="219"/>
                    <a:pt x="6218" y="233"/>
                    <a:pt x="6200" y="233"/>
                  </a:cubicBezTo>
                  <a:close/>
                  <a:moveTo>
                    <a:pt x="5733" y="233"/>
                  </a:moveTo>
                  <a:lnTo>
                    <a:pt x="5533" y="233"/>
                  </a:lnTo>
                  <a:cubicBezTo>
                    <a:pt x="5515" y="233"/>
                    <a:pt x="5500" y="219"/>
                    <a:pt x="5500" y="200"/>
                  </a:cubicBezTo>
                  <a:cubicBezTo>
                    <a:pt x="5500" y="182"/>
                    <a:pt x="5515" y="167"/>
                    <a:pt x="5533" y="167"/>
                  </a:cubicBezTo>
                  <a:lnTo>
                    <a:pt x="5733" y="167"/>
                  </a:lnTo>
                  <a:cubicBezTo>
                    <a:pt x="5752" y="167"/>
                    <a:pt x="5766" y="182"/>
                    <a:pt x="5766" y="200"/>
                  </a:cubicBezTo>
                  <a:cubicBezTo>
                    <a:pt x="5766" y="219"/>
                    <a:pt x="5752" y="233"/>
                    <a:pt x="5733" y="233"/>
                  </a:cubicBezTo>
                  <a:close/>
                  <a:moveTo>
                    <a:pt x="5266" y="233"/>
                  </a:moveTo>
                  <a:lnTo>
                    <a:pt x="5066" y="233"/>
                  </a:lnTo>
                  <a:cubicBezTo>
                    <a:pt x="5048" y="233"/>
                    <a:pt x="5033" y="219"/>
                    <a:pt x="5033" y="200"/>
                  </a:cubicBezTo>
                  <a:cubicBezTo>
                    <a:pt x="5033" y="182"/>
                    <a:pt x="5048" y="167"/>
                    <a:pt x="5066" y="167"/>
                  </a:cubicBezTo>
                  <a:lnTo>
                    <a:pt x="5266" y="167"/>
                  </a:lnTo>
                  <a:cubicBezTo>
                    <a:pt x="5285" y="167"/>
                    <a:pt x="5300" y="182"/>
                    <a:pt x="5300" y="200"/>
                  </a:cubicBezTo>
                  <a:cubicBezTo>
                    <a:pt x="5300" y="219"/>
                    <a:pt x="5285" y="233"/>
                    <a:pt x="5266" y="233"/>
                  </a:cubicBezTo>
                  <a:close/>
                  <a:moveTo>
                    <a:pt x="4800" y="233"/>
                  </a:moveTo>
                  <a:lnTo>
                    <a:pt x="4600" y="233"/>
                  </a:lnTo>
                  <a:cubicBezTo>
                    <a:pt x="4581" y="233"/>
                    <a:pt x="4566" y="219"/>
                    <a:pt x="4566" y="200"/>
                  </a:cubicBezTo>
                  <a:cubicBezTo>
                    <a:pt x="4566" y="182"/>
                    <a:pt x="4581" y="167"/>
                    <a:pt x="4600" y="167"/>
                  </a:cubicBezTo>
                  <a:lnTo>
                    <a:pt x="4800" y="167"/>
                  </a:lnTo>
                  <a:cubicBezTo>
                    <a:pt x="4818" y="167"/>
                    <a:pt x="4833" y="182"/>
                    <a:pt x="4833" y="200"/>
                  </a:cubicBezTo>
                  <a:cubicBezTo>
                    <a:pt x="4833" y="219"/>
                    <a:pt x="4818" y="233"/>
                    <a:pt x="4800" y="233"/>
                  </a:cubicBezTo>
                  <a:close/>
                  <a:moveTo>
                    <a:pt x="4333" y="233"/>
                  </a:moveTo>
                  <a:lnTo>
                    <a:pt x="4133" y="233"/>
                  </a:lnTo>
                  <a:cubicBezTo>
                    <a:pt x="4115" y="233"/>
                    <a:pt x="4100" y="219"/>
                    <a:pt x="4100" y="200"/>
                  </a:cubicBezTo>
                  <a:cubicBezTo>
                    <a:pt x="4100" y="182"/>
                    <a:pt x="4115" y="167"/>
                    <a:pt x="4133" y="167"/>
                  </a:cubicBezTo>
                  <a:lnTo>
                    <a:pt x="4333" y="167"/>
                  </a:lnTo>
                  <a:cubicBezTo>
                    <a:pt x="4352" y="167"/>
                    <a:pt x="4366" y="182"/>
                    <a:pt x="4366" y="200"/>
                  </a:cubicBezTo>
                  <a:cubicBezTo>
                    <a:pt x="4366" y="219"/>
                    <a:pt x="4352" y="233"/>
                    <a:pt x="4333" y="233"/>
                  </a:cubicBezTo>
                  <a:close/>
                  <a:moveTo>
                    <a:pt x="3866" y="233"/>
                  </a:moveTo>
                  <a:lnTo>
                    <a:pt x="3666" y="233"/>
                  </a:lnTo>
                  <a:cubicBezTo>
                    <a:pt x="3648" y="233"/>
                    <a:pt x="3633" y="219"/>
                    <a:pt x="3633" y="200"/>
                  </a:cubicBezTo>
                  <a:cubicBezTo>
                    <a:pt x="3633" y="182"/>
                    <a:pt x="3648" y="167"/>
                    <a:pt x="3666" y="167"/>
                  </a:cubicBezTo>
                  <a:lnTo>
                    <a:pt x="3866" y="167"/>
                  </a:lnTo>
                  <a:cubicBezTo>
                    <a:pt x="3885" y="167"/>
                    <a:pt x="3900" y="182"/>
                    <a:pt x="3900" y="200"/>
                  </a:cubicBezTo>
                  <a:cubicBezTo>
                    <a:pt x="3900" y="219"/>
                    <a:pt x="3885" y="233"/>
                    <a:pt x="3866" y="233"/>
                  </a:cubicBezTo>
                  <a:close/>
                  <a:moveTo>
                    <a:pt x="3400" y="233"/>
                  </a:moveTo>
                  <a:lnTo>
                    <a:pt x="3200" y="233"/>
                  </a:lnTo>
                  <a:cubicBezTo>
                    <a:pt x="3181" y="233"/>
                    <a:pt x="3166" y="219"/>
                    <a:pt x="3166" y="200"/>
                  </a:cubicBezTo>
                  <a:cubicBezTo>
                    <a:pt x="3166" y="182"/>
                    <a:pt x="3181" y="167"/>
                    <a:pt x="3200" y="167"/>
                  </a:cubicBezTo>
                  <a:lnTo>
                    <a:pt x="3400" y="167"/>
                  </a:lnTo>
                  <a:cubicBezTo>
                    <a:pt x="3418" y="167"/>
                    <a:pt x="3433" y="182"/>
                    <a:pt x="3433" y="200"/>
                  </a:cubicBezTo>
                  <a:cubicBezTo>
                    <a:pt x="3433" y="219"/>
                    <a:pt x="3418" y="233"/>
                    <a:pt x="3400" y="233"/>
                  </a:cubicBezTo>
                  <a:close/>
                  <a:moveTo>
                    <a:pt x="2933" y="233"/>
                  </a:moveTo>
                  <a:lnTo>
                    <a:pt x="2733" y="233"/>
                  </a:lnTo>
                  <a:cubicBezTo>
                    <a:pt x="2715" y="233"/>
                    <a:pt x="2700" y="219"/>
                    <a:pt x="2700" y="200"/>
                  </a:cubicBezTo>
                  <a:cubicBezTo>
                    <a:pt x="2700" y="182"/>
                    <a:pt x="2715" y="167"/>
                    <a:pt x="2733" y="167"/>
                  </a:cubicBezTo>
                  <a:lnTo>
                    <a:pt x="2933" y="167"/>
                  </a:lnTo>
                  <a:cubicBezTo>
                    <a:pt x="2952" y="167"/>
                    <a:pt x="2966" y="182"/>
                    <a:pt x="2966" y="200"/>
                  </a:cubicBezTo>
                  <a:cubicBezTo>
                    <a:pt x="2966" y="219"/>
                    <a:pt x="2952" y="233"/>
                    <a:pt x="2933" y="233"/>
                  </a:cubicBezTo>
                  <a:close/>
                  <a:moveTo>
                    <a:pt x="2466" y="233"/>
                  </a:moveTo>
                  <a:lnTo>
                    <a:pt x="2266" y="233"/>
                  </a:lnTo>
                  <a:cubicBezTo>
                    <a:pt x="2248" y="233"/>
                    <a:pt x="2233" y="219"/>
                    <a:pt x="2233" y="200"/>
                  </a:cubicBezTo>
                  <a:cubicBezTo>
                    <a:pt x="2233" y="182"/>
                    <a:pt x="2248" y="167"/>
                    <a:pt x="2266" y="167"/>
                  </a:cubicBezTo>
                  <a:lnTo>
                    <a:pt x="2466" y="167"/>
                  </a:lnTo>
                  <a:cubicBezTo>
                    <a:pt x="2485" y="167"/>
                    <a:pt x="2500" y="182"/>
                    <a:pt x="2500" y="200"/>
                  </a:cubicBezTo>
                  <a:cubicBezTo>
                    <a:pt x="2500" y="219"/>
                    <a:pt x="2485" y="233"/>
                    <a:pt x="2466" y="233"/>
                  </a:cubicBezTo>
                  <a:close/>
                  <a:moveTo>
                    <a:pt x="2000" y="233"/>
                  </a:moveTo>
                  <a:lnTo>
                    <a:pt x="1800" y="233"/>
                  </a:lnTo>
                  <a:cubicBezTo>
                    <a:pt x="1781" y="233"/>
                    <a:pt x="1766" y="219"/>
                    <a:pt x="1766" y="200"/>
                  </a:cubicBezTo>
                  <a:cubicBezTo>
                    <a:pt x="1766" y="182"/>
                    <a:pt x="1781" y="167"/>
                    <a:pt x="1800" y="167"/>
                  </a:cubicBezTo>
                  <a:lnTo>
                    <a:pt x="2000" y="167"/>
                  </a:lnTo>
                  <a:cubicBezTo>
                    <a:pt x="2018" y="167"/>
                    <a:pt x="2033" y="182"/>
                    <a:pt x="2033" y="200"/>
                  </a:cubicBezTo>
                  <a:cubicBezTo>
                    <a:pt x="2033" y="219"/>
                    <a:pt x="2018" y="233"/>
                    <a:pt x="2000" y="233"/>
                  </a:cubicBezTo>
                  <a:close/>
                  <a:moveTo>
                    <a:pt x="1533" y="233"/>
                  </a:moveTo>
                  <a:lnTo>
                    <a:pt x="1333" y="233"/>
                  </a:lnTo>
                  <a:cubicBezTo>
                    <a:pt x="1315" y="233"/>
                    <a:pt x="1300" y="219"/>
                    <a:pt x="1300" y="200"/>
                  </a:cubicBezTo>
                  <a:cubicBezTo>
                    <a:pt x="1300" y="182"/>
                    <a:pt x="1315" y="167"/>
                    <a:pt x="1333" y="167"/>
                  </a:cubicBezTo>
                  <a:lnTo>
                    <a:pt x="1533" y="167"/>
                  </a:lnTo>
                  <a:cubicBezTo>
                    <a:pt x="1552" y="167"/>
                    <a:pt x="1566" y="182"/>
                    <a:pt x="1566" y="200"/>
                  </a:cubicBezTo>
                  <a:cubicBezTo>
                    <a:pt x="1566" y="219"/>
                    <a:pt x="1552" y="233"/>
                    <a:pt x="1533" y="233"/>
                  </a:cubicBezTo>
                  <a:close/>
                  <a:moveTo>
                    <a:pt x="1066" y="233"/>
                  </a:moveTo>
                  <a:lnTo>
                    <a:pt x="866" y="233"/>
                  </a:lnTo>
                  <a:cubicBezTo>
                    <a:pt x="848" y="233"/>
                    <a:pt x="833" y="219"/>
                    <a:pt x="833" y="200"/>
                  </a:cubicBezTo>
                  <a:cubicBezTo>
                    <a:pt x="833" y="182"/>
                    <a:pt x="848" y="167"/>
                    <a:pt x="866" y="167"/>
                  </a:cubicBezTo>
                  <a:lnTo>
                    <a:pt x="1066" y="167"/>
                  </a:lnTo>
                  <a:cubicBezTo>
                    <a:pt x="1085" y="167"/>
                    <a:pt x="1100" y="182"/>
                    <a:pt x="1100" y="200"/>
                  </a:cubicBezTo>
                  <a:cubicBezTo>
                    <a:pt x="1100" y="219"/>
                    <a:pt x="1085" y="233"/>
                    <a:pt x="1066" y="233"/>
                  </a:cubicBezTo>
                  <a:close/>
                  <a:moveTo>
                    <a:pt x="600" y="233"/>
                  </a:moveTo>
                  <a:lnTo>
                    <a:pt x="400" y="233"/>
                  </a:lnTo>
                  <a:cubicBezTo>
                    <a:pt x="381" y="233"/>
                    <a:pt x="366" y="219"/>
                    <a:pt x="366" y="200"/>
                  </a:cubicBezTo>
                  <a:cubicBezTo>
                    <a:pt x="366" y="182"/>
                    <a:pt x="381" y="167"/>
                    <a:pt x="400" y="167"/>
                  </a:cubicBezTo>
                  <a:lnTo>
                    <a:pt x="600" y="167"/>
                  </a:lnTo>
                  <a:cubicBezTo>
                    <a:pt x="618" y="167"/>
                    <a:pt x="633" y="182"/>
                    <a:pt x="633" y="200"/>
                  </a:cubicBezTo>
                  <a:cubicBezTo>
                    <a:pt x="633" y="219"/>
                    <a:pt x="618" y="233"/>
                    <a:pt x="600" y="233"/>
                  </a:cubicBezTo>
                  <a:close/>
                  <a:moveTo>
                    <a:pt x="400" y="400"/>
                  </a:moveTo>
                  <a:lnTo>
                    <a:pt x="0" y="200"/>
                  </a:lnTo>
                  <a:lnTo>
                    <a:pt x="400" y="0"/>
                  </a:lnTo>
                  <a:lnTo>
                    <a:pt x="400" y="400"/>
                  </a:lnTo>
                  <a:close/>
                </a:path>
              </a:pathLst>
            </a:custGeom>
            <a:solidFill>
              <a:srgbClr val="000000"/>
            </a:solidFill>
            <a:ln w="1588">
              <a:solidFill>
                <a:srgbClr val="000000"/>
              </a:solidFill>
              <a:bevel/>
              <a:headEnd/>
              <a:tailEnd/>
            </a:ln>
          </p:spPr>
          <p:txBody>
            <a:bodyPr/>
            <a:lstStyle/>
            <a:p>
              <a:endParaRPr lang="en-US" dirty="0"/>
            </a:p>
          </p:txBody>
        </p:sp>
        <p:sp>
          <p:nvSpPr>
            <p:cNvPr id="13485" name="Freeform 224"/>
            <p:cNvSpPr>
              <a:spLocks noEditPoints="1"/>
            </p:cNvSpPr>
            <p:nvPr/>
          </p:nvSpPr>
          <p:spPr bwMode="auto">
            <a:xfrm>
              <a:off x="3689350" y="2673350"/>
              <a:ext cx="681038" cy="61913"/>
            </a:xfrm>
            <a:custGeom>
              <a:avLst/>
              <a:gdLst>
                <a:gd name="T0" fmla="*/ 2147483647 w 3783"/>
                <a:gd name="T1" fmla="*/ 2147483647 h 400"/>
                <a:gd name="T2" fmla="*/ 2147483647 w 3783"/>
                <a:gd name="T3" fmla="*/ 2147483647 h 400"/>
                <a:gd name="T4" fmla="*/ 2147483647 w 3783"/>
                <a:gd name="T5" fmla="*/ 2147483647 h 400"/>
                <a:gd name="T6" fmla="*/ 2147483647 w 3783"/>
                <a:gd name="T7" fmla="*/ 2147483647 h 400"/>
                <a:gd name="T8" fmla="*/ 2147483647 w 3783"/>
                <a:gd name="T9" fmla="*/ 2147483647 h 400"/>
                <a:gd name="T10" fmla="*/ 0 w 3783"/>
                <a:gd name="T11" fmla="*/ 2147483647 h 400"/>
                <a:gd name="T12" fmla="*/ 2147483647 w 3783"/>
                <a:gd name="T13" fmla="*/ 2147483647 h 400"/>
                <a:gd name="T14" fmla="*/ 2147483647 w 3783"/>
                <a:gd name="T15" fmla="*/ 2147483647 h 400"/>
                <a:gd name="T16" fmla="*/ 2147483647 w 3783"/>
                <a:gd name="T17" fmla="*/ 2147483647 h 400"/>
                <a:gd name="T18" fmla="*/ 2147483647 w 3783"/>
                <a:gd name="T19" fmla="*/ 2147483647 h 400"/>
                <a:gd name="T20" fmla="*/ 2147483647 w 3783"/>
                <a:gd name="T21" fmla="*/ 2147483647 h 400"/>
                <a:gd name="T22" fmla="*/ 2147483647 w 3783"/>
                <a:gd name="T23" fmla="*/ 2147483647 h 400"/>
                <a:gd name="T24" fmla="*/ 2147483647 w 3783"/>
                <a:gd name="T25" fmla="*/ 2147483647 h 400"/>
                <a:gd name="T26" fmla="*/ 2147483647 w 3783"/>
                <a:gd name="T27" fmla="*/ 2147483647 h 400"/>
                <a:gd name="T28" fmla="*/ 2147483647 w 3783"/>
                <a:gd name="T29" fmla="*/ 2147483647 h 400"/>
                <a:gd name="T30" fmla="*/ 2147483647 w 3783"/>
                <a:gd name="T31" fmla="*/ 2147483647 h 400"/>
                <a:gd name="T32" fmla="*/ 2147483647 w 3783"/>
                <a:gd name="T33" fmla="*/ 2147483647 h 400"/>
                <a:gd name="T34" fmla="*/ 2147483647 w 3783"/>
                <a:gd name="T35" fmla="*/ 2147483647 h 400"/>
                <a:gd name="T36" fmla="*/ 2147483647 w 3783"/>
                <a:gd name="T37" fmla="*/ 2147483647 h 400"/>
                <a:gd name="T38" fmla="*/ 2147483647 w 3783"/>
                <a:gd name="T39" fmla="*/ 2147483647 h 400"/>
                <a:gd name="T40" fmla="*/ 2147483647 w 3783"/>
                <a:gd name="T41" fmla="*/ 2147483647 h 400"/>
                <a:gd name="T42" fmla="*/ 2147483647 w 3783"/>
                <a:gd name="T43" fmla="*/ 2147483647 h 400"/>
                <a:gd name="T44" fmla="*/ 2147483647 w 3783"/>
                <a:gd name="T45" fmla="*/ 2147483647 h 400"/>
                <a:gd name="T46" fmla="*/ 2147483647 w 3783"/>
                <a:gd name="T47" fmla="*/ 2147483647 h 400"/>
                <a:gd name="T48" fmla="*/ 2147483647 w 3783"/>
                <a:gd name="T49" fmla="*/ 2147483647 h 400"/>
                <a:gd name="T50" fmla="*/ 2147483647 w 3783"/>
                <a:gd name="T51" fmla="*/ 2147483647 h 400"/>
                <a:gd name="T52" fmla="*/ 2147483647 w 3783"/>
                <a:gd name="T53" fmla="*/ 2147483647 h 400"/>
                <a:gd name="T54" fmla="*/ 2147483647 w 3783"/>
                <a:gd name="T55" fmla="*/ 2147483647 h 400"/>
                <a:gd name="T56" fmla="*/ 2147483647 w 3783"/>
                <a:gd name="T57" fmla="*/ 2147483647 h 400"/>
                <a:gd name="T58" fmla="*/ 2147483647 w 3783"/>
                <a:gd name="T59" fmla="*/ 2147483647 h 400"/>
                <a:gd name="T60" fmla="*/ 2147483647 w 3783"/>
                <a:gd name="T61" fmla="*/ 2147483647 h 400"/>
                <a:gd name="T62" fmla="*/ 2147483647 w 3783"/>
                <a:gd name="T63" fmla="*/ 2147483647 h 400"/>
                <a:gd name="T64" fmla="*/ 2147483647 w 3783"/>
                <a:gd name="T65" fmla="*/ 2147483647 h 400"/>
                <a:gd name="T66" fmla="*/ 2147483647 w 3783"/>
                <a:gd name="T67" fmla="*/ 2147483647 h 400"/>
                <a:gd name="T68" fmla="*/ 2147483647 w 3783"/>
                <a:gd name="T69" fmla="*/ 2147483647 h 400"/>
                <a:gd name="T70" fmla="*/ 2147483647 w 3783"/>
                <a:gd name="T71" fmla="*/ 2147483647 h 400"/>
                <a:gd name="T72" fmla="*/ 2147483647 w 3783"/>
                <a:gd name="T73" fmla="*/ 2147483647 h 400"/>
                <a:gd name="T74" fmla="*/ 2147483647 w 3783"/>
                <a:gd name="T75" fmla="*/ 2147483647 h 400"/>
                <a:gd name="T76" fmla="*/ 2147483647 w 3783"/>
                <a:gd name="T77" fmla="*/ 2147483647 h 400"/>
                <a:gd name="T78" fmla="*/ 2147483647 w 3783"/>
                <a:gd name="T79" fmla="*/ 2147483647 h 400"/>
                <a:gd name="T80" fmla="*/ 2147483647 w 3783"/>
                <a:gd name="T81" fmla="*/ 2147483647 h 400"/>
                <a:gd name="T82" fmla="*/ 2147483647 w 3783"/>
                <a:gd name="T83" fmla="*/ 2147483647 h 400"/>
                <a:gd name="T84" fmla="*/ 2147483647 w 3783"/>
                <a:gd name="T85" fmla="*/ 2147483647 h 400"/>
                <a:gd name="T86" fmla="*/ 2147483647 w 3783"/>
                <a:gd name="T87" fmla="*/ 2147483647 h 400"/>
                <a:gd name="T88" fmla="*/ 2147483647 w 3783"/>
                <a:gd name="T89" fmla="*/ 2147483647 h 400"/>
                <a:gd name="T90" fmla="*/ 2147483647 w 3783"/>
                <a:gd name="T91" fmla="*/ 2147483647 h 400"/>
                <a:gd name="T92" fmla="*/ 2147483647 w 3783"/>
                <a:gd name="T93" fmla="*/ 2147483647 h 400"/>
                <a:gd name="T94" fmla="*/ 2147483647 w 3783"/>
                <a:gd name="T95" fmla="*/ 2147483647 h 400"/>
                <a:gd name="T96" fmla="*/ 2147483647 w 3783"/>
                <a:gd name="T97" fmla="*/ 2147483647 h 400"/>
                <a:gd name="T98" fmla="*/ 2147483647 w 3783"/>
                <a:gd name="T99" fmla="*/ 2147483647 h 400"/>
                <a:gd name="T100" fmla="*/ 2147483647 w 3783"/>
                <a:gd name="T101" fmla="*/ 2147483647 h 400"/>
                <a:gd name="T102" fmla="*/ 2147483647 w 3783"/>
                <a:gd name="T103" fmla="*/ 2147483647 h 400"/>
                <a:gd name="T104" fmla="*/ 2147483647 w 3783"/>
                <a:gd name="T105" fmla="*/ 2147483647 h 400"/>
                <a:gd name="T106" fmla="*/ 2147483647 w 3783"/>
                <a:gd name="T107" fmla="*/ 2147483647 h 400"/>
                <a:gd name="T108" fmla="*/ 2147483647 w 3783"/>
                <a:gd name="T109" fmla="*/ 2147483647 h 400"/>
                <a:gd name="T110" fmla="*/ 2147483647 w 3783"/>
                <a:gd name="T111" fmla="*/ 2147483647 h 400"/>
                <a:gd name="T112" fmla="*/ 2147483647 w 3783"/>
                <a:gd name="T113" fmla="*/ 0 h 400"/>
                <a:gd name="T114" fmla="*/ 2147483647 w 3783"/>
                <a:gd name="T115" fmla="*/ 2147483647 h 400"/>
                <a:gd name="T116" fmla="*/ 2147483647 w 3783"/>
                <a:gd name="T117" fmla="*/ 2147483647 h 400"/>
                <a:gd name="T118" fmla="*/ 2147483647 w 3783"/>
                <a:gd name="T119" fmla="*/ 0 h 4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783"/>
                <a:gd name="T181" fmla="*/ 0 h 400"/>
                <a:gd name="T182" fmla="*/ 3783 w 3783"/>
                <a:gd name="T183" fmla="*/ 400 h 4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783" h="400">
                  <a:moveTo>
                    <a:pt x="33" y="167"/>
                  </a:moveTo>
                  <a:lnTo>
                    <a:pt x="233" y="167"/>
                  </a:lnTo>
                  <a:cubicBezTo>
                    <a:pt x="252" y="167"/>
                    <a:pt x="267" y="182"/>
                    <a:pt x="267" y="200"/>
                  </a:cubicBezTo>
                  <a:cubicBezTo>
                    <a:pt x="267" y="219"/>
                    <a:pt x="252" y="233"/>
                    <a:pt x="233" y="233"/>
                  </a:cubicBezTo>
                  <a:lnTo>
                    <a:pt x="33" y="233"/>
                  </a:lnTo>
                  <a:cubicBezTo>
                    <a:pt x="15" y="233"/>
                    <a:pt x="0" y="219"/>
                    <a:pt x="0" y="200"/>
                  </a:cubicBezTo>
                  <a:cubicBezTo>
                    <a:pt x="0" y="182"/>
                    <a:pt x="15" y="167"/>
                    <a:pt x="33" y="167"/>
                  </a:cubicBezTo>
                  <a:close/>
                  <a:moveTo>
                    <a:pt x="500" y="167"/>
                  </a:moveTo>
                  <a:lnTo>
                    <a:pt x="700" y="167"/>
                  </a:lnTo>
                  <a:cubicBezTo>
                    <a:pt x="719" y="167"/>
                    <a:pt x="733" y="182"/>
                    <a:pt x="733" y="200"/>
                  </a:cubicBezTo>
                  <a:cubicBezTo>
                    <a:pt x="733" y="219"/>
                    <a:pt x="719" y="233"/>
                    <a:pt x="700" y="233"/>
                  </a:cubicBezTo>
                  <a:lnTo>
                    <a:pt x="500" y="233"/>
                  </a:lnTo>
                  <a:cubicBezTo>
                    <a:pt x="482" y="233"/>
                    <a:pt x="467" y="219"/>
                    <a:pt x="467" y="200"/>
                  </a:cubicBezTo>
                  <a:cubicBezTo>
                    <a:pt x="467" y="182"/>
                    <a:pt x="482" y="167"/>
                    <a:pt x="500" y="167"/>
                  </a:cubicBezTo>
                  <a:close/>
                  <a:moveTo>
                    <a:pt x="967" y="167"/>
                  </a:moveTo>
                  <a:lnTo>
                    <a:pt x="1167" y="167"/>
                  </a:lnTo>
                  <a:cubicBezTo>
                    <a:pt x="1185" y="167"/>
                    <a:pt x="1200" y="182"/>
                    <a:pt x="1200" y="200"/>
                  </a:cubicBezTo>
                  <a:cubicBezTo>
                    <a:pt x="1200" y="219"/>
                    <a:pt x="1185" y="233"/>
                    <a:pt x="1167" y="233"/>
                  </a:cubicBezTo>
                  <a:lnTo>
                    <a:pt x="967" y="233"/>
                  </a:lnTo>
                  <a:cubicBezTo>
                    <a:pt x="948" y="233"/>
                    <a:pt x="933" y="219"/>
                    <a:pt x="933" y="200"/>
                  </a:cubicBezTo>
                  <a:cubicBezTo>
                    <a:pt x="933" y="182"/>
                    <a:pt x="948" y="167"/>
                    <a:pt x="967" y="167"/>
                  </a:cubicBezTo>
                  <a:close/>
                  <a:moveTo>
                    <a:pt x="1433" y="167"/>
                  </a:moveTo>
                  <a:lnTo>
                    <a:pt x="1633" y="167"/>
                  </a:lnTo>
                  <a:cubicBezTo>
                    <a:pt x="1652" y="167"/>
                    <a:pt x="1667" y="182"/>
                    <a:pt x="1667" y="200"/>
                  </a:cubicBezTo>
                  <a:cubicBezTo>
                    <a:pt x="1667" y="219"/>
                    <a:pt x="1652" y="233"/>
                    <a:pt x="1633" y="233"/>
                  </a:cubicBezTo>
                  <a:lnTo>
                    <a:pt x="1433" y="233"/>
                  </a:lnTo>
                  <a:cubicBezTo>
                    <a:pt x="1415" y="233"/>
                    <a:pt x="1400" y="219"/>
                    <a:pt x="1400" y="200"/>
                  </a:cubicBezTo>
                  <a:cubicBezTo>
                    <a:pt x="1400" y="182"/>
                    <a:pt x="1415" y="167"/>
                    <a:pt x="1433" y="167"/>
                  </a:cubicBezTo>
                  <a:close/>
                  <a:moveTo>
                    <a:pt x="1900" y="167"/>
                  </a:moveTo>
                  <a:lnTo>
                    <a:pt x="2100" y="167"/>
                  </a:lnTo>
                  <a:cubicBezTo>
                    <a:pt x="2119" y="167"/>
                    <a:pt x="2133" y="182"/>
                    <a:pt x="2133" y="200"/>
                  </a:cubicBezTo>
                  <a:cubicBezTo>
                    <a:pt x="2133" y="219"/>
                    <a:pt x="2119" y="233"/>
                    <a:pt x="2100" y="233"/>
                  </a:cubicBezTo>
                  <a:lnTo>
                    <a:pt x="1900" y="233"/>
                  </a:lnTo>
                  <a:cubicBezTo>
                    <a:pt x="1882" y="233"/>
                    <a:pt x="1867" y="219"/>
                    <a:pt x="1867" y="200"/>
                  </a:cubicBezTo>
                  <a:cubicBezTo>
                    <a:pt x="1867" y="182"/>
                    <a:pt x="1882" y="167"/>
                    <a:pt x="1900" y="167"/>
                  </a:cubicBezTo>
                  <a:close/>
                  <a:moveTo>
                    <a:pt x="2367" y="167"/>
                  </a:moveTo>
                  <a:lnTo>
                    <a:pt x="2567" y="167"/>
                  </a:lnTo>
                  <a:cubicBezTo>
                    <a:pt x="2585" y="167"/>
                    <a:pt x="2600" y="182"/>
                    <a:pt x="2600" y="200"/>
                  </a:cubicBezTo>
                  <a:cubicBezTo>
                    <a:pt x="2600" y="219"/>
                    <a:pt x="2585" y="233"/>
                    <a:pt x="2567" y="233"/>
                  </a:cubicBezTo>
                  <a:lnTo>
                    <a:pt x="2367" y="233"/>
                  </a:lnTo>
                  <a:cubicBezTo>
                    <a:pt x="2348" y="233"/>
                    <a:pt x="2333" y="219"/>
                    <a:pt x="2333" y="200"/>
                  </a:cubicBezTo>
                  <a:cubicBezTo>
                    <a:pt x="2333" y="182"/>
                    <a:pt x="2348" y="167"/>
                    <a:pt x="2367" y="167"/>
                  </a:cubicBezTo>
                  <a:close/>
                  <a:moveTo>
                    <a:pt x="2833" y="167"/>
                  </a:moveTo>
                  <a:lnTo>
                    <a:pt x="3033" y="167"/>
                  </a:lnTo>
                  <a:cubicBezTo>
                    <a:pt x="3052" y="167"/>
                    <a:pt x="3067" y="182"/>
                    <a:pt x="3067" y="200"/>
                  </a:cubicBezTo>
                  <a:cubicBezTo>
                    <a:pt x="3067" y="219"/>
                    <a:pt x="3052" y="233"/>
                    <a:pt x="3033" y="233"/>
                  </a:cubicBezTo>
                  <a:lnTo>
                    <a:pt x="2833" y="233"/>
                  </a:lnTo>
                  <a:cubicBezTo>
                    <a:pt x="2815" y="233"/>
                    <a:pt x="2800" y="219"/>
                    <a:pt x="2800" y="200"/>
                  </a:cubicBezTo>
                  <a:cubicBezTo>
                    <a:pt x="2800" y="182"/>
                    <a:pt x="2815" y="167"/>
                    <a:pt x="2833" y="167"/>
                  </a:cubicBezTo>
                  <a:close/>
                  <a:moveTo>
                    <a:pt x="3300" y="167"/>
                  </a:moveTo>
                  <a:lnTo>
                    <a:pt x="3450" y="167"/>
                  </a:lnTo>
                  <a:cubicBezTo>
                    <a:pt x="3469" y="167"/>
                    <a:pt x="3483" y="182"/>
                    <a:pt x="3483" y="200"/>
                  </a:cubicBezTo>
                  <a:cubicBezTo>
                    <a:pt x="3483" y="219"/>
                    <a:pt x="3469" y="233"/>
                    <a:pt x="3450" y="233"/>
                  </a:cubicBezTo>
                  <a:lnTo>
                    <a:pt x="3300" y="233"/>
                  </a:lnTo>
                  <a:cubicBezTo>
                    <a:pt x="3282" y="233"/>
                    <a:pt x="3267" y="219"/>
                    <a:pt x="3267" y="200"/>
                  </a:cubicBezTo>
                  <a:cubicBezTo>
                    <a:pt x="3267" y="182"/>
                    <a:pt x="3282" y="167"/>
                    <a:pt x="3300" y="167"/>
                  </a:cubicBezTo>
                  <a:close/>
                  <a:moveTo>
                    <a:pt x="3383" y="0"/>
                  </a:moveTo>
                  <a:lnTo>
                    <a:pt x="3783" y="200"/>
                  </a:lnTo>
                  <a:lnTo>
                    <a:pt x="3383" y="400"/>
                  </a:lnTo>
                  <a:lnTo>
                    <a:pt x="3383" y="0"/>
                  </a:lnTo>
                  <a:close/>
                </a:path>
              </a:pathLst>
            </a:custGeom>
            <a:solidFill>
              <a:srgbClr val="000000"/>
            </a:solidFill>
            <a:ln w="1588">
              <a:solidFill>
                <a:srgbClr val="000000"/>
              </a:solidFill>
              <a:bevel/>
              <a:headEnd/>
              <a:tailEnd/>
            </a:ln>
          </p:spPr>
          <p:txBody>
            <a:bodyPr/>
            <a:lstStyle/>
            <a:p>
              <a:endParaRPr lang="en-US" dirty="0"/>
            </a:p>
          </p:txBody>
        </p:sp>
        <p:sp>
          <p:nvSpPr>
            <p:cNvPr id="13486" name="Freeform 225"/>
            <p:cNvSpPr>
              <a:spLocks noEditPoints="1"/>
            </p:cNvSpPr>
            <p:nvPr/>
          </p:nvSpPr>
          <p:spPr bwMode="auto">
            <a:xfrm>
              <a:off x="5868988" y="2663825"/>
              <a:ext cx="738187" cy="63500"/>
            </a:xfrm>
            <a:custGeom>
              <a:avLst/>
              <a:gdLst>
                <a:gd name="T0" fmla="*/ 2147483647 w 2050"/>
                <a:gd name="T1" fmla="*/ 2147483647 h 200"/>
                <a:gd name="T2" fmla="*/ 2147483647 w 2050"/>
                <a:gd name="T3" fmla="*/ 2147483647 h 200"/>
                <a:gd name="T4" fmla="*/ 2147483647 w 2050"/>
                <a:gd name="T5" fmla="*/ 2147483647 h 200"/>
                <a:gd name="T6" fmla="*/ 2147483647 w 2050"/>
                <a:gd name="T7" fmla="*/ 2147483647 h 200"/>
                <a:gd name="T8" fmla="*/ 2147483647 w 2050"/>
                <a:gd name="T9" fmla="*/ 2147483647 h 200"/>
                <a:gd name="T10" fmla="*/ 0 w 2050"/>
                <a:gd name="T11" fmla="*/ 2147483647 h 200"/>
                <a:gd name="T12" fmla="*/ 2147483647 w 2050"/>
                <a:gd name="T13" fmla="*/ 2147483647 h 200"/>
                <a:gd name="T14" fmla="*/ 2147483647 w 2050"/>
                <a:gd name="T15" fmla="*/ 2147483647 h 200"/>
                <a:gd name="T16" fmla="*/ 2147483647 w 2050"/>
                <a:gd name="T17" fmla="*/ 2147483647 h 200"/>
                <a:gd name="T18" fmla="*/ 2147483647 w 2050"/>
                <a:gd name="T19" fmla="*/ 2147483647 h 200"/>
                <a:gd name="T20" fmla="*/ 2147483647 w 2050"/>
                <a:gd name="T21" fmla="*/ 2147483647 h 200"/>
                <a:gd name="T22" fmla="*/ 2147483647 w 2050"/>
                <a:gd name="T23" fmla="*/ 2147483647 h 200"/>
                <a:gd name="T24" fmla="*/ 2147483647 w 2050"/>
                <a:gd name="T25" fmla="*/ 2147483647 h 200"/>
                <a:gd name="T26" fmla="*/ 2147483647 w 2050"/>
                <a:gd name="T27" fmla="*/ 2147483647 h 200"/>
                <a:gd name="T28" fmla="*/ 2147483647 w 2050"/>
                <a:gd name="T29" fmla="*/ 2147483647 h 200"/>
                <a:gd name="T30" fmla="*/ 2147483647 w 2050"/>
                <a:gd name="T31" fmla="*/ 2147483647 h 200"/>
                <a:gd name="T32" fmla="*/ 2147483647 w 2050"/>
                <a:gd name="T33" fmla="*/ 2147483647 h 200"/>
                <a:gd name="T34" fmla="*/ 2147483647 w 2050"/>
                <a:gd name="T35" fmla="*/ 2147483647 h 200"/>
                <a:gd name="T36" fmla="*/ 2147483647 w 2050"/>
                <a:gd name="T37" fmla="*/ 2147483647 h 200"/>
                <a:gd name="T38" fmla="*/ 2147483647 w 2050"/>
                <a:gd name="T39" fmla="*/ 2147483647 h 200"/>
                <a:gd name="T40" fmla="*/ 2147483647 w 2050"/>
                <a:gd name="T41" fmla="*/ 2147483647 h 200"/>
                <a:gd name="T42" fmla="*/ 2147483647 w 2050"/>
                <a:gd name="T43" fmla="*/ 2147483647 h 200"/>
                <a:gd name="T44" fmla="*/ 2147483647 w 2050"/>
                <a:gd name="T45" fmla="*/ 2147483647 h 200"/>
                <a:gd name="T46" fmla="*/ 2147483647 w 2050"/>
                <a:gd name="T47" fmla="*/ 2147483647 h 200"/>
                <a:gd name="T48" fmla="*/ 2147483647 w 2050"/>
                <a:gd name="T49" fmla="*/ 2147483647 h 200"/>
                <a:gd name="T50" fmla="*/ 2147483647 w 2050"/>
                <a:gd name="T51" fmla="*/ 2147483647 h 200"/>
                <a:gd name="T52" fmla="*/ 2147483647 w 2050"/>
                <a:gd name="T53" fmla="*/ 2147483647 h 200"/>
                <a:gd name="T54" fmla="*/ 2147483647 w 2050"/>
                <a:gd name="T55" fmla="*/ 2147483647 h 200"/>
                <a:gd name="T56" fmla="*/ 2147483647 w 2050"/>
                <a:gd name="T57" fmla="*/ 2147483647 h 200"/>
                <a:gd name="T58" fmla="*/ 2147483647 w 2050"/>
                <a:gd name="T59" fmla="*/ 2147483647 h 200"/>
                <a:gd name="T60" fmla="*/ 2147483647 w 2050"/>
                <a:gd name="T61" fmla="*/ 2147483647 h 200"/>
                <a:gd name="T62" fmla="*/ 2147483647 w 2050"/>
                <a:gd name="T63" fmla="*/ 2147483647 h 200"/>
                <a:gd name="T64" fmla="*/ 2147483647 w 2050"/>
                <a:gd name="T65" fmla="*/ 2147483647 h 200"/>
                <a:gd name="T66" fmla="*/ 2147483647 w 2050"/>
                <a:gd name="T67" fmla="*/ 2147483647 h 200"/>
                <a:gd name="T68" fmla="*/ 2147483647 w 2050"/>
                <a:gd name="T69" fmla="*/ 2147483647 h 200"/>
                <a:gd name="T70" fmla="*/ 2147483647 w 2050"/>
                <a:gd name="T71" fmla="*/ 2147483647 h 200"/>
                <a:gd name="T72" fmla="*/ 2147483647 w 2050"/>
                <a:gd name="T73" fmla="*/ 2147483647 h 200"/>
                <a:gd name="T74" fmla="*/ 2147483647 w 2050"/>
                <a:gd name="T75" fmla="*/ 2147483647 h 200"/>
                <a:gd name="T76" fmla="*/ 2147483647 w 2050"/>
                <a:gd name="T77" fmla="*/ 2147483647 h 200"/>
                <a:gd name="T78" fmla="*/ 2147483647 w 2050"/>
                <a:gd name="T79" fmla="*/ 2147483647 h 200"/>
                <a:gd name="T80" fmla="*/ 2147483647 w 2050"/>
                <a:gd name="T81" fmla="*/ 2147483647 h 200"/>
                <a:gd name="T82" fmla="*/ 2147483647 w 2050"/>
                <a:gd name="T83" fmla="*/ 2147483647 h 200"/>
                <a:gd name="T84" fmla="*/ 2147483647 w 2050"/>
                <a:gd name="T85" fmla="*/ 2147483647 h 200"/>
                <a:gd name="T86" fmla="*/ 2147483647 w 2050"/>
                <a:gd name="T87" fmla="*/ 2147483647 h 200"/>
                <a:gd name="T88" fmla="*/ 2147483647 w 2050"/>
                <a:gd name="T89" fmla="*/ 2147483647 h 200"/>
                <a:gd name="T90" fmla="*/ 2147483647 w 2050"/>
                <a:gd name="T91" fmla="*/ 2147483647 h 200"/>
                <a:gd name="T92" fmla="*/ 2147483647 w 2050"/>
                <a:gd name="T93" fmla="*/ 2147483647 h 200"/>
                <a:gd name="T94" fmla="*/ 2147483647 w 2050"/>
                <a:gd name="T95" fmla="*/ 2147483647 h 200"/>
                <a:gd name="T96" fmla="*/ 2147483647 w 2050"/>
                <a:gd name="T97" fmla="*/ 2147483647 h 200"/>
                <a:gd name="T98" fmla="*/ 2147483647 w 2050"/>
                <a:gd name="T99" fmla="*/ 2147483647 h 200"/>
                <a:gd name="T100" fmla="*/ 2147483647 w 2050"/>
                <a:gd name="T101" fmla="*/ 2147483647 h 200"/>
                <a:gd name="T102" fmla="*/ 2147483647 w 2050"/>
                <a:gd name="T103" fmla="*/ 2147483647 h 200"/>
                <a:gd name="T104" fmla="*/ 2147483647 w 2050"/>
                <a:gd name="T105" fmla="*/ 2147483647 h 200"/>
                <a:gd name="T106" fmla="*/ 2147483647 w 2050"/>
                <a:gd name="T107" fmla="*/ 2147483647 h 200"/>
                <a:gd name="T108" fmla="*/ 2147483647 w 2050"/>
                <a:gd name="T109" fmla="*/ 2147483647 h 200"/>
                <a:gd name="T110" fmla="*/ 2147483647 w 2050"/>
                <a:gd name="T111" fmla="*/ 2147483647 h 200"/>
                <a:gd name="T112" fmla="*/ 2147483647 w 2050"/>
                <a:gd name="T113" fmla="*/ 0 h 200"/>
                <a:gd name="T114" fmla="*/ 2147483647 w 2050"/>
                <a:gd name="T115" fmla="*/ 2147483647 h 200"/>
                <a:gd name="T116" fmla="*/ 2147483647 w 2050"/>
                <a:gd name="T117" fmla="*/ 2147483647 h 200"/>
                <a:gd name="T118" fmla="*/ 2147483647 w 2050"/>
                <a:gd name="T119" fmla="*/ 0 h 2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050"/>
                <a:gd name="T181" fmla="*/ 0 h 200"/>
                <a:gd name="T182" fmla="*/ 2050 w 2050"/>
                <a:gd name="T183" fmla="*/ 200 h 2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050" h="200">
                  <a:moveTo>
                    <a:pt x="16" y="83"/>
                  </a:moveTo>
                  <a:lnTo>
                    <a:pt x="116" y="83"/>
                  </a:lnTo>
                  <a:cubicBezTo>
                    <a:pt x="126" y="83"/>
                    <a:pt x="133" y="90"/>
                    <a:pt x="133" y="100"/>
                  </a:cubicBezTo>
                  <a:cubicBezTo>
                    <a:pt x="133" y="109"/>
                    <a:pt x="126" y="116"/>
                    <a:pt x="116" y="116"/>
                  </a:cubicBezTo>
                  <a:lnTo>
                    <a:pt x="16" y="116"/>
                  </a:lnTo>
                  <a:cubicBezTo>
                    <a:pt x="7" y="116"/>
                    <a:pt x="0" y="109"/>
                    <a:pt x="0" y="100"/>
                  </a:cubicBezTo>
                  <a:cubicBezTo>
                    <a:pt x="0" y="90"/>
                    <a:pt x="7" y="83"/>
                    <a:pt x="16" y="83"/>
                  </a:cubicBezTo>
                  <a:close/>
                  <a:moveTo>
                    <a:pt x="250" y="83"/>
                  </a:moveTo>
                  <a:lnTo>
                    <a:pt x="350" y="83"/>
                  </a:lnTo>
                  <a:cubicBezTo>
                    <a:pt x="359" y="83"/>
                    <a:pt x="366" y="90"/>
                    <a:pt x="366" y="100"/>
                  </a:cubicBezTo>
                  <a:cubicBezTo>
                    <a:pt x="366" y="109"/>
                    <a:pt x="359" y="116"/>
                    <a:pt x="350" y="116"/>
                  </a:cubicBezTo>
                  <a:lnTo>
                    <a:pt x="250" y="116"/>
                  </a:lnTo>
                  <a:cubicBezTo>
                    <a:pt x="241" y="116"/>
                    <a:pt x="233" y="109"/>
                    <a:pt x="233" y="100"/>
                  </a:cubicBezTo>
                  <a:cubicBezTo>
                    <a:pt x="233" y="90"/>
                    <a:pt x="241" y="83"/>
                    <a:pt x="250" y="83"/>
                  </a:cubicBezTo>
                  <a:close/>
                  <a:moveTo>
                    <a:pt x="483" y="83"/>
                  </a:moveTo>
                  <a:lnTo>
                    <a:pt x="583" y="83"/>
                  </a:lnTo>
                  <a:cubicBezTo>
                    <a:pt x="592" y="83"/>
                    <a:pt x="600" y="90"/>
                    <a:pt x="600" y="100"/>
                  </a:cubicBezTo>
                  <a:cubicBezTo>
                    <a:pt x="600" y="109"/>
                    <a:pt x="592" y="116"/>
                    <a:pt x="583" y="116"/>
                  </a:cubicBezTo>
                  <a:lnTo>
                    <a:pt x="483" y="116"/>
                  </a:lnTo>
                  <a:cubicBezTo>
                    <a:pt x="474" y="116"/>
                    <a:pt x="466" y="109"/>
                    <a:pt x="466" y="100"/>
                  </a:cubicBezTo>
                  <a:cubicBezTo>
                    <a:pt x="466" y="90"/>
                    <a:pt x="474" y="83"/>
                    <a:pt x="483" y="83"/>
                  </a:cubicBezTo>
                  <a:close/>
                  <a:moveTo>
                    <a:pt x="716" y="83"/>
                  </a:moveTo>
                  <a:lnTo>
                    <a:pt x="816" y="83"/>
                  </a:lnTo>
                  <a:cubicBezTo>
                    <a:pt x="826" y="83"/>
                    <a:pt x="833" y="90"/>
                    <a:pt x="833" y="100"/>
                  </a:cubicBezTo>
                  <a:cubicBezTo>
                    <a:pt x="833" y="109"/>
                    <a:pt x="826" y="116"/>
                    <a:pt x="816" y="116"/>
                  </a:cubicBezTo>
                  <a:lnTo>
                    <a:pt x="716" y="116"/>
                  </a:lnTo>
                  <a:cubicBezTo>
                    <a:pt x="707" y="116"/>
                    <a:pt x="700" y="109"/>
                    <a:pt x="700" y="100"/>
                  </a:cubicBezTo>
                  <a:cubicBezTo>
                    <a:pt x="700" y="90"/>
                    <a:pt x="707" y="83"/>
                    <a:pt x="716" y="83"/>
                  </a:cubicBezTo>
                  <a:close/>
                  <a:moveTo>
                    <a:pt x="950" y="83"/>
                  </a:moveTo>
                  <a:lnTo>
                    <a:pt x="1050" y="83"/>
                  </a:lnTo>
                  <a:cubicBezTo>
                    <a:pt x="1059" y="83"/>
                    <a:pt x="1066" y="90"/>
                    <a:pt x="1066" y="100"/>
                  </a:cubicBezTo>
                  <a:cubicBezTo>
                    <a:pt x="1066" y="109"/>
                    <a:pt x="1059" y="116"/>
                    <a:pt x="1050" y="116"/>
                  </a:cubicBezTo>
                  <a:lnTo>
                    <a:pt x="950" y="116"/>
                  </a:lnTo>
                  <a:cubicBezTo>
                    <a:pt x="941" y="116"/>
                    <a:pt x="933" y="109"/>
                    <a:pt x="933" y="100"/>
                  </a:cubicBezTo>
                  <a:cubicBezTo>
                    <a:pt x="933" y="90"/>
                    <a:pt x="941" y="83"/>
                    <a:pt x="950" y="83"/>
                  </a:cubicBezTo>
                  <a:close/>
                  <a:moveTo>
                    <a:pt x="1183" y="83"/>
                  </a:moveTo>
                  <a:lnTo>
                    <a:pt x="1283" y="83"/>
                  </a:lnTo>
                  <a:cubicBezTo>
                    <a:pt x="1292" y="83"/>
                    <a:pt x="1300" y="90"/>
                    <a:pt x="1300" y="100"/>
                  </a:cubicBezTo>
                  <a:cubicBezTo>
                    <a:pt x="1300" y="109"/>
                    <a:pt x="1292" y="116"/>
                    <a:pt x="1283" y="116"/>
                  </a:cubicBezTo>
                  <a:lnTo>
                    <a:pt x="1183" y="116"/>
                  </a:lnTo>
                  <a:cubicBezTo>
                    <a:pt x="1174" y="116"/>
                    <a:pt x="1166" y="109"/>
                    <a:pt x="1166" y="100"/>
                  </a:cubicBezTo>
                  <a:cubicBezTo>
                    <a:pt x="1166" y="90"/>
                    <a:pt x="1174" y="83"/>
                    <a:pt x="1183" y="83"/>
                  </a:cubicBezTo>
                  <a:close/>
                  <a:moveTo>
                    <a:pt x="1416" y="83"/>
                  </a:moveTo>
                  <a:lnTo>
                    <a:pt x="1516" y="83"/>
                  </a:lnTo>
                  <a:cubicBezTo>
                    <a:pt x="1526" y="83"/>
                    <a:pt x="1533" y="90"/>
                    <a:pt x="1533" y="100"/>
                  </a:cubicBezTo>
                  <a:cubicBezTo>
                    <a:pt x="1533" y="109"/>
                    <a:pt x="1526" y="116"/>
                    <a:pt x="1516" y="116"/>
                  </a:cubicBezTo>
                  <a:lnTo>
                    <a:pt x="1416" y="116"/>
                  </a:lnTo>
                  <a:cubicBezTo>
                    <a:pt x="1407" y="116"/>
                    <a:pt x="1400" y="109"/>
                    <a:pt x="1400" y="100"/>
                  </a:cubicBezTo>
                  <a:cubicBezTo>
                    <a:pt x="1400" y="90"/>
                    <a:pt x="1407" y="83"/>
                    <a:pt x="1416" y="83"/>
                  </a:cubicBezTo>
                  <a:close/>
                  <a:moveTo>
                    <a:pt x="1650" y="83"/>
                  </a:moveTo>
                  <a:lnTo>
                    <a:pt x="1750" y="83"/>
                  </a:lnTo>
                  <a:cubicBezTo>
                    <a:pt x="1759" y="83"/>
                    <a:pt x="1766" y="90"/>
                    <a:pt x="1766" y="100"/>
                  </a:cubicBezTo>
                  <a:cubicBezTo>
                    <a:pt x="1766" y="109"/>
                    <a:pt x="1759" y="116"/>
                    <a:pt x="1750" y="116"/>
                  </a:cubicBezTo>
                  <a:lnTo>
                    <a:pt x="1650" y="116"/>
                  </a:lnTo>
                  <a:cubicBezTo>
                    <a:pt x="1641" y="116"/>
                    <a:pt x="1633" y="109"/>
                    <a:pt x="1633" y="100"/>
                  </a:cubicBezTo>
                  <a:cubicBezTo>
                    <a:pt x="1633" y="90"/>
                    <a:pt x="1641" y="83"/>
                    <a:pt x="1650" y="83"/>
                  </a:cubicBezTo>
                  <a:close/>
                  <a:moveTo>
                    <a:pt x="1850" y="0"/>
                  </a:moveTo>
                  <a:lnTo>
                    <a:pt x="2050" y="100"/>
                  </a:lnTo>
                  <a:lnTo>
                    <a:pt x="1850" y="200"/>
                  </a:lnTo>
                  <a:lnTo>
                    <a:pt x="1850" y="0"/>
                  </a:lnTo>
                  <a:close/>
                </a:path>
              </a:pathLst>
            </a:custGeom>
            <a:solidFill>
              <a:srgbClr val="000000"/>
            </a:solidFill>
            <a:ln w="1588">
              <a:solidFill>
                <a:srgbClr val="000000"/>
              </a:solidFill>
              <a:bevel/>
              <a:headEnd/>
              <a:tailEnd/>
            </a:ln>
          </p:spPr>
          <p:txBody>
            <a:bodyPr/>
            <a:lstStyle/>
            <a:p>
              <a:endParaRPr lang="en-US" dirty="0"/>
            </a:p>
          </p:txBody>
        </p:sp>
        <p:sp>
          <p:nvSpPr>
            <p:cNvPr id="13487" name="Freeform 226"/>
            <p:cNvSpPr>
              <a:spLocks noEditPoints="1"/>
            </p:cNvSpPr>
            <p:nvPr/>
          </p:nvSpPr>
          <p:spPr bwMode="auto">
            <a:xfrm>
              <a:off x="6643688" y="2668588"/>
              <a:ext cx="876300" cy="63500"/>
            </a:xfrm>
            <a:custGeom>
              <a:avLst/>
              <a:gdLst>
                <a:gd name="T0" fmla="*/ 2147483647 w 2433"/>
                <a:gd name="T1" fmla="*/ 2147483647 h 200"/>
                <a:gd name="T2" fmla="*/ 2147483647 w 2433"/>
                <a:gd name="T3" fmla="*/ 2147483647 h 200"/>
                <a:gd name="T4" fmla="*/ 2147483647 w 2433"/>
                <a:gd name="T5" fmla="*/ 2147483647 h 200"/>
                <a:gd name="T6" fmla="*/ 2147483647 w 2433"/>
                <a:gd name="T7" fmla="*/ 2147483647 h 200"/>
                <a:gd name="T8" fmla="*/ 2147483647 w 2433"/>
                <a:gd name="T9" fmla="*/ 2147483647 h 200"/>
                <a:gd name="T10" fmla="*/ 2147483647 w 2433"/>
                <a:gd name="T11" fmla="*/ 2147483647 h 200"/>
                <a:gd name="T12" fmla="*/ 2147483647 w 2433"/>
                <a:gd name="T13" fmla="*/ 2147483647 h 200"/>
                <a:gd name="T14" fmla="*/ 2147483647 w 2433"/>
                <a:gd name="T15" fmla="*/ 2147483647 h 200"/>
                <a:gd name="T16" fmla="*/ 2147483647 w 2433"/>
                <a:gd name="T17" fmla="*/ 2147483647 h 200"/>
                <a:gd name="T18" fmla="*/ 2147483647 w 2433"/>
                <a:gd name="T19" fmla="*/ 2147483647 h 200"/>
                <a:gd name="T20" fmla="*/ 2147483647 w 2433"/>
                <a:gd name="T21" fmla="*/ 2147483647 h 200"/>
                <a:gd name="T22" fmla="*/ 2147483647 w 2433"/>
                <a:gd name="T23" fmla="*/ 2147483647 h 200"/>
                <a:gd name="T24" fmla="*/ 2147483647 w 2433"/>
                <a:gd name="T25" fmla="*/ 2147483647 h 200"/>
                <a:gd name="T26" fmla="*/ 2147483647 w 2433"/>
                <a:gd name="T27" fmla="*/ 2147483647 h 200"/>
                <a:gd name="T28" fmla="*/ 2147483647 w 2433"/>
                <a:gd name="T29" fmla="*/ 2147483647 h 200"/>
                <a:gd name="T30" fmla="*/ 2147483647 w 2433"/>
                <a:gd name="T31" fmla="*/ 2147483647 h 200"/>
                <a:gd name="T32" fmla="*/ 2147483647 w 2433"/>
                <a:gd name="T33" fmla="*/ 2147483647 h 200"/>
                <a:gd name="T34" fmla="*/ 2147483647 w 2433"/>
                <a:gd name="T35" fmla="*/ 2147483647 h 200"/>
                <a:gd name="T36" fmla="*/ 2147483647 w 2433"/>
                <a:gd name="T37" fmla="*/ 2147483647 h 200"/>
                <a:gd name="T38" fmla="*/ 2147483647 w 2433"/>
                <a:gd name="T39" fmla="*/ 2147483647 h 200"/>
                <a:gd name="T40" fmla="*/ 2147483647 w 2433"/>
                <a:gd name="T41" fmla="*/ 2147483647 h 200"/>
                <a:gd name="T42" fmla="*/ 2147483647 w 2433"/>
                <a:gd name="T43" fmla="*/ 2147483647 h 200"/>
                <a:gd name="T44" fmla="*/ 2147483647 w 2433"/>
                <a:gd name="T45" fmla="*/ 2147483647 h 200"/>
                <a:gd name="T46" fmla="*/ 2147483647 w 2433"/>
                <a:gd name="T47" fmla="*/ 2147483647 h 200"/>
                <a:gd name="T48" fmla="*/ 2147483647 w 2433"/>
                <a:gd name="T49" fmla="*/ 2147483647 h 200"/>
                <a:gd name="T50" fmla="*/ 2147483647 w 2433"/>
                <a:gd name="T51" fmla="*/ 2147483647 h 200"/>
                <a:gd name="T52" fmla="*/ 2147483647 w 2433"/>
                <a:gd name="T53" fmla="*/ 2147483647 h 200"/>
                <a:gd name="T54" fmla="*/ 2147483647 w 2433"/>
                <a:gd name="T55" fmla="*/ 2147483647 h 200"/>
                <a:gd name="T56" fmla="*/ 2147483647 w 2433"/>
                <a:gd name="T57" fmla="*/ 2147483647 h 200"/>
                <a:gd name="T58" fmla="*/ 2147483647 w 2433"/>
                <a:gd name="T59" fmla="*/ 2147483647 h 200"/>
                <a:gd name="T60" fmla="*/ 2147483647 w 2433"/>
                <a:gd name="T61" fmla="*/ 2147483647 h 200"/>
                <a:gd name="T62" fmla="*/ 2147483647 w 2433"/>
                <a:gd name="T63" fmla="*/ 2147483647 h 200"/>
                <a:gd name="T64" fmla="*/ 2147483647 w 2433"/>
                <a:gd name="T65" fmla="*/ 2147483647 h 200"/>
                <a:gd name="T66" fmla="*/ 2147483647 w 2433"/>
                <a:gd name="T67" fmla="*/ 2147483647 h 200"/>
                <a:gd name="T68" fmla="*/ 2147483647 w 2433"/>
                <a:gd name="T69" fmla="*/ 2147483647 h 200"/>
                <a:gd name="T70" fmla="*/ 0 w 2433"/>
                <a:gd name="T71" fmla="*/ 2147483647 h 200"/>
                <a:gd name="T72" fmla="*/ 2147483647 w 2433"/>
                <a:gd name="T73" fmla="*/ 2147483647 h 2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33"/>
                <a:gd name="T112" fmla="*/ 0 h 200"/>
                <a:gd name="T113" fmla="*/ 2433 w 2433"/>
                <a:gd name="T114" fmla="*/ 200 h 2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33" h="200">
                  <a:moveTo>
                    <a:pt x="2416" y="117"/>
                  </a:moveTo>
                  <a:lnTo>
                    <a:pt x="2316" y="117"/>
                  </a:lnTo>
                  <a:cubicBezTo>
                    <a:pt x="2307" y="117"/>
                    <a:pt x="2300" y="109"/>
                    <a:pt x="2300" y="100"/>
                  </a:cubicBezTo>
                  <a:cubicBezTo>
                    <a:pt x="2300" y="91"/>
                    <a:pt x="2307" y="83"/>
                    <a:pt x="2316" y="83"/>
                  </a:cubicBezTo>
                  <a:lnTo>
                    <a:pt x="2416" y="83"/>
                  </a:lnTo>
                  <a:cubicBezTo>
                    <a:pt x="2426" y="83"/>
                    <a:pt x="2433" y="91"/>
                    <a:pt x="2433" y="100"/>
                  </a:cubicBezTo>
                  <a:cubicBezTo>
                    <a:pt x="2433" y="109"/>
                    <a:pt x="2426" y="117"/>
                    <a:pt x="2416" y="117"/>
                  </a:cubicBezTo>
                  <a:close/>
                  <a:moveTo>
                    <a:pt x="2183" y="117"/>
                  </a:moveTo>
                  <a:lnTo>
                    <a:pt x="2083" y="117"/>
                  </a:lnTo>
                  <a:cubicBezTo>
                    <a:pt x="2074" y="117"/>
                    <a:pt x="2066" y="109"/>
                    <a:pt x="2066" y="100"/>
                  </a:cubicBezTo>
                  <a:cubicBezTo>
                    <a:pt x="2066" y="91"/>
                    <a:pt x="2074" y="83"/>
                    <a:pt x="2083" y="83"/>
                  </a:cubicBezTo>
                  <a:lnTo>
                    <a:pt x="2183" y="83"/>
                  </a:lnTo>
                  <a:cubicBezTo>
                    <a:pt x="2192" y="83"/>
                    <a:pt x="2200" y="91"/>
                    <a:pt x="2200" y="100"/>
                  </a:cubicBezTo>
                  <a:cubicBezTo>
                    <a:pt x="2200" y="109"/>
                    <a:pt x="2192" y="117"/>
                    <a:pt x="2183" y="117"/>
                  </a:cubicBezTo>
                  <a:close/>
                  <a:moveTo>
                    <a:pt x="1950" y="117"/>
                  </a:moveTo>
                  <a:lnTo>
                    <a:pt x="1850" y="117"/>
                  </a:lnTo>
                  <a:cubicBezTo>
                    <a:pt x="1841" y="117"/>
                    <a:pt x="1833" y="109"/>
                    <a:pt x="1833" y="100"/>
                  </a:cubicBezTo>
                  <a:cubicBezTo>
                    <a:pt x="1833" y="91"/>
                    <a:pt x="1841" y="83"/>
                    <a:pt x="1850" y="83"/>
                  </a:cubicBezTo>
                  <a:lnTo>
                    <a:pt x="1950" y="83"/>
                  </a:lnTo>
                  <a:cubicBezTo>
                    <a:pt x="1959" y="83"/>
                    <a:pt x="1966" y="91"/>
                    <a:pt x="1966" y="100"/>
                  </a:cubicBezTo>
                  <a:cubicBezTo>
                    <a:pt x="1966" y="109"/>
                    <a:pt x="1959" y="117"/>
                    <a:pt x="1950" y="117"/>
                  </a:cubicBezTo>
                  <a:close/>
                  <a:moveTo>
                    <a:pt x="1716" y="117"/>
                  </a:moveTo>
                  <a:lnTo>
                    <a:pt x="1616" y="117"/>
                  </a:lnTo>
                  <a:cubicBezTo>
                    <a:pt x="1607" y="117"/>
                    <a:pt x="1600" y="109"/>
                    <a:pt x="1600" y="100"/>
                  </a:cubicBezTo>
                  <a:cubicBezTo>
                    <a:pt x="1600" y="91"/>
                    <a:pt x="1607" y="83"/>
                    <a:pt x="1616" y="83"/>
                  </a:cubicBezTo>
                  <a:lnTo>
                    <a:pt x="1716" y="83"/>
                  </a:lnTo>
                  <a:cubicBezTo>
                    <a:pt x="1726" y="83"/>
                    <a:pt x="1733" y="91"/>
                    <a:pt x="1733" y="100"/>
                  </a:cubicBezTo>
                  <a:cubicBezTo>
                    <a:pt x="1733" y="109"/>
                    <a:pt x="1726" y="117"/>
                    <a:pt x="1716" y="117"/>
                  </a:cubicBezTo>
                  <a:close/>
                  <a:moveTo>
                    <a:pt x="1483" y="117"/>
                  </a:moveTo>
                  <a:lnTo>
                    <a:pt x="1383" y="117"/>
                  </a:lnTo>
                  <a:cubicBezTo>
                    <a:pt x="1374" y="117"/>
                    <a:pt x="1366" y="109"/>
                    <a:pt x="1366" y="100"/>
                  </a:cubicBezTo>
                  <a:cubicBezTo>
                    <a:pt x="1366" y="91"/>
                    <a:pt x="1374" y="83"/>
                    <a:pt x="1383" y="83"/>
                  </a:cubicBezTo>
                  <a:lnTo>
                    <a:pt x="1483" y="83"/>
                  </a:lnTo>
                  <a:cubicBezTo>
                    <a:pt x="1492" y="83"/>
                    <a:pt x="1500" y="91"/>
                    <a:pt x="1500" y="100"/>
                  </a:cubicBezTo>
                  <a:cubicBezTo>
                    <a:pt x="1500" y="109"/>
                    <a:pt x="1492" y="117"/>
                    <a:pt x="1483" y="117"/>
                  </a:cubicBezTo>
                  <a:close/>
                  <a:moveTo>
                    <a:pt x="1250" y="117"/>
                  </a:moveTo>
                  <a:lnTo>
                    <a:pt x="1150" y="117"/>
                  </a:lnTo>
                  <a:cubicBezTo>
                    <a:pt x="1141" y="117"/>
                    <a:pt x="1133" y="109"/>
                    <a:pt x="1133" y="100"/>
                  </a:cubicBezTo>
                  <a:cubicBezTo>
                    <a:pt x="1133" y="91"/>
                    <a:pt x="1141" y="83"/>
                    <a:pt x="1150" y="83"/>
                  </a:cubicBezTo>
                  <a:lnTo>
                    <a:pt x="1250" y="83"/>
                  </a:lnTo>
                  <a:cubicBezTo>
                    <a:pt x="1259" y="83"/>
                    <a:pt x="1266" y="91"/>
                    <a:pt x="1266" y="100"/>
                  </a:cubicBezTo>
                  <a:cubicBezTo>
                    <a:pt x="1266" y="109"/>
                    <a:pt x="1259" y="117"/>
                    <a:pt x="1250" y="117"/>
                  </a:cubicBezTo>
                  <a:close/>
                  <a:moveTo>
                    <a:pt x="1016" y="117"/>
                  </a:moveTo>
                  <a:lnTo>
                    <a:pt x="916" y="117"/>
                  </a:lnTo>
                  <a:cubicBezTo>
                    <a:pt x="907" y="117"/>
                    <a:pt x="900" y="109"/>
                    <a:pt x="900" y="100"/>
                  </a:cubicBezTo>
                  <a:cubicBezTo>
                    <a:pt x="900" y="91"/>
                    <a:pt x="907" y="83"/>
                    <a:pt x="916" y="83"/>
                  </a:cubicBezTo>
                  <a:lnTo>
                    <a:pt x="1016" y="83"/>
                  </a:lnTo>
                  <a:cubicBezTo>
                    <a:pt x="1026" y="83"/>
                    <a:pt x="1033" y="91"/>
                    <a:pt x="1033" y="100"/>
                  </a:cubicBezTo>
                  <a:cubicBezTo>
                    <a:pt x="1033" y="109"/>
                    <a:pt x="1026" y="117"/>
                    <a:pt x="1016" y="117"/>
                  </a:cubicBezTo>
                  <a:close/>
                  <a:moveTo>
                    <a:pt x="783" y="117"/>
                  </a:moveTo>
                  <a:lnTo>
                    <a:pt x="683" y="117"/>
                  </a:lnTo>
                  <a:cubicBezTo>
                    <a:pt x="674" y="117"/>
                    <a:pt x="666" y="109"/>
                    <a:pt x="666" y="100"/>
                  </a:cubicBezTo>
                  <a:cubicBezTo>
                    <a:pt x="666" y="91"/>
                    <a:pt x="674" y="83"/>
                    <a:pt x="683" y="83"/>
                  </a:cubicBezTo>
                  <a:lnTo>
                    <a:pt x="783" y="83"/>
                  </a:lnTo>
                  <a:cubicBezTo>
                    <a:pt x="792" y="83"/>
                    <a:pt x="800" y="91"/>
                    <a:pt x="800" y="100"/>
                  </a:cubicBezTo>
                  <a:cubicBezTo>
                    <a:pt x="800" y="109"/>
                    <a:pt x="792" y="117"/>
                    <a:pt x="783" y="117"/>
                  </a:cubicBezTo>
                  <a:close/>
                  <a:moveTo>
                    <a:pt x="550" y="117"/>
                  </a:moveTo>
                  <a:lnTo>
                    <a:pt x="450" y="117"/>
                  </a:lnTo>
                  <a:cubicBezTo>
                    <a:pt x="441" y="117"/>
                    <a:pt x="433" y="109"/>
                    <a:pt x="433" y="100"/>
                  </a:cubicBezTo>
                  <a:cubicBezTo>
                    <a:pt x="433" y="91"/>
                    <a:pt x="441" y="83"/>
                    <a:pt x="450" y="83"/>
                  </a:cubicBezTo>
                  <a:lnTo>
                    <a:pt x="550" y="83"/>
                  </a:lnTo>
                  <a:cubicBezTo>
                    <a:pt x="559" y="83"/>
                    <a:pt x="566" y="91"/>
                    <a:pt x="566" y="100"/>
                  </a:cubicBezTo>
                  <a:cubicBezTo>
                    <a:pt x="566" y="109"/>
                    <a:pt x="559" y="117"/>
                    <a:pt x="550" y="117"/>
                  </a:cubicBezTo>
                  <a:close/>
                  <a:moveTo>
                    <a:pt x="316" y="117"/>
                  </a:moveTo>
                  <a:lnTo>
                    <a:pt x="216" y="117"/>
                  </a:lnTo>
                  <a:cubicBezTo>
                    <a:pt x="207" y="117"/>
                    <a:pt x="200" y="109"/>
                    <a:pt x="200" y="100"/>
                  </a:cubicBezTo>
                  <a:cubicBezTo>
                    <a:pt x="200" y="91"/>
                    <a:pt x="207" y="83"/>
                    <a:pt x="216" y="83"/>
                  </a:cubicBezTo>
                  <a:lnTo>
                    <a:pt x="316" y="83"/>
                  </a:lnTo>
                  <a:cubicBezTo>
                    <a:pt x="326" y="83"/>
                    <a:pt x="333" y="91"/>
                    <a:pt x="333" y="100"/>
                  </a:cubicBezTo>
                  <a:cubicBezTo>
                    <a:pt x="333" y="109"/>
                    <a:pt x="326" y="117"/>
                    <a:pt x="316" y="117"/>
                  </a:cubicBezTo>
                  <a:close/>
                  <a:moveTo>
                    <a:pt x="200" y="200"/>
                  </a:moveTo>
                  <a:lnTo>
                    <a:pt x="0" y="100"/>
                  </a:lnTo>
                  <a:lnTo>
                    <a:pt x="200" y="0"/>
                  </a:lnTo>
                  <a:lnTo>
                    <a:pt x="200" y="200"/>
                  </a:lnTo>
                  <a:close/>
                </a:path>
              </a:pathLst>
            </a:custGeom>
            <a:solidFill>
              <a:srgbClr val="000000"/>
            </a:solidFill>
            <a:ln w="1588">
              <a:solidFill>
                <a:srgbClr val="000000"/>
              </a:solidFill>
              <a:bevel/>
              <a:headEnd/>
              <a:tailEnd/>
            </a:ln>
          </p:spPr>
          <p:txBody>
            <a:bodyPr/>
            <a:lstStyle/>
            <a:p>
              <a:endParaRPr lang="en-US" dirty="0"/>
            </a:p>
          </p:txBody>
        </p:sp>
        <p:sp>
          <p:nvSpPr>
            <p:cNvPr id="13488" name="Freeform 227"/>
            <p:cNvSpPr>
              <a:spLocks noEditPoints="1"/>
            </p:cNvSpPr>
            <p:nvPr/>
          </p:nvSpPr>
          <p:spPr bwMode="auto">
            <a:xfrm>
              <a:off x="8535988" y="2655888"/>
              <a:ext cx="949325" cy="61912"/>
            </a:xfrm>
            <a:custGeom>
              <a:avLst/>
              <a:gdLst>
                <a:gd name="T0" fmla="*/ 2147483647 w 2633"/>
                <a:gd name="T1" fmla="*/ 2147483647 h 200"/>
                <a:gd name="T2" fmla="*/ 2147483647 w 2633"/>
                <a:gd name="T3" fmla="*/ 2147483647 h 200"/>
                <a:gd name="T4" fmla="*/ 0 w 2633"/>
                <a:gd name="T5" fmla="*/ 2147483647 h 200"/>
                <a:gd name="T6" fmla="*/ 2147483647 w 2633"/>
                <a:gd name="T7" fmla="*/ 2147483647 h 200"/>
                <a:gd name="T8" fmla="*/ 2147483647 w 2633"/>
                <a:gd name="T9" fmla="*/ 2147483647 h 200"/>
                <a:gd name="T10" fmla="*/ 2147483647 w 2633"/>
                <a:gd name="T11" fmla="*/ 2147483647 h 200"/>
                <a:gd name="T12" fmla="*/ 2147483647 w 2633"/>
                <a:gd name="T13" fmla="*/ 2147483647 h 200"/>
                <a:gd name="T14" fmla="*/ 2147483647 w 2633"/>
                <a:gd name="T15" fmla="*/ 2147483647 h 200"/>
                <a:gd name="T16" fmla="*/ 2147483647 w 2633"/>
                <a:gd name="T17" fmla="*/ 2147483647 h 200"/>
                <a:gd name="T18" fmla="*/ 2147483647 w 2633"/>
                <a:gd name="T19" fmla="*/ 2147483647 h 200"/>
                <a:gd name="T20" fmla="*/ 2147483647 w 2633"/>
                <a:gd name="T21" fmla="*/ 2147483647 h 200"/>
                <a:gd name="T22" fmla="*/ 2147483647 w 2633"/>
                <a:gd name="T23" fmla="*/ 2147483647 h 200"/>
                <a:gd name="T24" fmla="*/ 2147483647 w 2633"/>
                <a:gd name="T25" fmla="*/ 2147483647 h 200"/>
                <a:gd name="T26" fmla="*/ 2147483647 w 2633"/>
                <a:gd name="T27" fmla="*/ 2147483647 h 200"/>
                <a:gd name="T28" fmla="*/ 2147483647 w 2633"/>
                <a:gd name="T29" fmla="*/ 2147483647 h 200"/>
                <a:gd name="T30" fmla="*/ 2147483647 w 2633"/>
                <a:gd name="T31" fmla="*/ 2147483647 h 200"/>
                <a:gd name="T32" fmla="*/ 2147483647 w 2633"/>
                <a:gd name="T33" fmla="*/ 2147483647 h 200"/>
                <a:gd name="T34" fmla="*/ 2147483647 w 2633"/>
                <a:gd name="T35" fmla="*/ 2147483647 h 200"/>
                <a:gd name="T36" fmla="*/ 2147483647 w 2633"/>
                <a:gd name="T37" fmla="*/ 2147483647 h 200"/>
                <a:gd name="T38" fmla="*/ 2147483647 w 2633"/>
                <a:gd name="T39" fmla="*/ 2147483647 h 200"/>
                <a:gd name="T40" fmla="*/ 2147483647 w 2633"/>
                <a:gd name="T41" fmla="*/ 2147483647 h 200"/>
                <a:gd name="T42" fmla="*/ 2147483647 w 2633"/>
                <a:gd name="T43" fmla="*/ 2147483647 h 200"/>
                <a:gd name="T44" fmla="*/ 2147483647 w 2633"/>
                <a:gd name="T45" fmla="*/ 2147483647 h 200"/>
                <a:gd name="T46" fmla="*/ 2147483647 w 2633"/>
                <a:gd name="T47" fmla="*/ 2147483647 h 200"/>
                <a:gd name="T48" fmla="*/ 2147483647 w 2633"/>
                <a:gd name="T49" fmla="*/ 2147483647 h 200"/>
                <a:gd name="T50" fmla="*/ 2147483647 w 2633"/>
                <a:gd name="T51" fmla="*/ 2147483647 h 200"/>
                <a:gd name="T52" fmla="*/ 2147483647 w 2633"/>
                <a:gd name="T53" fmla="*/ 2147483647 h 200"/>
                <a:gd name="T54" fmla="*/ 2147483647 w 2633"/>
                <a:gd name="T55" fmla="*/ 2147483647 h 200"/>
                <a:gd name="T56" fmla="*/ 2147483647 w 2633"/>
                <a:gd name="T57" fmla="*/ 2147483647 h 200"/>
                <a:gd name="T58" fmla="*/ 2147483647 w 2633"/>
                <a:gd name="T59" fmla="*/ 2147483647 h 200"/>
                <a:gd name="T60" fmla="*/ 2147483647 w 2633"/>
                <a:gd name="T61" fmla="*/ 2147483647 h 200"/>
                <a:gd name="T62" fmla="*/ 2147483647 w 2633"/>
                <a:gd name="T63" fmla="*/ 2147483647 h 200"/>
                <a:gd name="T64" fmla="*/ 2147483647 w 2633"/>
                <a:gd name="T65" fmla="*/ 2147483647 h 200"/>
                <a:gd name="T66" fmla="*/ 2147483647 w 2633"/>
                <a:gd name="T67" fmla="*/ 2147483647 h 200"/>
                <a:gd name="T68" fmla="*/ 2147483647 w 2633"/>
                <a:gd name="T69" fmla="*/ 2147483647 h 200"/>
                <a:gd name="T70" fmla="*/ 2147483647 w 2633"/>
                <a:gd name="T71" fmla="*/ 2147483647 h 200"/>
                <a:gd name="T72" fmla="*/ 2147483647 w 2633"/>
                <a:gd name="T73" fmla="*/ 2147483647 h 200"/>
                <a:gd name="T74" fmla="*/ 2147483647 w 2633"/>
                <a:gd name="T75" fmla="*/ 2147483647 h 200"/>
                <a:gd name="T76" fmla="*/ 2147483647 w 2633"/>
                <a:gd name="T77" fmla="*/ 0 h 200"/>
                <a:gd name="T78" fmla="*/ 2147483647 w 2633"/>
                <a:gd name="T79" fmla="*/ 2147483647 h 2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633"/>
                <a:gd name="T121" fmla="*/ 0 h 200"/>
                <a:gd name="T122" fmla="*/ 2633 w 2633"/>
                <a:gd name="T123" fmla="*/ 200 h 20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633" h="200">
                  <a:moveTo>
                    <a:pt x="16" y="84"/>
                  </a:moveTo>
                  <a:lnTo>
                    <a:pt x="116" y="84"/>
                  </a:lnTo>
                  <a:cubicBezTo>
                    <a:pt x="126" y="84"/>
                    <a:pt x="133" y="91"/>
                    <a:pt x="133" y="100"/>
                  </a:cubicBezTo>
                  <a:cubicBezTo>
                    <a:pt x="133" y="110"/>
                    <a:pt x="126" y="117"/>
                    <a:pt x="116" y="117"/>
                  </a:cubicBezTo>
                  <a:lnTo>
                    <a:pt x="16" y="117"/>
                  </a:lnTo>
                  <a:cubicBezTo>
                    <a:pt x="7" y="117"/>
                    <a:pt x="0" y="110"/>
                    <a:pt x="0" y="100"/>
                  </a:cubicBezTo>
                  <a:cubicBezTo>
                    <a:pt x="0" y="91"/>
                    <a:pt x="7" y="84"/>
                    <a:pt x="16" y="84"/>
                  </a:cubicBezTo>
                  <a:close/>
                  <a:moveTo>
                    <a:pt x="250" y="84"/>
                  </a:moveTo>
                  <a:lnTo>
                    <a:pt x="350" y="84"/>
                  </a:lnTo>
                  <a:cubicBezTo>
                    <a:pt x="359" y="84"/>
                    <a:pt x="366" y="91"/>
                    <a:pt x="366" y="100"/>
                  </a:cubicBezTo>
                  <a:cubicBezTo>
                    <a:pt x="366" y="110"/>
                    <a:pt x="359" y="117"/>
                    <a:pt x="350" y="117"/>
                  </a:cubicBezTo>
                  <a:lnTo>
                    <a:pt x="250" y="117"/>
                  </a:lnTo>
                  <a:cubicBezTo>
                    <a:pt x="241" y="117"/>
                    <a:pt x="233" y="110"/>
                    <a:pt x="233" y="100"/>
                  </a:cubicBezTo>
                  <a:cubicBezTo>
                    <a:pt x="233" y="91"/>
                    <a:pt x="241" y="84"/>
                    <a:pt x="250" y="84"/>
                  </a:cubicBezTo>
                  <a:close/>
                  <a:moveTo>
                    <a:pt x="483" y="84"/>
                  </a:moveTo>
                  <a:lnTo>
                    <a:pt x="583" y="84"/>
                  </a:lnTo>
                  <a:cubicBezTo>
                    <a:pt x="592" y="84"/>
                    <a:pt x="600" y="91"/>
                    <a:pt x="600" y="100"/>
                  </a:cubicBezTo>
                  <a:cubicBezTo>
                    <a:pt x="600" y="110"/>
                    <a:pt x="592" y="117"/>
                    <a:pt x="583" y="117"/>
                  </a:cubicBezTo>
                  <a:lnTo>
                    <a:pt x="483" y="117"/>
                  </a:lnTo>
                  <a:cubicBezTo>
                    <a:pt x="474" y="117"/>
                    <a:pt x="466" y="110"/>
                    <a:pt x="466" y="100"/>
                  </a:cubicBezTo>
                  <a:cubicBezTo>
                    <a:pt x="466" y="91"/>
                    <a:pt x="474" y="84"/>
                    <a:pt x="483" y="84"/>
                  </a:cubicBezTo>
                  <a:close/>
                  <a:moveTo>
                    <a:pt x="716" y="84"/>
                  </a:moveTo>
                  <a:lnTo>
                    <a:pt x="816" y="84"/>
                  </a:lnTo>
                  <a:cubicBezTo>
                    <a:pt x="826" y="84"/>
                    <a:pt x="833" y="91"/>
                    <a:pt x="833" y="100"/>
                  </a:cubicBezTo>
                  <a:cubicBezTo>
                    <a:pt x="833" y="110"/>
                    <a:pt x="826" y="117"/>
                    <a:pt x="816" y="117"/>
                  </a:cubicBezTo>
                  <a:lnTo>
                    <a:pt x="716" y="117"/>
                  </a:lnTo>
                  <a:cubicBezTo>
                    <a:pt x="707" y="117"/>
                    <a:pt x="700" y="110"/>
                    <a:pt x="700" y="100"/>
                  </a:cubicBezTo>
                  <a:cubicBezTo>
                    <a:pt x="700" y="91"/>
                    <a:pt x="707" y="84"/>
                    <a:pt x="716" y="84"/>
                  </a:cubicBezTo>
                  <a:close/>
                  <a:moveTo>
                    <a:pt x="950" y="84"/>
                  </a:moveTo>
                  <a:lnTo>
                    <a:pt x="1050" y="84"/>
                  </a:lnTo>
                  <a:cubicBezTo>
                    <a:pt x="1059" y="84"/>
                    <a:pt x="1066" y="91"/>
                    <a:pt x="1066" y="100"/>
                  </a:cubicBezTo>
                  <a:cubicBezTo>
                    <a:pt x="1066" y="110"/>
                    <a:pt x="1059" y="117"/>
                    <a:pt x="1050" y="117"/>
                  </a:cubicBezTo>
                  <a:lnTo>
                    <a:pt x="950" y="117"/>
                  </a:lnTo>
                  <a:cubicBezTo>
                    <a:pt x="941" y="117"/>
                    <a:pt x="933" y="110"/>
                    <a:pt x="933" y="100"/>
                  </a:cubicBezTo>
                  <a:cubicBezTo>
                    <a:pt x="933" y="91"/>
                    <a:pt x="941" y="84"/>
                    <a:pt x="950" y="84"/>
                  </a:cubicBezTo>
                  <a:close/>
                  <a:moveTo>
                    <a:pt x="1183" y="84"/>
                  </a:moveTo>
                  <a:lnTo>
                    <a:pt x="1283" y="84"/>
                  </a:lnTo>
                  <a:cubicBezTo>
                    <a:pt x="1292" y="84"/>
                    <a:pt x="1300" y="91"/>
                    <a:pt x="1300" y="100"/>
                  </a:cubicBezTo>
                  <a:cubicBezTo>
                    <a:pt x="1300" y="110"/>
                    <a:pt x="1292" y="117"/>
                    <a:pt x="1283" y="117"/>
                  </a:cubicBezTo>
                  <a:lnTo>
                    <a:pt x="1183" y="117"/>
                  </a:lnTo>
                  <a:cubicBezTo>
                    <a:pt x="1174" y="117"/>
                    <a:pt x="1166" y="110"/>
                    <a:pt x="1166" y="100"/>
                  </a:cubicBezTo>
                  <a:cubicBezTo>
                    <a:pt x="1166" y="91"/>
                    <a:pt x="1174" y="84"/>
                    <a:pt x="1183" y="84"/>
                  </a:cubicBezTo>
                  <a:close/>
                  <a:moveTo>
                    <a:pt x="1416" y="84"/>
                  </a:moveTo>
                  <a:lnTo>
                    <a:pt x="1516" y="84"/>
                  </a:lnTo>
                  <a:cubicBezTo>
                    <a:pt x="1526" y="84"/>
                    <a:pt x="1533" y="91"/>
                    <a:pt x="1533" y="100"/>
                  </a:cubicBezTo>
                  <a:cubicBezTo>
                    <a:pt x="1533" y="110"/>
                    <a:pt x="1526" y="117"/>
                    <a:pt x="1516" y="117"/>
                  </a:cubicBezTo>
                  <a:lnTo>
                    <a:pt x="1416" y="117"/>
                  </a:lnTo>
                  <a:cubicBezTo>
                    <a:pt x="1407" y="117"/>
                    <a:pt x="1400" y="110"/>
                    <a:pt x="1400" y="100"/>
                  </a:cubicBezTo>
                  <a:cubicBezTo>
                    <a:pt x="1400" y="91"/>
                    <a:pt x="1407" y="84"/>
                    <a:pt x="1416" y="84"/>
                  </a:cubicBezTo>
                  <a:close/>
                  <a:moveTo>
                    <a:pt x="1650" y="84"/>
                  </a:moveTo>
                  <a:lnTo>
                    <a:pt x="1750" y="84"/>
                  </a:lnTo>
                  <a:cubicBezTo>
                    <a:pt x="1759" y="84"/>
                    <a:pt x="1766" y="91"/>
                    <a:pt x="1766" y="100"/>
                  </a:cubicBezTo>
                  <a:cubicBezTo>
                    <a:pt x="1766" y="110"/>
                    <a:pt x="1759" y="117"/>
                    <a:pt x="1750" y="117"/>
                  </a:cubicBezTo>
                  <a:lnTo>
                    <a:pt x="1650" y="117"/>
                  </a:lnTo>
                  <a:cubicBezTo>
                    <a:pt x="1641" y="117"/>
                    <a:pt x="1633" y="110"/>
                    <a:pt x="1633" y="100"/>
                  </a:cubicBezTo>
                  <a:cubicBezTo>
                    <a:pt x="1633" y="91"/>
                    <a:pt x="1641" y="84"/>
                    <a:pt x="1650" y="84"/>
                  </a:cubicBezTo>
                  <a:close/>
                  <a:moveTo>
                    <a:pt x="1883" y="84"/>
                  </a:moveTo>
                  <a:lnTo>
                    <a:pt x="1983" y="84"/>
                  </a:lnTo>
                  <a:cubicBezTo>
                    <a:pt x="1992" y="84"/>
                    <a:pt x="2000" y="91"/>
                    <a:pt x="2000" y="100"/>
                  </a:cubicBezTo>
                  <a:cubicBezTo>
                    <a:pt x="2000" y="110"/>
                    <a:pt x="1992" y="117"/>
                    <a:pt x="1983" y="117"/>
                  </a:cubicBezTo>
                  <a:lnTo>
                    <a:pt x="1883" y="117"/>
                  </a:lnTo>
                  <a:cubicBezTo>
                    <a:pt x="1874" y="117"/>
                    <a:pt x="1866" y="110"/>
                    <a:pt x="1866" y="100"/>
                  </a:cubicBezTo>
                  <a:cubicBezTo>
                    <a:pt x="1866" y="91"/>
                    <a:pt x="1874" y="84"/>
                    <a:pt x="1883" y="84"/>
                  </a:cubicBezTo>
                  <a:close/>
                  <a:moveTo>
                    <a:pt x="2116" y="84"/>
                  </a:moveTo>
                  <a:lnTo>
                    <a:pt x="2216" y="84"/>
                  </a:lnTo>
                  <a:cubicBezTo>
                    <a:pt x="2226" y="84"/>
                    <a:pt x="2233" y="91"/>
                    <a:pt x="2233" y="100"/>
                  </a:cubicBezTo>
                  <a:cubicBezTo>
                    <a:pt x="2233" y="110"/>
                    <a:pt x="2226" y="117"/>
                    <a:pt x="2216" y="117"/>
                  </a:cubicBezTo>
                  <a:lnTo>
                    <a:pt x="2116" y="117"/>
                  </a:lnTo>
                  <a:cubicBezTo>
                    <a:pt x="2107" y="117"/>
                    <a:pt x="2100" y="110"/>
                    <a:pt x="2100" y="100"/>
                  </a:cubicBezTo>
                  <a:cubicBezTo>
                    <a:pt x="2100" y="91"/>
                    <a:pt x="2107" y="84"/>
                    <a:pt x="2116" y="84"/>
                  </a:cubicBezTo>
                  <a:close/>
                  <a:moveTo>
                    <a:pt x="2350" y="84"/>
                  </a:moveTo>
                  <a:lnTo>
                    <a:pt x="2450" y="84"/>
                  </a:lnTo>
                  <a:cubicBezTo>
                    <a:pt x="2459" y="84"/>
                    <a:pt x="2466" y="91"/>
                    <a:pt x="2466" y="100"/>
                  </a:cubicBezTo>
                  <a:cubicBezTo>
                    <a:pt x="2466" y="110"/>
                    <a:pt x="2459" y="117"/>
                    <a:pt x="2450" y="117"/>
                  </a:cubicBezTo>
                  <a:lnTo>
                    <a:pt x="2350" y="117"/>
                  </a:lnTo>
                  <a:cubicBezTo>
                    <a:pt x="2341" y="117"/>
                    <a:pt x="2333" y="110"/>
                    <a:pt x="2333" y="100"/>
                  </a:cubicBezTo>
                  <a:cubicBezTo>
                    <a:pt x="2333" y="91"/>
                    <a:pt x="2341" y="84"/>
                    <a:pt x="2350" y="84"/>
                  </a:cubicBezTo>
                  <a:close/>
                  <a:moveTo>
                    <a:pt x="2433" y="0"/>
                  </a:moveTo>
                  <a:lnTo>
                    <a:pt x="2633" y="100"/>
                  </a:lnTo>
                  <a:lnTo>
                    <a:pt x="2433" y="200"/>
                  </a:lnTo>
                  <a:lnTo>
                    <a:pt x="2433" y="0"/>
                  </a:lnTo>
                  <a:close/>
                </a:path>
              </a:pathLst>
            </a:custGeom>
            <a:solidFill>
              <a:srgbClr val="000000"/>
            </a:solidFill>
            <a:ln w="1588">
              <a:solidFill>
                <a:srgbClr val="000000"/>
              </a:solidFill>
              <a:bevel/>
              <a:headEnd/>
              <a:tailEnd/>
            </a:ln>
          </p:spPr>
          <p:txBody>
            <a:bodyPr/>
            <a:lstStyle/>
            <a:p>
              <a:endParaRPr lang="en-US" dirty="0"/>
            </a:p>
          </p:txBody>
        </p:sp>
        <p:grpSp>
          <p:nvGrpSpPr>
            <p:cNvPr id="25" name="Group 230"/>
            <p:cNvGrpSpPr>
              <a:grpSpLocks/>
            </p:cNvGrpSpPr>
            <p:nvPr/>
          </p:nvGrpSpPr>
          <p:grpSpPr bwMode="auto">
            <a:xfrm>
              <a:off x="1400175" y="2332038"/>
              <a:ext cx="841375" cy="739775"/>
              <a:chOff x="814" y="1491"/>
              <a:chExt cx="489" cy="489"/>
            </a:xfrm>
          </p:grpSpPr>
          <p:sp>
            <p:nvSpPr>
              <p:cNvPr id="13539" name="Freeform 228"/>
              <p:cNvSpPr>
                <a:spLocks/>
              </p:cNvSpPr>
              <p:nvPr/>
            </p:nvSpPr>
            <p:spPr bwMode="auto">
              <a:xfrm>
                <a:off x="814" y="1491"/>
                <a:ext cx="489" cy="489"/>
              </a:xfrm>
              <a:custGeom>
                <a:avLst/>
                <a:gdLst>
                  <a:gd name="T0" fmla="*/ 0 w 489"/>
                  <a:gd name="T1" fmla="*/ 245 h 489"/>
                  <a:gd name="T2" fmla="*/ 98 w 489"/>
                  <a:gd name="T3" fmla="*/ 489 h 489"/>
                  <a:gd name="T4" fmla="*/ 98 w 489"/>
                  <a:gd name="T5" fmla="*/ 367 h 489"/>
                  <a:gd name="T6" fmla="*/ 391 w 489"/>
                  <a:gd name="T7" fmla="*/ 367 h 489"/>
                  <a:gd name="T8" fmla="*/ 391 w 489"/>
                  <a:gd name="T9" fmla="*/ 489 h 489"/>
                  <a:gd name="T10" fmla="*/ 489 w 489"/>
                  <a:gd name="T11" fmla="*/ 245 h 489"/>
                  <a:gd name="T12" fmla="*/ 391 w 489"/>
                  <a:gd name="T13" fmla="*/ 0 h 489"/>
                  <a:gd name="T14" fmla="*/ 391 w 489"/>
                  <a:gd name="T15" fmla="*/ 122 h 489"/>
                  <a:gd name="T16" fmla="*/ 98 w 489"/>
                  <a:gd name="T17" fmla="*/ 122 h 489"/>
                  <a:gd name="T18" fmla="*/ 98 w 489"/>
                  <a:gd name="T19" fmla="*/ 0 h 489"/>
                  <a:gd name="T20" fmla="*/ 0 w 489"/>
                  <a:gd name="T21" fmla="*/ 245 h 48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9"/>
                  <a:gd name="T34" fmla="*/ 0 h 489"/>
                  <a:gd name="T35" fmla="*/ 489 w 489"/>
                  <a:gd name="T36" fmla="*/ 489 h 48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9" h="489">
                    <a:moveTo>
                      <a:pt x="0" y="245"/>
                    </a:moveTo>
                    <a:lnTo>
                      <a:pt x="98" y="489"/>
                    </a:lnTo>
                    <a:lnTo>
                      <a:pt x="98" y="367"/>
                    </a:lnTo>
                    <a:lnTo>
                      <a:pt x="391" y="367"/>
                    </a:lnTo>
                    <a:lnTo>
                      <a:pt x="391" y="489"/>
                    </a:lnTo>
                    <a:lnTo>
                      <a:pt x="489" y="245"/>
                    </a:lnTo>
                    <a:lnTo>
                      <a:pt x="391" y="0"/>
                    </a:lnTo>
                    <a:lnTo>
                      <a:pt x="391" y="122"/>
                    </a:lnTo>
                    <a:lnTo>
                      <a:pt x="98" y="122"/>
                    </a:lnTo>
                    <a:lnTo>
                      <a:pt x="98" y="0"/>
                    </a:lnTo>
                    <a:lnTo>
                      <a:pt x="0" y="245"/>
                    </a:lnTo>
                    <a:close/>
                  </a:path>
                </a:pathLst>
              </a:custGeom>
              <a:solidFill>
                <a:srgbClr val="CCFFCC"/>
              </a:solidFill>
              <a:ln w="9525">
                <a:noFill/>
                <a:round/>
                <a:headEnd/>
                <a:tailEnd/>
              </a:ln>
            </p:spPr>
            <p:txBody>
              <a:bodyPr/>
              <a:lstStyle/>
              <a:p>
                <a:endParaRPr lang="en-US" dirty="0"/>
              </a:p>
            </p:txBody>
          </p:sp>
          <p:sp>
            <p:nvSpPr>
              <p:cNvPr id="13540" name="Freeform 229"/>
              <p:cNvSpPr>
                <a:spLocks/>
              </p:cNvSpPr>
              <p:nvPr/>
            </p:nvSpPr>
            <p:spPr bwMode="auto">
              <a:xfrm>
                <a:off x="814" y="1491"/>
                <a:ext cx="489" cy="489"/>
              </a:xfrm>
              <a:custGeom>
                <a:avLst/>
                <a:gdLst>
                  <a:gd name="T0" fmla="*/ 0 w 489"/>
                  <a:gd name="T1" fmla="*/ 245 h 489"/>
                  <a:gd name="T2" fmla="*/ 98 w 489"/>
                  <a:gd name="T3" fmla="*/ 489 h 489"/>
                  <a:gd name="T4" fmla="*/ 98 w 489"/>
                  <a:gd name="T5" fmla="*/ 367 h 489"/>
                  <a:gd name="T6" fmla="*/ 391 w 489"/>
                  <a:gd name="T7" fmla="*/ 367 h 489"/>
                  <a:gd name="T8" fmla="*/ 391 w 489"/>
                  <a:gd name="T9" fmla="*/ 489 h 489"/>
                  <a:gd name="T10" fmla="*/ 489 w 489"/>
                  <a:gd name="T11" fmla="*/ 245 h 489"/>
                  <a:gd name="T12" fmla="*/ 391 w 489"/>
                  <a:gd name="T13" fmla="*/ 0 h 489"/>
                  <a:gd name="T14" fmla="*/ 391 w 489"/>
                  <a:gd name="T15" fmla="*/ 122 h 489"/>
                  <a:gd name="T16" fmla="*/ 98 w 489"/>
                  <a:gd name="T17" fmla="*/ 122 h 489"/>
                  <a:gd name="T18" fmla="*/ 98 w 489"/>
                  <a:gd name="T19" fmla="*/ 0 h 489"/>
                  <a:gd name="T20" fmla="*/ 0 w 489"/>
                  <a:gd name="T21" fmla="*/ 245 h 48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9"/>
                  <a:gd name="T34" fmla="*/ 0 h 489"/>
                  <a:gd name="T35" fmla="*/ 489 w 489"/>
                  <a:gd name="T36" fmla="*/ 489 h 48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9" h="489">
                    <a:moveTo>
                      <a:pt x="0" y="245"/>
                    </a:moveTo>
                    <a:lnTo>
                      <a:pt x="98" y="489"/>
                    </a:lnTo>
                    <a:lnTo>
                      <a:pt x="98" y="367"/>
                    </a:lnTo>
                    <a:lnTo>
                      <a:pt x="391" y="367"/>
                    </a:lnTo>
                    <a:lnTo>
                      <a:pt x="391" y="489"/>
                    </a:lnTo>
                    <a:lnTo>
                      <a:pt x="489" y="245"/>
                    </a:lnTo>
                    <a:lnTo>
                      <a:pt x="391" y="0"/>
                    </a:lnTo>
                    <a:lnTo>
                      <a:pt x="391" y="122"/>
                    </a:lnTo>
                    <a:lnTo>
                      <a:pt x="98" y="122"/>
                    </a:lnTo>
                    <a:lnTo>
                      <a:pt x="98" y="0"/>
                    </a:lnTo>
                    <a:lnTo>
                      <a:pt x="0" y="245"/>
                    </a:lnTo>
                    <a:close/>
                  </a:path>
                </a:pathLst>
              </a:custGeom>
              <a:noFill/>
              <a:ln w="7938" cap="rnd">
                <a:solidFill>
                  <a:srgbClr val="000000"/>
                </a:solidFill>
                <a:round/>
                <a:headEnd/>
                <a:tailEnd/>
              </a:ln>
            </p:spPr>
            <p:txBody>
              <a:bodyPr/>
              <a:lstStyle/>
              <a:p>
                <a:endParaRPr lang="en-US" dirty="0"/>
              </a:p>
            </p:txBody>
          </p:sp>
        </p:grpSp>
        <p:sp>
          <p:nvSpPr>
            <p:cNvPr id="13490" name="Rectangle 231"/>
            <p:cNvSpPr>
              <a:spLocks noChangeArrowheads="1"/>
            </p:cNvSpPr>
            <p:nvPr/>
          </p:nvSpPr>
          <p:spPr bwMode="auto">
            <a:xfrm>
              <a:off x="1693863" y="2606675"/>
              <a:ext cx="325437"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Going </a:t>
              </a:r>
              <a:endParaRPr lang="en-US" dirty="0"/>
            </a:p>
          </p:txBody>
        </p:sp>
        <p:sp>
          <p:nvSpPr>
            <p:cNvPr id="13491" name="Rectangle 232"/>
            <p:cNvSpPr>
              <a:spLocks noChangeArrowheads="1"/>
            </p:cNvSpPr>
            <p:nvPr/>
          </p:nvSpPr>
          <p:spPr bwMode="auto">
            <a:xfrm>
              <a:off x="1630363" y="2714625"/>
              <a:ext cx="417512" cy="125413"/>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Concern</a:t>
              </a:r>
              <a:endParaRPr lang="en-US" dirty="0"/>
            </a:p>
          </p:txBody>
        </p:sp>
        <p:grpSp>
          <p:nvGrpSpPr>
            <p:cNvPr id="26" name="Group 235"/>
            <p:cNvGrpSpPr>
              <a:grpSpLocks/>
            </p:cNvGrpSpPr>
            <p:nvPr/>
          </p:nvGrpSpPr>
          <p:grpSpPr bwMode="auto">
            <a:xfrm>
              <a:off x="2913063" y="2332038"/>
              <a:ext cx="941387" cy="741362"/>
              <a:chOff x="1694" y="1491"/>
              <a:chExt cx="547" cy="491"/>
            </a:xfrm>
          </p:grpSpPr>
          <p:sp>
            <p:nvSpPr>
              <p:cNvPr id="13537" name="Freeform 233"/>
              <p:cNvSpPr>
                <a:spLocks/>
              </p:cNvSpPr>
              <p:nvPr/>
            </p:nvSpPr>
            <p:spPr bwMode="auto">
              <a:xfrm>
                <a:off x="1694" y="1491"/>
                <a:ext cx="547" cy="491"/>
              </a:xfrm>
              <a:custGeom>
                <a:avLst/>
                <a:gdLst>
                  <a:gd name="T0" fmla="*/ 0 w 547"/>
                  <a:gd name="T1" fmla="*/ 245 h 491"/>
                  <a:gd name="T2" fmla="*/ 109 w 547"/>
                  <a:gd name="T3" fmla="*/ 491 h 491"/>
                  <a:gd name="T4" fmla="*/ 109 w 547"/>
                  <a:gd name="T5" fmla="*/ 368 h 491"/>
                  <a:gd name="T6" fmla="*/ 438 w 547"/>
                  <a:gd name="T7" fmla="*/ 368 h 491"/>
                  <a:gd name="T8" fmla="*/ 438 w 547"/>
                  <a:gd name="T9" fmla="*/ 491 h 491"/>
                  <a:gd name="T10" fmla="*/ 547 w 547"/>
                  <a:gd name="T11" fmla="*/ 245 h 491"/>
                  <a:gd name="T12" fmla="*/ 438 w 547"/>
                  <a:gd name="T13" fmla="*/ 0 h 491"/>
                  <a:gd name="T14" fmla="*/ 438 w 547"/>
                  <a:gd name="T15" fmla="*/ 123 h 491"/>
                  <a:gd name="T16" fmla="*/ 109 w 547"/>
                  <a:gd name="T17" fmla="*/ 123 h 491"/>
                  <a:gd name="T18" fmla="*/ 109 w 547"/>
                  <a:gd name="T19" fmla="*/ 0 h 491"/>
                  <a:gd name="T20" fmla="*/ 0 w 547"/>
                  <a:gd name="T21" fmla="*/ 245 h 49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47"/>
                  <a:gd name="T34" fmla="*/ 0 h 491"/>
                  <a:gd name="T35" fmla="*/ 547 w 547"/>
                  <a:gd name="T36" fmla="*/ 491 h 49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47" h="491">
                    <a:moveTo>
                      <a:pt x="0" y="245"/>
                    </a:moveTo>
                    <a:lnTo>
                      <a:pt x="109" y="491"/>
                    </a:lnTo>
                    <a:lnTo>
                      <a:pt x="109" y="368"/>
                    </a:lnTo>
                    <a:lnTo>
                      <a:pt x="438" y="368"/>
                    </a:lnTo>
                    <a:lnTo>
                      <a:pt x="438" y="491"/>
                    </a:lnTo>
                    <a:lnTo>
                      <a:pt x="547" y="245"/>
                    </a:lnTo>
                    <a:lnTo>
                      <a:pt x="438" y="0"/>
                    </a:lnTo>
                    <a:lnTo>
                      <a:pt x="438" y="123"/>
                    </a:lnTo>
                    <a:lnTo>
                      <a:pt x="109" y="123"/>
                    </a:lnTo>
                    <a:lnTo>
                      <a:pt x="109" y="0"/>
                    </a:lnTo>
                    <a:lnTo>
                      <a:pt x="0" y="245"/>
                    </a:lnTo>
                    <a:close/>
                  </a:path>
                </a:pathLst>
              </a:custGeom>
              <a:solidFill>
                <a:srgbClr val="FFFF99"/>
              </a:solidFill>
              <a:ln w="9525">
                <a:noFill/>
                <a:round/>
                <a:headEnd/>
                <a:tailEnd/>
              </a:ln>
            </p:spPr>
            <p:txBody>
              <a:bodyPr/>
              <a:lstStyle/>
              <a:p>
                <a:endParaRPr lang="en-US" dirty="0"/>
              </a:p>
            </p:txBody>
          </p:sp>
          <p:sp>
            <p:nvSpPr>
              <p:cNvPr id="13538" name="Freeform 234"/>
              <p:cNvSpPr>
                <a:spLocks/>
              </p:cNvSpPr>
              <p:nvPr/>
            </p:nvSpPr>
            <p:spPr bwMode="auto">
              <a:xfrm>
                <a:off x="1694" y="1491"/>
                <a:ext cx="547" cy="491"/>
              </a:xfrm>
              <a:custGeom>
                <a:avLst/>
                <a:gdLst>
                  <a:gd name="T0" fmla="*/ 0 w 547"/>
                  <a:gd name="T1" fmla="*/ 245 h 491"/>
                  <a:gd name="T2" fmla="*/ 109 w 547"/>
                  <a:gd name="T3" fmla="*/ 491 h 491"/>
                  <a:gd name="T4" fmla="*/ 109 w 547"/>
                  <a:gd name="T5" fmla="*/ 368 h 491"/>
                  <a:gd name="T6" fmla="*/ 438 w 547"/>
                  <a:gd name="T7" fmla="*/ 368 h 491"/>
                  <a:gd name="T8" fmla="*/ 438 w 547"/>
                  <a:gd name="T9" fmla="*/ 491 h 491"/>
                  <a:gd name="T10" fmla="*/ 547 w 547"/>
                  <a:gd name="T11" fmla="*/ 245 h 491"/>
                  <a:gd name="T12" fmla="*/ 438 w 547"/>
                  <a:gd name="T13" fmla="*/ 0 h 491"/>
                  <a:gd name="T14" fmla="*/ 438 w 547"/>
                  <a:gd name="T15" fmla="*/ 123 h 491"/>
                  <a:gd name="T16" fmla="*/ 109 w 547"/>
                  <a:gd name="T17" fmla="*/ 123 h 491"/>
                  <a:gd name="T18" fmla="*/ 109 w 547"/>
                  <a:gd name="T19" fmla="*/ 0 h 491"/>
                  <a:gd name="T20" fmla="*/ 0 w 547"/>
                  <a:gd name="T21" fmla="*/ 245 h 49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47"/>
                  <a:gd name="T34" fmla="*/ 0 h 491"/>
                  <a:gd name="T35" fmla="*/ 547 w 547"/>
                  <a:gd name="T36" fmla="*/ 491 h 49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47" h="491">
                    <a:moveTo>
                      <a:pt x="0" y="245"/>
                    </a:moveTo>
                    <a:lnTo>
                      <a:pt x="109" y="491"/>
                    </a:lnTo>
                    <a:lnTo>
                      <a:pt x="109" y="368"/>
                    </a:lnTo>
                    <a:lnTo>
                      <a:pt x="438" y="368"/>
                    </a:lnTo>
                    <a:lnTo>
                      <a:pt x="438" y="491"/>
                    </a:lnTo>
                    <a:lnTo>
                      <a:pt x="547" y="245"/>
                    </a:lnTo>
                    <a:lnTo>
                      <a:pt x="438" y="0"/>
                    </a:lnTo>
                    <a:lnTo>
                      <a:pt x="438" y="123"/>
                    </a:lnTo>
                    <a:lnTo>
                      <a:pt x="109" y="123"/>
                    </a:lnTo>
                    <a:lnTo>
                      <a:pt x="109" y="0"/>
                    </a:lnTo>
                    <a:lnTo>
                      <a:pt x="0" y="245"/>
                    </a:lnTo>
                    <a:close/>
                  </a:path>
                </a:pathLst>
              </a:custGeom>
              <a:noFill/>
              <a:ln w="7938" cap="rnd">
                <a:solidFill>
                  <a:srgbClr val="000000"/>
                </a:solidFill>
                <a:round/>
                <a:headEnd/>
                <a:tailEnd/>
              </a:ln>
            </p:spPr>
            <p:txBody>
              <a:bodyPr/>
              <a:lstStyle/>
              <a:p>
                <a:endParaRPr lang="en-US" dirty="0"/>
              </a:p>
            </p:txBody>
          </p:sp>
        </p:grpSp>
        <p:sp>
          <p:nvSpPr>
            <p:cNvPr id="13493" name="Rectangle 236"/>
            <p:cNvSpPr>
              <a:spLocks noChangeArrowheads="1"/>
            </p:cNvSpPr>
            <p:nvPr/>
          </p:nvSpPr>
          <p:spPr bwMode="auto">
            <a:xfrm>
              <a:off x="3281363" y="2606675"/>
              <a:ext cx="282575"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Early </a:t>
              </a:r>
              <a:endParaRPr lang="en-US" dirty="0"/>
            </a:p>
          </p:txBody>
        </p:sp>
        <p:sp>
          <p:nvSpPr>
            <p:cNvPr id="13494" name="Rectangle 237"/>
            <p:cNvSpPr>
              <a:spLocks noChangeArrowheads="1"/>
            </p:cNvSpPr>
            <p:nvPr/>
          </p:nvSpPr>
          <p:spPr bwMode="auto">
            <a:xfrm>
              <a:off x="3198813" y="2714625"/>
              <a:ext cx="409575" cy="125413"/>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Warning</a:t>
              </a:r>
              <a:endParaRPr lang="en-US" dirty="0"/>
            </a:p>
          </p:txBody>
        </p:sp>
        <p:grpSp>
          <p:nvGrpSpPr>
            <p:cNvPr id="27" name="Group 240"/>
            <p:cNvGrpSpPr>
              <a:grpSpLocks/>
            </p:cNvGrpSpPr>
            <p:nvPr/>
          </p:nvGrpSpPr>
          <p:grpSpPr bwMode="auto">
            <a:xfrm>
              <a:off x="4957763" y="2338388"/>
              <a:ext cx="941387" cy="738187"/>
              <a:chOff x="2883" y="1494"/>
              <a:chExt cx="547" cy="490"/>
            </a:xfrm>
          </p:grpSpPr>
          <p:sp>
            <p:nvSpPr>
              <p:cNvPr id="13535" name="Freeform 238"/>
              <p:cNvSpPr>
                <a:spLocks/>
              </p:cNvSpPr>
              <p:nvPr/>
            </p:nvSpPr>
            <p:spPr bwMode="auto">
              <a:xfrm>
                <a:off x="2883" y="1494"/>
                <a:ext cx="547" cy="490"/>
              </a:xfrm>
              <a:custGeom>
                <a:avLst/>
                <a:gdLst>
                  <a:gd name="T0" fmla="*/ 0 w 547"/>
                  <a:gd name="T1" fmla="*/ 245 h 490"/>
                  <a:gd name="T2" fmla="*/ 109 w 547"/>
                  <a:gd name="T3" fmla="*/ 490 h 490"/>
                  <a:gd name="T4" fmla="*/ 109 w 547"/>
                  <a:gd name="T5" fmla="*/ 368 h 490"/>
                  <a:gd name="T6" fmla="*/ 438 w 547"/>
                  <a:gd name="T7" fmla="*/ 368 h 490"/>
                  <a:gd name="T8" fmla="*/ 438 w 547"/>
                  <a:gd name="T9" fmla="*/ 490 h 490"/>
                  <a:gd name="T10" fmla="*/ 547 w 547"/>
                  <a:gd name="T11" fmla="*/ 245 h 490"/>
                  <a:gd name="T12" fmla="*/ 438 w 547"/>
                  <a:gd name="T13" fmla="*/ 0 h 490"/>
                  <a:gd name="T14" fmla="*/ 438 w 547"/>
                  <a:gd name="T15" fmla="*/ 123 h 490"/>
                  <a:gd name="T16" fmla="*/ 109 w 547"/>
                  <a:gd name="T17" fmla="*/ 123 h 490"/>
                  <a:gd name="T18" fmla="*/ 109 w 547"/>
                  <a:gd name="T19" fmla="*/ 0 h 490"/>
                  <a:gd name="T20" fmla="*/ 0 w 547"/>
                  <a:gd name="T21" fmla="*/ 245 h 4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47"/>
                  <a:gd name="T34" fmla="*/ 0 h 490"/>
                  <a:gd name="T35" fmla="*/ 547 w 547"/>
                  <a:gd name="T36" fmla="*/ 490 h 4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47" h="490">
                    <a:moveTo>
                      <a:pt x="0" y="245"/>
                    </a:moveTo>
                    <a:lnTo>
                      <a:pt x="109" y="490"/>
                    </a:lnTo>
                    <a:lnTo>
                      <a:pt x="109" y="368"/>
                    </a:lnTo>
                    <a:lnTo>
                      <a:pt x="438" y="368"/>
                    </a:lnTo>
                    <a:lnTo>
                      <a:pt x="438" y="490"/>
                    </a:lnTo>
                    <a:lnTo>
                      <a:pt x="547" y="245"/>
                    </a:lnTo>
                    <a:lnTo>
                      <a:pt x="438" y="0"/>
                    </a:lnTo>
                    <a:lnTo>
                      <a:pt x="438" y="123"/>
                    </a:lnTo>
                    <a:lnTo>
                      <a:pt x="109" y="123"/>
                    </a:lnTo>
                    <a:lnTo>
                      <a:pt x="109" y="0"/>
                    </a:lnTo>
                    <a:lnTo>
                      <a:pt x="0" y="245"/>
                    </a:lnTo>
                    <a:close/>
                  </a:path>
                </a:pathLst>
              </a:custGeom>
              <a:solidFill>
                <a:srgbClr val="FFCC99"/>
              </a:solidFill>
              <a:ln w="9525">
                <a:noFill/>
                <a:round/>
                <a:headEnd/>
                <a:tailEnd/>
              </a:ln>
            </p:spPr>
            <p:txBody>
              <a:bodyPr/>
              <a:lstStyle/>
              <a:p>
                <a:endParaRPr lang="en-US" dirty="0"/>
              </a:p>
            </p:txBody>
          </p:sp>
          <p:sp>
            <p:nvSpPr>
              <p:cNvPr id="13536" name="Freeform 239"/>
              <p:cNvSpPr>
                <a:spLocks/>
              </p:cNvSpPr>
              <p:nvPr/>
            </p:nvSpPr>
            <p:spPr bwMode="auto">
              <a:xfrm>
                <a:off x="2883" y="1494"/>
                <a:ext cx="547" cy="490"/>
              </a:xfrm>
              <a:custGeom>
                <a:avLst/>
                <a:gdLst>
                  <a:gd name="T0" fmla="*/ 0 w 547"/>
                  <a:gd name="T1" fmla="*/ 245 h 490"/>
                  <a:gd name="T2" fmla="*/ 109 w 547"/>
                  <a:gd name="T3" fmla="*/ 490 h 490"/>
                  <a:gd name="T4" fmla="*/ 109 w 547"/>
                  <a:gd name="T5" fmla="*/ 368 h 490"/>
                  <a:gd name="T6" fmla="*/ 438 w 547"/>
                  <a:gd name="T7" fmla="*/ 368 h 490"/>
                  <a:gd name="T8" fmla="*/ 438 w 547"/>
                  <a:gd name="T9" fmla="*/ 490 h 490"/>
                  <a:gd name="T10" fmla="*/ 547 w 547"/>
                  <a:gd name="T11" fmla="*/ 245 h 490"/>
                  <a:gd name="T12" fmla="*/ 438 w 547"/>
                  <a:gd name="T13" fmla="*/ 0 h 490"/>
                  <a:gd name="T14" fmla="*/ 438 w 547"/>
                  <a:gd name="T15" fmla="*/ 123 h 490"/>
                  <a:gd name="T16" fmla="*/ 109 w 547"/>
                  <a:gd name="T17" fmla="*/ 123 h 490"/>
                  <a:gd name="T18" fmla="*/ 109 w 547"/>
                  <a:gd name="T19" fmla="*/ 0 h 490"/>
                  <a:gd name="T20" fmla="*/ 0 w 547"/>
                  <a:gd name="T21" fmla="*/ 245 h 4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47"/>
                  <a:gd name="T34" fmla="*/ 0 h 490"/>
                  <a:gd name="T35" fmla="*/ 547 w 547"/>
                  <a:gd name="T36" fmla="*/ 490 h 4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47" h="490">
                    <a:moveTo>
                      <a:pt x="0" y="245"/>
                    </a:moveTo>
                    <a:lnTo>
                      <a:pt x="109" y="490"/>
                    </a:lnTo>
                    <a:lnTo>
                      <a:pt x="109" y="368"/>
                    </a:lnTo>
                    <a:lnTo>
                      <a:pt x="438" y="368"/>
                    </a:lnTo>
                    <a:lnTo>
                      <a:pt x="438" y="490"/>
                    </a:lnTo>
                    <a:lnTo>
                      <a:pt x="547" y="245"/>
                    </a:lnTo>
                    <a:lnTo>
                      <a:pt x="438" y="0"/>
                    </a:lnTo>
                    <a:lnTo>
                      <a:pt x="438" y="123"/>
                    </a:lnTo>
                    <a:lnTo>
                      <a:pt x="109" y="123"/>
                    </a:lnTo>
                    <a:lnTo>
                      <a:pt x="109" y="0"/>
                    </a:lnTo>
                    <a:lnTo>
                      <a:pt x="0" y="245"/>
                    </a:lnTo>
                    <a:close/>
                  </a:path>
                </a:pathLst>
              </a:custGeom>
              <a:noFill/>
              <a:ln w="7938" cap="rnd">
                <a:solidFill>
                  <a:srgbClr val="000000"/>
                </a:solidFill>
                <a:round/>
                <a:headEnd/>
                <a:tailEnd/>
              </a:ln>
            </p:spPr>
            <p:txBody>
              <a:bodyPr/>
              <a:lstStyle/>
              <a:p>
                <a:endParaRPr lang="en-US" dirty="0"/>
              </a:p>
            </p:txBody>
          </p:sp>
        </p:grpSp>
        <p:sp>
          <p:nvSpPr>
            <p:cNvPr id="13496" name="Rectangle 241"/>
            <p:cNvSpPr>
              <a:spLocks noChangeArrowheads="1"/>
            </p:cNvSpPr>
            <p:nvPr/>
          </p:nvSpPr>
          <p:spPr bwMode="auto">
            <a:xfrm>
              <a:off x="5262111" y="2611438"/>
              <a:ext cx="405717"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Viability </a:t>
              </a:r>
              <a:endParaRPr lang="en-US" dirty="0"/>
            </a:p>
          </p:txBody>
        </p:sp>
        <p:sp>
          <p:nvSpPr>
            <p:cNvPr id="13497" name="Rectangle 242"/>
            <p:cNvSpPr>
              <a:spLocks noChangeArrowheads="1"/>
            </p:cNvSpPr>
            <p:nvPr/>
          </p:nvSpPr>
          <p:spPr bwMode="auto">
            <a:xfrm>
              <a:off x="5341938" y="2722563"/>
              <a:ext cx="217487" cy="125412"/>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Risk</a:t>
              </a:r>
              <a:endParaRPr lang="en-US" dirty="0"/>
            </a:p>
          </p:txBody>
        </p:sp>
        <p:grpSp>
          <p:nvGrpSpPr>
            <p:cNvPr id="28" name="Group 245"/>
            <p:cNvGrpSpPr>
              <a:grpSpLocks/>
            </p:cNvGrpSpPr>
            <p:nvPr/>
          </p:nvGrpSpPr>
          <p:grpSpPr bwMode="auto">
            <a:xfrm>
              <a:off x="7553325" y="2322513"/>
              <a:ext cx="942975" cy="739775"/>
              <a:chOff x="4392" y="1484"/>
              <a:chExt cx="548" cy="490"/>
            </a:xfrm>
          </p:grpSpPr>
          <p:sp>
            <p:nvSpPr>
              <p:cNvPr id="13533" name="Freeform 243"/>
              <p:cNvSpPr>
                <a:spLocks/>
              </p:cNvSpPr>
              <p:nvPr/>
            </p:nvSpPr>
            <p:spPr bwMode="auto">
              <a:xfrm>
                <a:off x="4392" y="1484"/>
                <a:ext cx="548" cy="490"/>
              </a:xfrm>
              <a:custGeom>
                <a:avLst/>
                <a:gdLst>
                  <a:gd name="T0" fmla="*/ 0 w 548"/>
                  <a:gd name="T1" fmla="*/ 245 h 490"/>
                  <a:gd name="T2" fmla="*/ 110 w 548"/>
                  <a:gd name="T3" fmla="*/ 490 h 490"/>
                  <a:gd name="T4" fmla="*/ 110 w 548"/>
                  <a:gd name="T5" fmla="*/ 368 h 490"/>
                  <a:gd name="T6" fmla="*/ 439 w 548"/>
                  <a:gd name="T7" fmla="*/ 368 h 490"/>
                  <a:gd name="T8" fmla="*/ 439 w 548"/>
                  <a:gd name="T9" fmla="*/ 490 h 490"/>
                  <a:gd name="T10" fmla="*/ 548 w 548"/>
                  <a:gd name="T11" fmla="*/ 245 h 490"/>
                  <a:gd name="T12" fmla="*/ 439 w 548"/>
                  <a:gd name="T13" fmla="*/ 0 h 490"/>
                  <a:gd name="T14" fmla="*/ 439 w 548"/>
                  <a:gd name="T15" fmla="*/ 123 h 490"/>
                  <a:gd name="T16" fmla="*/ 110 w 548"/>
                  <a:gd name="T17" fmla="*/ 123 h 490"/>
                  <a:gd name="T18" fmla="*/ 110 w 548"/>
                  <a:gd name="T19" fmla="*/ 0 h 490"/>
                  <a:gd name="T20" fmla="*/ 0 w 548"/>
                  <a:gd name="T21" fmla="*/ 245 h 4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48"/>
                  <a:gd name="T34" fmla="*/ 0 h 490"/>
                  <a:gd name="T35" fmla="*/ 548 w 548"/>
                  <a:gd name="T36" fmla="*/ 490 h 4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48" h="490">
                    <a:moveTo>
                      <a:pt x="0" y="245"/>
                    </a:moveTo>
                    <a:lnTo>
                      <a:pt x="110" y="490"/>
                    </a:lnTo>
                    <a:lnTo>
                      <a:pt x="110" y="368"/>
                    </a:lnTo>
                    <a:lnTo>
                      <a:pt x="439" y="368"/>
                    </a:lnTo>
                    <a:lnTo>
                      <a:pt x="439" y="490"/>
                    </a:lnTo>
                    <a:lnTo>
                      <a:pt x="548" y="245"/>
                    </a:lnTo>
                    <a:lnTo>
                      <a:pt x="439" y="0"/>
                    </a:lnTo>
                    <a:lnTo>
                      <a:pt x="439" y="123"/>
                    </a:lnTo>
                    <a:lnTo>
                      <a:pt x="110" y="123"/>
                    </a:lnTo>
                    <a:lnTo>
                      <a:pt x="110" y="0"/>
                    </a:lnTo>
                    <a:lnTo>
                      <a:pt x="0" y="245"/>
                    </a:lnTo>
                    <a:close/>
                  </a:path>
                </a:pathLst>
              </a:custGeom>
              <a:solidFill>
                <a:srgbClr val="FF6600"/>
              </a:solidFill>
              <a:ln w="9525">
                <a:noFill/>
                <a:round/>
                <a:headEnd/>
                <a:tailEnd/>
              </a:ln>
            </p:spPr>
            <p:txBody>
              <a:bodyPr/>
              <a:lstStyle/>
              <a:p>
                <a:endParaRPr lang="en-US" dirty="0"/>
              </a:p>
            </p:txBody>
          </p:sp>
          <p:sp>
            <p:nvSpPr>
              <p:cNvPr id="13534" name="Freeform 244"/>
              <p:cNvSpPr>
                <a:spLocks/>
              </p:cNvSpPr>
              <p:nvPr/>
            </p:nvSpPr>
            <p:spPr bwMode="auto">
              <a:xfrm>
                <a:off x="4392" y="1484"/>
                <a:ext cx="548" cy="490"/>
              </a:xfrm>
              <a:custGeom>
                <a:avLst/>
                <a:gdLst>
                  <a:gd name="T0" fmla="*/ 0 w 548"/>
                  <a:gd name="T1" fmla="*/ 245 h 490"/>
                  <a:gd name="T2" fmla="*/ 110 w 548"/>
                  <a:gd name="T3" fmla="*/ 490 h 490"/>
                  <a:gd name="T4" fmla="*/ 110 w 548"/>
                  <a:gd name="T5" fmla="*/ 368 h 490"/>
                  <a:gd name="T6" fmla="*/ 439 w 548"/>
                  <a:gd name="T7" fmla="*/ 368 h 490"/>
                  <a:gd name="T8" fmla="*/ 439 w 548"/>
                  <a:gd name="T9" fmla="*/ 490 h 490"/>
                  <a:gd name="T10" fmla="*/ 548 w 548"/>
                  <a:gd name="T11" fmla="*/ 245 h 490"/>
                  <a:gd name="T12" fmla="*/ 439 w 548"/>
                  <a:gd name="T13" fmla="*/ 0 h 490"/>
                  <a:gd name="T14" fmla="*/ 439 w 548"/>
                  <a:gd name="T15" fmla="*/ 123 h 490"/>
                  <a:gd name="T16" fmla="*/ 110 w 548"/>
                  <a:gd name="T17" fmla="*/ 123 h 490"/>
                  <a:gd name="T18" fmla="*/ 110 w 548"/>
                  <a:gd name="T19" fmla="*/ 0 h 490"/>
                  <a:gd name="T20" fmla="*/ 0 w 548"/>
                  <a:gd name="T21" fmla="*/ 245 h 4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48"/>
                  <a:gd name="T34" fmla="*/ 0 h 490"/>
                  <a:gd name="T35" fmla="*/ 548 w 548"/>
                  <a:gd name="T36" fmla="*/ 490 h 4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48" h="490">
                    <a:moveTo>
                      <a:pt x="0" y="245"/>
                    </a:moveTo>
                    <a:lnTo>
                      <a:pt x="110" y="490"/>
                    </a:lnTo>
                    <a:lnTo>
                      <a:pt x="110" y="368"/>
                    </a:lnTo>
                    <a:lnTo>
                      <a:pt x="439" y="368"/>
                    </a:lnTo>
                    <a:lnTo>
                      <a:pt x="439" y="490"/>
                    </a:lnTo>
                    <a:lnTo>
                      <a:pt x="548" y="245"/>
                    </a:lnTo>
                    <a:lnTo>
                      <a:pt x="439" y="0"/>
                    </a:lnTo>
                    <a:lnTo>
                      <a:pt x="439" y="123"/>
                    </a:lnTo>
                    <a:lnTo>
                      <a:pt x="110" y="123"/>
                    </a:lnTo>
                    <a:lnTo>
                      <a:pt x="110" y="0"/>
                    </a:lnTo>
                    <a:lnTo>
                      <a:pt x="0" y="245"/>
                    </a:lnTo>
                    <a:close/>
                  </a:path>
                </a:pathLst>
              </a:custGeom>
              <a:noFill/>
              <a:ln w="7938" cap="rnd">
                <a:solidFill>
                  <a:srgbClr val="000000"/>
                </a:solidFill>
                <a:round/>
                <a:headEnd/>
                <a:tailEnd/>
              </a:ln>
            </p:spPr>
            <p:txBody>
              <a:bodyPr/>
              <a:lstStyle/>
              <a:p>
                <a:endParaRPr lang="en-US" dirty="0"/>
              </a:p>
            </p:txBody>
          </p:sp>
        </p:grpSp>
        <p:sp>
          <p:nvSpPr>
            <p:cNvPr id="13499" name="Rectangle 246"/>
            <p:cNvSpPr>
              <a:spLocks noChangeArrowheads="1"/>
            </p:cNvSpPr>
            <p:nvPr/>
          </p:nvSpPr>
          <p:spPr bwMode="auto">
            <a:xfrm>
              <a:off x="7777163" y="2643188"/>
              <a:ext cx="530225" cy="125412"/>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Resolution</a:t>
              </a:r>
              <a:endParaRPr lang="en-US" dirty="0"/>
            </a:p>
          </p:txBody>
        </p:sp>
        <p:sp>
          <p:nvSpPr>
            <p:cNvPr id="13500" name="Rectangle 248"/>
            <p:cNvSpPr>
              <a:spLocks noChangeArrowheads="1"/>
            </p:cNvSpPr>
            <p:nvPr/>
          </p:nvSpPr>
          <p:spPr bwMode="auto">
            <a:xfrm>
              <a:off x="1008879" y="2587625"/>
              <a:ext cx="23766"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a:t>
              </a:r>
              <a:endParaRPr lang="en-US" dirty="0"/>
            </a:p>
          </p:txBody>
        </p:sp>
        <p:sp>
          <p:nvSpPr>
            <p:cNvPr id="13501" name="Rectangle 249"/>
            <p:cNvSpPr>
              <a:spLocks noChangeArrowheads="1"/>
            </p:cNvSpPr>
            <p:nvPr/>
          </p:nvSpPr>
          <p:spPr bwMode="auto">
            <a:xfrm>
              <a:off x="1036638" y="2587625"/>
              <a:ext cx="87312"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s </a:t>
              </a:r>
              <a:endParaRPr lang="en-US" dirty="0"/>
            </a:p>
          </p:txBody>
        </p:sp>
        <p:sp>
          <p:nvSpPr>
            <p:cNvPr id="13502" name="Freeform 252"/>
            <p:cNvSpPr>
              <a:spLocks noEditPoints="1"/>
            </p:cNvSpPr>
            <p:nvPr/>
          </p:nvSpPr>
          <p:spPr bwMode="auto">
            <a:xfrm>
              <a:off x="1117600" y="2684463"/>
              <a:ext cx="230188" cy="61912"/>
            </a:xfrm>
            <a:custGeom>
              <a:avLst/>
              <a:gdLst>
                <a:gd name="T0" fmla="*/ 2147483647 w 2550"/>
                <a:gd name="T1" fmla="*/ 2147483647 h 800"/>
                <a:gd name="T2" fmla="*/ 2147483647 w 2550"/>
                <a:gd name="T3" fmla="*/ 2147483647 h 800"/>
                <a:gd name="T4" fmla="*/ 2147483647 w 2550"/>
                <a:gd name="T5" fmla="*/ 2147483647 h 800"/>
                <a:gd name="T6" fmla="*/ 2147483647 w 2550"/>
                <a:gd name="T7" fmla="*/ 2147483647 h 800"/>
                <a:gd name="T8" fmla="*/ 2147483647 w 2550"/>
                <a:gd name="T9" fmla="*/ 2147483647 h 800"/>
                <a:gd name="T10" fmla="*/ 2147483647 w 2550"/>
                <a:gd name="T11" fmla="*/ 2147483647 h 800"/>
                <a:gd name="T12" fmla="*/ 2147483647 w 2550"/>
                <a:gd name="T13" fmla="*/ 2147483647 h 800"/>
                <a:gd name="T14" fmla="*/ 2147483647 w 2550"/>
                <a:gd name="T15" fmla="*/ 2147483647 h 800"/>
                <a:gd name="T16" fmla="*/ 2147483647 w 2550"/>
                <a:gd name="T17" fmla="*/ 2147483647 h 800"/>
                <a:gd name="T18" fmla="*/ 2147483647 w 2550"/>
                <a:gd name="T19" fmla="*/ 2147483647 h 800"/>
                <a:gd name="T20" fmla="*/ 2147483647 w 2550"/>
                <a:gd name="T21" fmla="*/ 2147483647 h 800"/>
                <a:gd name="T22" fmla="*/ 2147483647 w 2550"/>
                <a:gd name="T23" fmla="*/ 2147483647 h 800"/>
                <a:gd name="T24" fmla="*/ 2147483647 w 2550"/>
                <a:gd name="T25" fmla="*/ 2147483647 h 800"/>
                <a:gd name="T26" fmla="*/ 2147483647 w 2550"/>
                <a:gd name="T27" fmla="*/ 2147483647 h 800"/>
                <a:gd name="T28" fmla="*/ 2147483647 w 2550"/>
                <a:gd name="T29" fmla="*/ 2147483647 h 800"/>
                <a:gd name="T30" fmla="*/ 0 w 2550"/>
                <a:gd name="T31" fmla="*/ 2147483647 h 800"/>
                <a:gd name="T32" fmla="*/ 2147483647 w 2550"/>
                <a:gd name="T33" fmla="*/ 0 h 800"/>
                <a:gd name="T34" fmla="*/ 2147483647 w 2550"/>
                <a:gd name="T35" fmla="*/ 2147483647 h 8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550"/>
                <a:gd name="T55" fmla="*/ 0 h 800"/>
                <a:gd name="T56" fmla="*/ 2550 w 2550"/>
                <a:gd name="T57" fmla="*/ 800 h 8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550" h="800">
                  <a:moveTo>
                    <a:pt x="2484" y="467"/>
                  </a:moveTo>
                  <a:lnTo>
                    <a:pt x="2084" y="467"/>
                  </a:lnTo>
                  <a:cubicBezTo>
                    <a:pt x="2047" y="467"/>
                    <a:pt x="2017" y="437"/>
                    <a:pt x="2017" y="400"/>
                  </a:cubicBezTo>
                  <a:cubicBezTo>
                    <a:pt x="2017" y="363"/>
                    <a:pt x="2047" y="333"/>
                    <a:pt x="2084" y="333"/>
                  </a:cubicBezTo>
                  <a:lnTo>
                    <a:pt x="2484" y="333"/>
                  </a:lnTo>
                  <a:cubicBezTo>
                    <a:pt x="2521" y="333"/>
                    <a:pt x="2550" y="363"/>
                    <a:pt x="2550" y="400"/>
                  </a:cubicBezTo>
                  <a:cubicBezTo>
                    <a:pt x="2550" y="437"/>
                    <a:pt x="2521" y="467"/>
                    <a:pt x="2484" y="467"/>
                  </a:cubicBezTo>
                  <a:close/>
                  <a:moveTo>
                    <a:pt x="1550" y="467"/>
                  </a:moveTo>
                  <a:lnTo>
                    <a:pt x="1150" y="467"/>
                  </a:lnTo>
                  <a:cubicBezTo>
                    <a:pt x="1114" y="467"/>
                    <a:pt x="1084" y="437"/>
                    <a:pt x="1084" y="400"/>
                  </a:cubicBezTo>
                  <a:cubicBezTo>
                    <a:pt x="1084" y="363"/>
                    <a:pt x="1114" y="333"/>
                    <a:pt x="1150" y="333"/>
                  </a:cubicBezTo>
                  <a:lnTo>
                    <a:pt x="1550" y="333"/>
                  </a:lnTo>
                  <a:cubicBezTo>
                    <a:pt x="1587" y="333"/>
                    <a:pt x="1617" y="363"/>
                    <a:pt x="1617" y="400"/>
                  </a:cubicBezTo>
                  <a:cubicBezTo>
                    <a:pt x="1617" y="437"/>
                    <a:pt x="1587" y="467"/>
                    <a:pt x="1550" y="467"/>
                  </a:cubicBezTo>
                  <a:close/>
                  <a:moveTo>
                    <a:pt x="800" y="800"/>
                  </a:moveTo>
                  <a:lnTo>
                    <a:pt x="0" y="400"/>
                  </a:lnTo>
                  <a:lnTo>
                    <a:pt x="800" y="0"/>
                  </a:lnTo>
                  <a:lnTo>
                    <a:pt x="800" y="800"/>
                  </a:lnTo>
                  <a:close/>
                </a:path>
              </a:pathLst>
            </a:custGeom>
            <a:solidFill>
              <a:srgbClr val="000000"/>
            </a:solidFill>
            <a:ln w="1588">
              <a:solidFill>
                <a:srgbClr val="000000"/>
              </a:solidFill>
              <a:bevel/>
              <a:headEnd/>
              <a:tailEnd/>
            </a:ln>
          </p:spPr>
          <p:txBody>
            <a:bodyPr/>
            <a:lstStyle/>
            <a:p>
              <a:endParaRPr lang="en-US" dirty="0"/>
            </a:p>
          </p:txBody>
        </p:sp>
        <p:sp>
          <p:nvSpPr>
            <p:cNvPr id="13503" name="Freeform 253"/>
            <p:cNvSpPr>
              <a:spLocks noEditPoints="1"/>
            </p:cNvSpPr>
            <p:nvPr/>
          </p:nvSpPr>
          <p:spPr bwMode="auto">
            <a:xfrm>
              <a:off x="2063750" y="2673350"/>
              <a:ext cx="347663" cy="61913"/>
            </a:xfrm>
            <a:custGeom>
              <a:avLst/>
              <a:gdLst>
                <a:gd name="T0" fmla="*/ 2147483647 w 3850"/>
                <a:gd name="T1" fmla="*/ 2147483647 h 800"/>
                <a:gd name="T2" fmla="*/ 2147483647 w 3850"/>
                <a:gd name="T3" fmla="*/ 2147483647 h 800"/>
                <a:gd name="T4" fmla="*/ 2147483647 w 3850"/>
                <a:gd name="T5" fmla="*/ 2147483647 h 800"/>
                <a:gd name="T6" fmla="*/ 2147483647 w 3850"/>
                <a:gd name="T7" fmla="*/ 2147483647 h 800"/>
                <a:gd name="T8" fmla="*/ 2147483647 w 3850"/>
                <a:gd name="T9" fmla="*/ 2147483647 h 800"/>
                <a:gd name="T10" fmla="*/ 0 w 3850"/>
                <a:gd name="T11" fmla="*/ 2147483647 h 800"/>
                <a:gd name="T12" fmla="*/ 2147483647 w 3850"/>
                <a:gd name="T13" fmla="*/ 2147483647 h 800"/>
                <a:gd name="T14" fmla="*/ 2147483647 w 3850"/>
                <a:gd name="T15" fmla="*/ 2147483647 h 800"/>
                <a:gd name="T16" fmla="*/ 2147483647 w 3850"/>
                <a:gd name="T17" fmla="*/ 2147483647 h 800"/>
                <a:gd name="T18" fmla="*/ 2147483647 w 3850"/>
                <a:gd name="T19" fmla="*/ 2147483647 h 800"/>
                <a:gd name="T20" fmla="*/ 2147483647 w 3850"/>
                <a:gd name="T21" fmla="*/ 2147483647 h 800"/>
                <a:gd name="T22" fmla="*/ 2147483647 w 3850"/>
                <a:gd name="T23" fmla="*/ 2147483647 h 800"/>
                <a:gd name="T24" fmla="*/ 2147483647 w 3850"/>
                <a:gd name="T25" fmla="*/ 2147483647 h 800"/>
                <a:gd name="T26" fmla="*/ 2147483647 w 3850"/>
                <a:gd name="T27" fmla="*/ 2147483647 h 800"/>
                <a:gd name="T28" fmla="*/ 2147483647 w 3850"/>
                <a:gd name="T29" fmla="*/ 2147483647 h 800"/>
                <a:gd name="T30" fmla="*/ 2147483647 w 3850"/>
                <a:gd name="T31" fmla="*/ 2147483647 h 800"/>
                <a:gd name="T32" fmla="*/ 2147483647 w 3850"/>
                <a:gd name="T33" fmla="*/ 2147483647 h 800"/>
                <a:gd name="T34" fmla="*/ 2147483647 w 3850"/>
                <a:gd name="T35" fmla="*/ 2147483647 h 800"/>
                <a:gd name="T36" fmla="*/ 2147483647 w 3850"/>
                <a:gd name="T37" fmla="*/ 2147483647 h 800"/>
                <a:gd name="T38" fmla="*/ 2147483647 w 3850"/>
                <a:gd name="T39" fmla="*/ 2147483647 h 800"/>
                <a:gd name="T40" fmla="*/ 2147483647 w 3850"/>
                <a:gd name="T41" fmla="*/ 2147483647 h 800"/>
                <a:gd name="T42" fmla="*/ 2147483647 w 3850"/>
                <a:gd name="T43" fmla="*/ 2147483647 h 800"/>
                <a:gd name="T44" fmla="*/ 2147483647 w 3850"/>
                <a:gd name="T45" fmla="*/ 2147483647 h 800"/>
                <a:gd name="T46" fmla="*/ 2147483647 w 3850"/>
                <a:gd name="T47" fmla="*/ 2147483647 h 800"/>
                <a:gd name="T48" fmla="*/ 2147483647 w 3850"/>
                <a:gd name="T49" fmla="*/ 2147483647 h 800"/>
                <a:gd name="T50" fmla="*/ 2147483647 w 3850"/>
                <a:gd name="T51" fmla="*/ 2147483647 h 800"/>
                <a:gd name="T52" fmla="*/ 2147483647 w 3850"/>
                <a:gd name="T53" fmla="*/ 2147483647 h 800"/>
                <a:gd name="T54" fmla="*/ 2147483647 w 3850"/>
                <a:gd name="T55" fmla="*/ 2147483647 h 800"/>
                <a:gd name="T56" fmla="*/ 2147483647 w 3850"/>
                <a:gd name="T57" fmla="*/ 0 h 800"/>
                <a:gd name="T58" fmla="*/ 2147483647 w 3850"/>
                <a:gd name="T59" fmla="*/ 2147483647 h 800"/>
                <a:gd name="T60" fmla="*/ 2147483647 w 3850"/>
                <a:gd name="T61" fmla="*/ 2147483647 h 800"/>
                <a:gd name="T62" fmla="*/ 2147483647 w 3850"/>
                <a:gd name="T63" fmla="*/ 0 h 8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850"/>
                <a:gd name="T97" fmla="*/ 0 h 800"/>
                <a:gd name="T98" fmla="*/ 3850 w 3850"/>
                <a:gd name="T99" fmla="*/ 800 h 8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850" h="800">
                  <a:moveTo>
                    <a:pt x="67" y="333"/>
                  </a:moveTo>
                  <a:lnTo>
                    <a:pt x="467" y="333"/>
                  </a:lnTo>
                  <a:cubicBezTo>
                    <a:pt x="504" y="333"/>
                    <a:pt x="534" y="363"/>
                    <a:pt x="534" y="400"/>
                  </a:cubicBezTo>
                  <a:cubicBezTo>
                    <a:pt x="534" y="437"/>
                    <a:pt x="504" y="466"/>
                    <a:pt x="467" y="466"/>
                  </a:cubicBezTo>
                  <a:lnTo>
                    <a:pt x="67" y="466"/>
                  </a:lnTo>
                  <a:cubicBezTo>
                    <a:pt x="30" y="466"/>
                    <a:pt x="0" y="437"/>
                    <a:pt x="0" y="400"/>
                  </a:cubicBezTo>
                  <a:cubicBezTo>
                    <a:pt x="0" y="363"/>
                    <a:pt x="30" y="333"/>
                    <a:pt x="67" y="333"/>
                  </a:cubicBezTo>
                  <a:close/>
                  <a:moveTo>
                    <a:pt x="1000" y="333"/>
                  </a:moveTo>
                  <a:lnTo>
                    <a:pt x="1400" y="333"/>
                  </a:lnTo>
                  <a:cubicBezTo>
                    <a:pt x="1437" y="333"/>
                    <a:pt x="1467" y="363"/>
                    <a:pt x="1467" y="400"/>
                  </a:cubicBezTo>
                  <a:cubicBezTo>
                    <a:pt x="1467" y="437"/>
                    <a:pt x="1437" y="466"/>
                    <a:pt x="1400" y="466"/>
                  </a:cubicBezTo>
                  <a:lnTo>
                    <a:pt x="1000" y="466"/>
                  </a:lnTo>
                  <a:cubicBezTo>
                    <a:pt x="964" y="466"/>
                    <a:pt x="934" y="437"/>
                    <a:pt x="934" y="400"/>
                  </a:cubicBezTo>
                  <a:cubicBezTo>
                    <a:pt x="934" y="363"/>
                    <a:pt x="964" y="333"/>
                    <a:pt x="1000" y="333"/>
                  </a:cubicBezTo>
                  <a:close/>
                  <a:moveTo>
                    <a:pt x="1934" y="333"/>
                  </a:moveTo>
                  <a:lnTo>
                    <a:pt x="2334" y="333"/>
                  </a:lnTo>
                  <a:cubicBezTo>
                    <a:pt x="2371" y="333"/>
                    <a:pt x="2400" y="363"/>
                    <a:pt x="2400" y="400"/>
                  </a:cubicBezTo>
                  <a:cubicBezTo>
                    <a:pt x="2400" y="437"/>
                    <a:pt x="2371" y="466"/>
                    <a:pt x="2334" y="466"/>
                  </a:cubicBezTo>
                  <a:lnTo>
                    <a:pt x="1934" y="466"/>
                  </a:lnTo>
                  <a:cubicBezTo>
                    <a:pt x="1897" y="466"/>
                    <a:pt x="1867" y="437"/>
                    <a:pt x="1867" y="400"/>
                  </a:cubicBezTo>
                  <a:cubicBezTo>
                    <a:pt x="1867" y="363"/>
                    <a:pt x="1897" y="333"/>
                    <a:pt x="1934" y="333"/>
                  </a:cubicBezTo>
                  <a:close/>
                  <a:moveTo>
                    <a:pt x="2867" y="333"/>
                  </a:moveTo>
                  <a:lnTo>
                    <a:pt x="3184" y="333"/>
                  </a:lnTo>
                  <a:cubicBezTo>
                    <a:pt x="3221" y="333"/>
                    <a:pt x="3250" y="363"/>
                    <a:pt x="3250" y="400"/>
                  </a:cubicBezTo>
                  <a:cubicBezTo>
                    <a:pt x="3250" y="437"/>
                    <a:pt x="3221" y="466"/>
                    <a:pt x="3184" y="466"/>
                  </a:cubicBezTo>
                  <a:lnTo>
                    <a:pt x="2867" y="466"/>
                  </a:lnTo>
                  <a:cubicBezTo>
                    <a:pt x="2830" y="466"/>
                    <a:pt x="2800" y="437"/>
                    <a:pt x="2800" y="400"/>
                  </a:cubicBezTo>
                  <a:cubicBezTo>
                    <a:pt x="2800" y="363"/>
                    <a:pt x="2830" y="333"/>
                    <a:pt x="2867" y="333"/>
                  </a:cubicBezTo>
                  <a:close/>
                  <a:moveTo>
                    <a:pt x="3050" y="0"/>
                  </a:moveTo>
                  <a:lnTo>
                    <a:pt x="3850" y="400"/>
                  </a:lnTo>
                  <a:lnTo>
                    <a:pt x="3050" y="800"/>
                  </a:lnTo>
                  <a:lnTo>
                    <a:pt x="3050" y="0"/>
                  </a:lnTo>
                  <a:close/>
                </a:path>
              </a:pathLst>
            </a:custGeom>
            <a:solidFill>
              <a:srgbClr val="000000"/>
            </a:solidFill>
            <a:ln w="1588">
              <a:solidFill>
                <a:srgbClr val="000000"/>
              </a:solidFill>
              <a:bevel/>
              <a:headEnd/>
              <a:tailEnd/>
            </a:ln>
          </p:spPr>
          <p:txBody>
            <a:bodyPr/>
            <a:lstStyle/>
            <a:p>
              <a:endParaRPr lang="en-US" dirty="0"/>
            </a:p>
          </p:txBody>
        </p:sp>
        <p:sp>
          <p:nvSpPr>
            <p:cNvPr id="13504" name="Freeform 254"/>
            <p:cNvSpPr>
              <a:spLocks noEditPoints="1"/>
            </p:cNvSpPr>
            <p:nvPr/>
          </p:nvSpPr>
          <p:spPr bwMode="auto">
            <a:xfrm>
              <a:off x="2427288" y="2673350"/>
              <a:ext cx="520700" cy="61913"/>
            </a:xfrm>
            <a:custGeom>
              <a:avLst/>
              <a:gdLst>
                <a:gd name="T0" fmla="*/ 2147483647 w 5783"/>
                <a:gd name="T1" fmla="*/ 2147483647 h 800"/>
                <a:gd name="T2" fmla="*/ 2147483647 w 5783"/>
                <a:gd name="T3" fmla="*/ 2147483647 h 800"/>
                <a:gd name="T4" fmla="*/ 2147483647 w 5783"/>
                <a:gd name="T5" fmla="*/ 2147483647 h 800"/>
                <a:gd name="T6" fmla="*/ 2147483647 w 5783"/>
                <a:gd name="T7" fmla="*/ 2147483647 h 800"/>
                <a:gd name="T8" fmla="*/ 2147483647 w 5783"/>
                <a:gd name="T9" fmla="*/ 2147483647 h 800"/>
                <a:gd name="T10" fmla="*/ 2147483647 w 5783"/>
                <a:gd name="T11" fmla="*/ 2147483647 h 800"/>
                <a:gd name="T12" fmla="*/ 2147483647 w 5783"/>
                <a:gd name="T13" fmla="*/ 2147483647 h 800"/>
                <a:gd name="T14" fmla="*/ 2147483647 w 5783"/>
                <a:gd name="T15" fmla="*/ 2147483647 h 800"/>
                <a:gd name="T16" fmla="*/ 2147483647 w 5783"/>
                <a:gd name="T17" fmla="*/ 2147483647 h 800"/>
                <a:gd name="T18" fmla="*/ 2147483647 w 5783"/>
                <a:gd name="T19" fmla="*/ 2147483647 h 800"/>
                <a:gd name="T20" fmla="*/ 2147483647 w 5783"/>
                <a:gd name="T21" fmla="*/ 2147483647 h 800"/>
                <a:gd name="T22" fmla="*/ 2147483647 w 5783"/>
                <a:gd name="T23" fmla="*/ 2147483647 h 800"/>
                <a:gd name="T24" fmla="*/ 2147483647 w 5783"/>
                <a:gd name="T25" fmla="*/ 2147483647 h 800"/>
                <a:gd name="T26" fmla="*/ 2147483647 w 5783"/>
                <a:gd name="T27" fmla="*/ 2147483647 h 800"/>
                <a:gd name="T28" fmla="*/ 2147483647 w 5783"/>
                <a:gd name="T29" fmla="*/ 2147483647 h 800"/>
                <a:gd name="T30" fmla="*/ 2147483647 w 5783"/>
                <a:gd name="T31" fmla="*/ 2147483647 h 800"/>
                <a:gd name="T32" fmla="*/ 2147483647 w 5783"/>
                <a:gd name="T33" fmla="*/ 2147483647 h 800"/>
                <a:gd name="T34" fmla="*/ 2147483647 w 5783"/>
                <a:gd name="T35" fmla="*/ 2147483647 h 800"/>
                <a:gd name="T36" fmla="*/ 2147483647 w 5783"/>
                <a:gd name="T37" fmla="*/ 2147483647 h 800"/>
                <a:gd name="T38" fmla="*/ 2147483647 w 5783"/>
                <a:gd name="T39" fmla="*/ 2147483647 h 800"/>
                <a:gd name="T40" fmla="*/ 2147483647 w 5783"/>
                <a:gd name="T41" fmla="*/ 2147483647 h 800"/>
                <a:gd name="T42" fmla="*/ 2147483647 w 5783"/>
                <a:gd name="T43" fmla="*/ 2147483647 h 800"/>
                <a:gd name="T44" fmla="*/ 2147483647 w 5783"/>
                <a:gd name="T45" fmla="*/ 2147483647 h 800"/>
                <a:gd name="T46" fmla="*/ 2147483647 w 5783"/>
                <a:gd name="T47" fmla="*/ 2147483647 h 800"/>
                <a:gd name="T48" fmla="*/ 2147483647 w 5783"/>
                <a:gd name="T49" fmla="*/ 2147483647 h 800"/>
                <a:gd name="T50" fmla="*/ 2147483647 w 5783"/>
                <a:gd name="T51" fmla="*/ 2147483647 h 800"/>
                <a:gd name="T52" fmla="*/ 2147483647 w 5783"/>
                <a:gd name="T53" fmla="*/ 2147483647 h 800"/>
                <a:gd name="T54" fmla="*/ 2147483647 w 5783"/>
                <a:gd name="T55" fmla="*/ 2147483647 h 800"/>
                <a:gd name="T56" fmla="*/ 2147483647 w 5783"/>
                <a:gd name="T57" fmla="*/ 2147483647 h 800"/>
                <a:gd name="T58" fmla="*/ 2147483647 w 5783"/>
                <a:gd name="T59" fmla="*/ 2147483647 h 800"/>
                <a:gd name="T60" fmla="*/ 2147483647 w 5783"/>
                <a:gd name="T61" fmla="*/ 2147483647 h 800"/>
                <a:gd name="T62" fmla="*/ 2147483647 w 5783"/>
                <a:gd name="T63" fmla="*/ 2147483647 h 800"/>
                <a:gd name="T64" fmla="*/ 2147483647 w 5783"/>
                <a:gd name="T65" fmla="*/ 2147483647 h 800"/>
                <a:gd name="T66" fmla="*/ 2147483647 w 5783"/>
                <a:gd name="T67" fmla="*/ 2147483647 h 800"/>
                <a:gd name="T68" fmla="*/ 2147483647 w 5783"/>
                <a:gd name="T69" fmla="*/ 2147483647 h 800"/>
                <a:gd name="T70" fmla="*/ 2147483647 w 5783"/>
                <a:gd name="T71" fmla="*/ 2147483647 h 800"/>
                <a:gd name="T72" fmla="*/ 2147483647 w 5783"/>
                <a:gd name="T73" fmla="*/ 2147483647 h 800"/>
                <a:gd name="T74" fmla="*/ 2147483647 w 5783"/>
                <a:gd name="T75" fmla="*/ 2147483647 h 800"/>
                <a:gd name="T76" fmla="*/ 2147483647 w 5783"/>
                <a:gd name="T77" fmla="*/ 2147483647 h 800"/>
                <a:gd name="T78" fmla="*/ 2147483647 w 5783"/>
                <a:gd name="T79" fmla="*/ 2147483647 h 800"/>
                <a:gd name="T80" fmla="*/ 2147483647 w 5783"/>
                <a:gd name="T81" fmla="*/ 2147483647 h 800"/>
                <a:gd name="T82" fmla="*/ 2147483647 w 5783"/>
                <a:gd name="T83" fmla="*/ 2147483647 h 800"/>
                <a:gd name="T84" fmla="*/ 2147483647 w 5783"/>
                <a:gd name="T85" fmla="*/ 2147483647 h 800"/>
                <a:gd name="T86" fmla="*/ 0 w 5783"/>
                <a:gd name="T87" fmla="*/ 2147483647 h 800"/>
                <a:gd name="T88" fmla="*/ 2147483647 w 5783"/>
                <a:gd name="T89" fmla="*/ 0 h 800"/>
                <a:gd name="T90" fmla="*/ 2147483647 w 5783"/>
                <a:gd name="T91" fmla="*/ 2147483647 h 8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783"/>
                <a:gd name="T139" fmla="*/ 0 h 800"/>
                <a:gd name="T140" fmla="*/ 5783 w 5783"/>
                <a:gd name="T141" fmla="*/ 800 h 80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783" h="800">
                  <a:moveTo>
                    <a:pt x="5717" y="466"/>
                  </a:moveTo>
                  <a:lnTo>
                    <a:pt x="5317" y="466"/>
                  </a:lnTo>
                  <a:cubicBezTo>
                    <a:pt x="5280" y="466"/>
                    <a:pt x="5250" y="437"/>
                    <a:pt x="5250" y="400"/>
                  </a:cubicBezTo>
                  <a:cubicBezTo>
                    <a:pt x="5250" y="363"/>
                    <a:pt x="5280" y="333"/>
                    <a:pt x="5317" y="333"/>
                  </a:cubicBezTo>
                  <a:lnTo>
                    <a:pt x="5717" y="333"/>
                  </a:lnTo>
                  <a:cubicBezTo>
                    <a:pt x="5754" y="333"/>
                    <a:pt x="5783" y="363"/>
                    <a:pt x="5783" y="400"/>
                  </a:cubicBezTo>
                  <a:cubicBezTo>
                    <a:pt x="5783" y="437"/>
                    <a:pt x="5754" y="466"/>
                    <a:pt x="5717" y="466"/>
                  </a:cubicBezTo>
                  <a:close/>
                  <a:moveTo>
                    <a:pt x="4783" y="466"/>
                  </a:moveTo>
                  <a:lnTo>
                    <a:pt x="4383" y="466"/>
                  </a:lnTo>
                  <a:cubicBezTo>
                    <a:pt x="4347" y="466"/>
                    <a:pt x="4317" y="437"/>
                    <a:pt x="4317" y="400"/>
                  </a:cubicBezTo>
                  <a:cubicBezTo>
                    <a:pt x="4317" y="363"/>
                    <a:pt x="4347" y="333"/>
                    <a:pt x="4383" y="333"/>
                  </a:cubicBezTo>
                  <a:lnTo>
                    <a:pt x="4783" y="333"/>
                  </a:lnTo>
                  <a:cubicBezTo>
                    <a:pt x="4820" y="333"/>
                    <a:pt x="4850" y="363"/>
                    <a:pt x="4850" y="400"/>
                  </a:cubicBezTo>
                  <a:cubicBezTo>
                    <a:pt x="4850" y="437"/>
                    <a:pt x="4820" y="466"/>
                    <a:pt x="4783" y="466"/>
                  </a:cubicBezTo>
                  <a:close/>
                  <a:moveTo>
                    <a:pt x="3850" y="466"/>
                  </a:moveTo>
                  <a:lnTo>
                    <a:pt x="3450" y="466"/>
                  </a:lnTo>
                  <a:cubicBezTo>
                    <a:pt x="3413" y="466"/>
                    <a:pt x="3383" y="437"/>
                    <a:pt x="3383" y="400"/>
                  </a:cubicBezTo>
                  <a:cubicBezTo>
                    <a:pt x="3383" y="363"/>
                    <a:pt x="3413" y="333"/>
                    <a:pt x="3450" y="333"/>
                  </a:cubicBezTo>
                  <a:lnTo>
                    <a:pt x="3850" y="333"/>
                  </a:lnTo>
                  <a:cubicBezTo>
                    <a:pt x="3887" y="333"/>
                    <a:pt x="3917" y="363"/>
                    <a:pt x="3917" y="400"/>
                  </a:cubicBezTo>
                  <a:cubicBezTo>
                    <a:pt x="3917" y="437"/>
                    <a:pt x="3887" y="466"/>
                    <a:pt x="3850" y="466"/>
                  </a:cubicBezTo>
                  <a:close/>
                  <a:moveTo>
                    <a:pt x="2917" y="466"/>
                  </a:moveTo>
                  <a:lnTo>
                    <a:pt x="2517" y="466"/>
                  </a:lnTo>
                  <a:cubicBezTo>
                    <a:pt x="2480" y="466"/>
                    <a:pt x="2450" y="437"/>
                    <a:pt x="2450" y="400"/>
                  </a:cubicBezTo>
                  <a:cubicBezTo>
                    <a:pt x="2450" y="363"/>
                    <a:pt x="2480" y="333"/>
                    <a:pt x="2517" y="333"/>
                  </a:cubicBezTo>
                  <a:lnTo>
                    <a:pt x="2917" y="333"/>
                  </a:lnTo>
                  <a:cubicBezTo>
                    <a:pt x="2954" y="333"/>
                    <a:pt x="2983" y="363"/>
                    <a:pt x="2983" y="400"/>
                  </a:cubicBezTo>
                  <a:cubicBezTo>
                    <a:pt x="2983" y="437"/>
                    <a:pt x="2954" y="466"/>
                    <a:pt x="2917" y="466"/>
                  </a:cubicBezTo>
                  <a:close/>
                  <a:moveTo>
                    <a:pt x="1983" y="466"/>
                  </a:moveTo>
                  <a:lnTo>
                    <a:pt x="1583" y="466"/>
                  </a:lnTo>
                  <a:cubicBezTo>
                    <a:pt x="1547" y="466"/>
                    <a:pt x="1517" y="437"/>
                    <a:pt x="1517" y="400"/>
                  </a:cubicBezTo>
                  <a:cubicBezTo>
                    <a:pt x="1517" y="363"/>
                    <a:pt x="1547" y="333"/>
                    <a:pt x="1583" y="333"/>
                  </a:cubicBezTo>
                  <a:lnTo>
                    <a:pt x="1983" y="333"/>
                  </a:lnTo>
                  <a:cubicBezTo>
                    <a:pt x="2020" y="333"/>
                    <a:pt x="2050" y="363"/>
                    <a:pt x="2050" y="400"/>
                  </a:cubicBezTo>
                  <a:cubicBezTo>
                    <a:pt x="2050" y="437"/>
                    <a:pt x="2020" y="466"/>
                    <a:pt x="1983" y="466"/>
                  </a:cubicBezTo>
                  <a:close/>
                  <a:moveTo>
                    <a:pt x="1050" y="466"/>
                  </a:moveTo>
                  <a:lnTo>
                    <a:pt x="667" y="466"/>
                  </a:lnTo>
                  <a:cubicBezTo>
                    <a:pt x="630" y="466"/>
                    <a:pt x="600" y="437"/>
                    <a:pt x="600" y="400"/>
                  </a:cubicBezTo>
                  <a:cubicBezTo>
                    <a:pt x="600" y="363"/>
                    <a:pt x="630" y="333"/>
                    <a:pt x="667" y="333"/>
                  </a:cubicBezTo>
                  <a:lnTo>
                    <a:pt x="1050" y="333"/>
                  </a:lnTo>
                  <a:cubicBezTo>
                    <a:pt x="1087" y="333"/>
                    <a:pt x="1117" y="363"/>
                    <a:pt x="1117" y="400"/>
                  </a:cubicBezTo>
                  <a:cubicBezTo>
                    <a:pt x="1117" y="437"/>
                    <a:pt x="1087" y="466"/>
                    <a:pt x="1050" y="466"/>
                  </a:cubicBezTo>
                  <a:close/>
                  <a:moveTo>
                    <a:pt x="800" y="800"/>
                  </a:moveTo>
                  <a:lnTo>
                    <a:pt x="0" y="400"/>
                  </a:lnTo>
                  <a:lnTo>
                    <a:pt x="800" y="0"/>
                  </a:lnTo>
                  <a:lnTo>
                    <a:pt x="800" y="800"/>
                  </a:lnTo>
                  <a:close/>
                </a:path>
              </a:pathLst>
            </a:custGeom>
            <a:solidFill>
              <a:srgbClr val="000000"/>
            </a:solidFill>
            <a:ln w="1588">
              <a:solidFill>
                <a:srgbClr val="000000"/>
              </a:solidFill>
              <a:bevel/>
              <a:headEnd/>
              <a:tailEnd/>
            </a:ln>
          </p:spPr>
          <p:txBody>
            <a:bodyPr/>
            <a:lstStyle/>
            <a:p>
              <a:endParaRPr lang="en-US" dirty="0"/>
            </a:p>
          </p:txBody>
        </p:sp>
        <p:sp>
          <p:nvSpPr>
            <p:cNvPr id="13505" name="Freeform 255"/>
            <p:cNvSpPr>
              <a:spLocks noEditPoints="1"/>
            </p:cNvSpPr>
            <p:nvPr/>
          </p:nvSpPr>
          <p:spPr bwMode="auto">
            <a:xfrm>
              <a:off x="4371975" y="2673350"/>
              <a:ext cx="1290638" cy="61913"/>
            </a:xfrm>
            <a:custGeom>
              <a:avLst/>
              <a:gdLst>
                <a:gd name="T0" fmla="*/ 2147483647 w 7166"/>
                <a:gd name="T1" fmla="*/ 2147483647 h 400"/>
                <a:gd name="T2" fmla="*/ 2147483647 w 7166"/>
                <a:gd name="T3" fmla="*/ 2147483647 h 400"/>
                <a:gd name="T4" fmla="*/ 2147483647 w 7166"/>
                <a:gd name="T5" fmla="*/ 2147483647 h 400"/>
                <a:gd name="T6" fmla="*/ 2147483647 w 7166"/>
                <a:gd name="T7" fmla="*/ 2147483647 h 400"/>
                <a:gd name="T8" fmla="*/ 2147483647 w 7166"/>
                <a:gd name="T9" fmla="*/ 2147483647 h 400"/>
                <a:gd name="T10" fmla="*/ 2147483647 w 7166"/>
                <a:gd name="T11" fmla="*/ 2147483647 h 400"/>
                <a:gd name="T12" fmla="*/ 2147483647 w 7166"/>
                <a:gd name="T13" fmla="*/ 2147483647 h 400"/>
                <a:gd name="T14" fmla="*/ 2147483647 w 7166"/>
                <a:gd name="T15" fmla="*/ 2147483647 h 400"/>
                <a:gd name="T16" fmla="*/ 2147483647 w 7166"/>
                <a:gd name="T17" fmla="*/ 2147483647 h 400"/>
                <a:gd name="T18" fmla="*/ 2147483647 w 7166"/>
                <a:gd name="T19" fmla="*/ 2147483647 h 400"/>
                <a:gd name="T20" fmla="*/ 2147483647 w 7166"/>
                <a:gd name="T21" fmla="*/ 2147483647 h 400"/>
                <a:gd name="T22" fmla="*/ 2147483647 w 7166"/>
                <a:gd name="T23" fmla="*/ 2147483647 h 400"/>
                <a:gd name="T24" fmla="*/ 2147483647 w 7166"/>
                <a:gd name="T25" fmla="*/ 2147483647 h 400"/>
                <a:gd name="T26" fmla="*/ 2147483647 w 7166"/>
                <a:gd name="T27" fmla="*/ 2147483647 h 400"/>
                <a:gd name="T28" fmla="*/ 2147483647 w 7166"/>
                <a:gd name="T29" fmla="*/ 2147483647 h 400"/>
                <a:gd name="T30" fmla="*/ 2147483647 w 7166"/>
                <a:gd name="T31" fmla="*/ 2147483647 h 400"/>
                <a:gd name="T32" fmla="*/ 2147483647 w 7166"/>
                <a:gd name="T33" fmla="*/ 2147483647 h 400"/>
                <a:gd name="T34" fmla="*/ 2147483647 w 7166"/>
                <a:gd name="T35" fmla="*/ 2147483647 h 400"/>
                <a:gd name="T36" fmla="*/ 2147483647 w 7166"/>
                <a:gd name="T37" fmla="*/ 2147483647 h 400"/>
                <a:gd name="T38" fmla="*/ 2147483647 w 7166"/>
                <a:gd name="T39" fmla="*/ 2147483647 h 400"/>
                <a:gd name="T40" fmla="*/ 2147483647 w 7166"/>
                <a:gd name="T41" fmla="*/ 2147483647 h 400"/>
                <a:gd name="T42" fmla="*/ 2147483647 w 7166"/>
                <a:gd name="T43" fmla="*/ 2147483647 h 400"/>
                <a:gd name="T44" fmla="*/ 2147483647 w 7166"/>
                <a:gd name="T45" fmla="*/ 2147483647 h 400"/>
                <a:gd name="T46" fmla="*/ 2147483647 w 7166"/>
                <a:gd name="T47" fmla="*/ 2147483647 h 400"/>
                <a:gd name="T48" fmla="*/ 2147483647 w 7166"/>
                <a:gd name="T49" fmla="*/ 2147483647 h 400"/>
                <a:gd name="T50" fmla="*/ 2147483647 w 7166"/>
                <a:gd name="T51" fmla="*/ 2147483647 h 400"/>
                <a:gd name="T52" fmla="*/ 2147483647 w 7166"/>
                <a:gd name="T53" fmla="*/ 2147483647 h 400"/>
                <a:gd name="T54" fmla="*/ 2147483647 w 7166"/>
                <a:gd name="T55" fmla="*/ 2147483647 h 400"/>
                <a:gd name="T56" fmla="*/ 2147483647 w 7166"/>
                <a:gd name="T57" fmla="*/ 2147483647 h 400"/>
                <a:gd name="T58" fmla="*/ 2147483647 w 7166"/>
                <a:gd name="T59" fmla="*/ 2147483647 h 400"/>
                <a:gd name="T60" fmla="*/ 2147483647 w 7166"/>
                <a:gd name="T61" fmla="*/ 2147483647 h 400"/>
                <a:gd name="T62" fmla="*/ 2147483647 w 7166"/>
                <a:gd name="T63" fmla="*/ 2147483647 h 400"/>
                <a:gd name="T64" fmla="*/ 2147483647 w 7166"/>
                <a:gd name="T65" fmla="*/ 2147483647 h 400"/>
                <a:gd name="T66" fmla="*/ 2147483647 w 7166"/>
                <a:gd name="T67" fmla="*/ 2147483647 h 400"/>
                <a:gd name="T68" fmla="*/ 2147483647 w 7166"/>
                <a:gd name="T69" fmla="*/ 2147483647 h 400"/>
                <a:gd name="T70" fmla="*/ 2147483647 w 7166"/>
                <a:gd name="T71" fmla="*/ 2147483647 h 400"/>
                <a:gd name="T72" fmla="*/ 2147483647 w 7166"/>
                <a:gd name="T73" fmla="*/ 2147483647 h 400"/>
                <a:gd name="T74" fmla="*/ 2147483647 w 7166"/>
                <a:gd name="T75" fmla="*/ 2147483647 h 400"/>
                <a:gd name="T76" fmla="*/ 2147483647 w 7166"/>
                <a:gd name="T77" fmla="*/ 2147483647 h 400"/>
                <a:gd name="T78" fmla="*/ 2147483647 w 7166"/>
                <a:gd name="T79" fmla="*/ 2147483647 h 400"/>
                <a:gd name="T80" fmla="*/ 2147483647 w 7166"/>
                <a:gd name="T81" fmla="*/ 2147483647 h 400"/>
                <a:gd name="T82" fmla="*/ 2147483647 w 7166"/>
                <a:gd name="T83" fmla="*/ 2147483647 h 400"/>
                <a:gd name="T84" fmla="*/ 2147483647 w 7166"/>
                <a:gd name="T85" fmla="*/ 2147483647 h 400"/>
                <a:gd name="T86" fmla="*/ 2147483647 w 7166"/>
                <a:gd name="T87" fmla="*/ 2147483647 h 400"/>
                <a:gd name="T88" fmla="*/ 2147483647 w 7166"/>
                <a:gd name="T89" fmla="*/ 2147483647 h 400"/>
                <a:gd name="T90" fmla="*/ 2147483647 w 7166"/>
                <a:gd name="T91" fmla="*/ 2147483647 h 400"/>
                <a:gd name="T92" fmla="*/ 2147483647 w 7166"/>
                <a:gd name="T93" fmla="*/ 2147483647 h 400"/>
                <a:gd name="T94" fmla="*/ 2147483647 w 7166"/>
                <a:gd name="T95" fmla="*/ 2147483647 h 400"/>
                <a:gd name="T96" fmla="*/ 2147483647 w 7166"/>
                <a:gd name="T97" fmla="*/ 2147483647 h 400"/>
                <a:gd name="T98" fmla="*/ 2147483647 w 7166"/>
                <a:gd name="T99" fmla="*/ 2147483647 h 400"/>
                <a:gd name="T100" fmla="*/ 2147483647 w 7166"/>
                <a:gd name="T101" fmla="*/ 2147483647 h 400"/>
                <a:gd name="T102" fmla="*/ 2147483647 w 7166"/>
                <a:gd name="T103" fmla="*/ 2147483647 h 400"/>
                <a:gd name="T104" fmla="*/ 2147483647 w 7166"/>
                <a:gd name="T105" fmla="*/ 2147483647 h 400"/>
                <a:gd name="T106" fmla="*/ 2147483647 w 7166"/>
                <a:gd name="T107" fmla="*/ 0 h 4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166"/>
                <a:gd name="T163" fmla="*/ 0 h 400"/>
                <a:gd name="T164" fmla="*/ 7166 w 7166"/>
                <a:gd name="T165" fmla="*/ 400 h 4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166" h="400">
                  <a:moveTo>
                    <a:pt x="7133" y="233"/>
                  </a:moveTo>
                  <a:lnTo>
                    <a:pt x="6933" y="233"/>
                  </a:lnTo>
                  <a:cubicBezTo>
                    <a:pt x="6915" y="233"/>
                    <a:pt x="6900" y="219"/>
                    <a:pt x="6900" y="200"/>
                  </a:cubicBezTo>
                  <a:cubicBezTo>
                    <a:pt x="6900" y="182"/>
                    <a:pt x="6915" y="167"/>
                    <a:pt x="6933" y="167"/>
                  </a:cubicBezTo>
                  <a:lnTo>
                    <a:pt x="7133" y="167"/>
                  </a:lnTo>
                  <a:cubicBezTo>
                    <a:pt x="7152" y="167"/>
                    <a:pt x="7166" y="182"/>
                    <a:pt x="7166" y="200"/>
                  </a:cubicBezTo>
                  <a:cubicBezTo>
                    <a:pt x="7166" y="219"/>
                    <a:pt x="7152" y="233"/>
                    <a:pt x="7133" y="233"/>
                  </a:cubicBezTo>
                  <a:close/>
                  <a:moveTo>
                    <a:pt x="6666" y="233"/>
                  </a:moveTo>
                  <a:lnTo>
                    <a:pt x="6466" y="233"/>
                  </a:lnTo>
                  <a:cubicBezTo>
                    <a:pt x="6448" y="233"/>
                    <a:pt x="6433" y="219"/>
                    <a:pt x="6433" y="200"/>
                  </a:cubicBezTo>
                  <a:cubicBezTo>
                    <a:pt x="6433" y="182"/>
                    <a:pt x="6448" y="167"/>
                    <a:pt x="6466" y="167"/>
                  </a:cubicBezTo>
                  <a:lnTo>
                    <a:pt x="6666" y="167"/>
                  </a:lnTo>
                  <a:cubicBezTo>
                    <a:pt x="6685" y="167"/>
                    <a:pt x="6700" y="182"/>
                    <a:pt x="6700" y="200"/>
                  </a:cubicBezTo>
                  <a:cubicBezTo>
                    <a:pt x="6700" y="219"/>
                    <a:pt x="6685" y="233"/>
                    <a:pt x="6666" y="233"/>
                  </a:cubicBezTo>
                  <a:close/>
                  <a:moveTo>
                    <a:pt x="6200" y="233"/>
                  </a:moveTo>
                  <a:lnTo>
                    <a:pt x="6000" y="233"/>
                  </a:lnTo>
                  <a:cubicBezTo>
                    <a:pt x="5981" y="233"/>
                    <a:pt x="5966" y="219"/>
                    <a:pt x="5966" y="200"/>
                  </a:cubicBezTo>
                  <a:cubicBezTo>
                    <a:pt x="5966" y="182"/>
                    <a:pt x="5981" y="167"/>
                    <a:pt x="6000" y="167"/>
                  </a:cubicBezTo>
                  <a:lnTo>
                    <a:pt x="6200" y="167"/>
                  </a:lnTo>
                  <a:cubicBezTo>
                    <a:pt x="6218" y="167"/>
                    <a:pt x="6233" y="182"/>
                    <a:pt x="6233" y="200"/>
                  </a:cubicBezTo>
                  <a:cubicBezTo>
                    <a:pt x="6233" y="219"/>
                    <a:pt x="6218" y="233"/>
                    <a:pt x="6200" y="233"/>
                  </a:cubicBezTo>
                  <a:close/>
                  <a:moveTo>
                    <a:pt x="5733" y="233"/>
                  </a:moveTo>
                  <a:lnTo>
                    <a:pt x="5533" y="233"/>
                  </a:lnTo>
                  <a:cubicBezTo>
                    <a:pt x="5515" y="233"/>
                    <a:pt x="5500" y="219"/>
                    <a:pt x="5500" y="200"/>
                  </a:cubicBezTo>
                  <a:cubicBezTo>
                    <a:pt x="5500" y="182"/>
                    <a:pt x="5515" y="167"/>
                    <a:pt x="5533" y="167"/>
                  </a:cubicBezTo>
                  <a:lnTo>
                    <a:pt x="5733" y="167"/>
                  </a:lnTo>
                  <a:cubicBezTo>
                    <a:pt x="5752" y="167"/>
                    <a:pt x="5766" y="182"/>
                    <a:pt x="5766" y="200"/>
                  </a:cubicBezTo>
                  <a:cubicBezTo>
                    <a:pt x="5766" y="219"/>
                    <a:pt x="5752" y="233"/>
                    <a:pt x="5733" y="233"/>
                  </a:cubicBezTo>
                  <a:close/>
                  <a:moveTo>
                    <a:pt x="5266" y="233"/>
                  </a:moveTo>
                  <a:lnTo>
                    <a:pt x="5066" y="233"/>
                  </a:lnTo>
                  <a:cubicBezTo>
                    <a:pt x="5048" y="233"/>
                    <a:pt x="5033" y="219"/>
                    <a:pt x="5033" y="200"/>
                  </a:cubicBezTo>
                  <a:cubicBezTo>
                    <a:pt x="5033" y="182"/>
                    <a:pt x="5048" y="167"/>
                    <a:pt x="5066" y="167"/>
                  </a:cubicBezTo>
                  <a:lnTo>
                    <a:pt x="5266" y="167"/>
                  </a:lnTo>
                  <a:cubicBezTo>
                    <a:pt x="5285" y="167"/>
                    <a:pt x="5300" y="182"/>
                    <a:pt x="5300" y="200"/>
                  </a:cubicBezTo>
                  <a:cubicBezTo>
                    <a:pt x="5300" y="219"/>
                    <a:pt x="5285" y="233"/>
                    <a:pt x="5266" y="233"/>
                  </a:cubicBezTo>
                  <a:close/>
                  <a:moveTo>
                    <a:pt x="4800" y="233"/>
                  </a:moveTo>
                  <a:lnTo>
                    <a:pt x="4600" y="233"/>
                  </a:lnTo>
                  <a:cubicBezTo>
                    <a:pt x="4581" y="233"/>
                    <a:pt x="4566" y="219"/>
                    <a:pt x="4566" y="200"/>
                  </a:cubicBezTo>
                  <a:cubicBezTo>
                    <a:pt x="4566" y="182"/>
                    <a:pt x="4581" y="167"/>
                    <a:pt x="4600" y="167"/>
                  </a:cubicBezTo>
                  <a:lnTo>
                    <a:pt x="4800" y="167"/>
                  </a:lnTo>
                  <a:cubicBezTo>
                    <a:pt x="4818" y="167"/>
                    <a:pt x="4833" y="182"/>
                    <a:pt x="4833" y="200"/>
                  </a:cubicBezTo>
                  <a:cubicBezTo>
                    <a:pt x="4833" y="219"/>
                    <a:pt x="4818" y="233"/>
                    <a:pt x="4800" y="233"/>
                  </a:cubicBezTo>
                  <a:close/>
                  <a:moveTo>
                    <a:pt x="4333" y="233"/>
                  </a:moveTo>
                  <a:lnTo>
                    <a:pt x="4133" y="233"/>
                  </a:lnTo>
                  <a:cubicBezTo>
                    <a:pt x="4115" y="233"/>
                    <a:pt x="4100" y="219"/>
                    <a:pt x="4100" y="200"/>
                  </a:cubicBezTo>
                  <a:cubicBezTo>
                    <a:pt x="4100" y="182"/>
                    <a:pt x="4115" y="167"/>
                    <a:pt x="4133" y="167"/>
                  </a:cubicBezTo>
                  <a:lnTo>
                    <a:pt x="4333" y="167"/>
                  </a:lnTo>
                  <a:cubicBezTo>
                    <a:pt x="4352" y="167"/>
                    <a:pt x="4366" y="182"/>
                    <a:pt x="4366" y="200"/>
                  </a:cubicBezTo>
                  <a:cubicBezTo>
                    <a:pt x="4366" y="219"/>
                    <a:pt x="4352" y="233"/>
                    <a:pt x="4333" y="233"/>
                  </a:cubicBezTo>
                  <a:close/>
                  <a:moveTo>
                    <a:pt x="3866" y="233"/>
                  </a:moveTo>
                  <a:lnTo>
                    <a:pt x="3666" y="233"/>
                  </a:lnTo>
                  <a:cubicBezTo>
                    <a:pt x="3648" y="233"/>
                    <a:pt x="3633" y="219"/>
                    <a:pt x="3633" y="200"/>
                  </a:cubicBezTo>
                  <a:cubicBezTo>
                    <a:pt x="3633" y="182"/>
                    <a:pt x="3648" y="167"/>
                    <a:pt x="3666" y="167"/>
                  </a:cubicBezTo>
                  <a:lnTo>
                    <a:pt x="3866" y="167"/>
                  </a:lnTo>
                  <a:cubicBezTo>
                    <a:pt x="3885" y="167"/>
                    <a:pt x="3900" y="182"/>
                    <a:pt x="3900" y="200"/>
                  </a:cubicBezTo>
                  <a:cubicBezTo>
                    <a:pt x="3900" y="219"/>
                    <a:pt x="3885" y="233"/>
                    <a:pt x="3866" y="233"/>
                  </a:cubicBezTo>
                  <a:close/>
                  <a:moveTo>
                    <a:pt x="3400" y="233"/>
                  </a:moveTo>
                  <a:lnTo>
                    <a:pt x="3200" y="233"/>
                  </a:lnTo>
                  <a:cubicBezTo>
                    <a:pt x="3181" y="233"/>
                    <a:pt x="3166" y="219"/>
                    <a:pt x="3166" y="200"/>
                  </a:cubicBezTo>
                  <a:cubicBezTo>
                    <a:pt x="3166" y="182"/>
                    <a:pt x="3181" y="167"/>
                    <a:pt x="3200" y="167"/>
                  </a:cubicBezTo>
                  <a:lnTo>
                    <a:pt x="3400" y="167"/>
                  </a:lnTo>
                  <a:cubicBezTo>
                    <a:pt x="3418" y="167"/>
                    <a:pt x="3433" y="182"/>
                    <a:pt x="3433" y="200"/>
                  </a:cubicBezTo>
                  <a:cubicBezTo>
                    <a:pt x="3433" y="219"/>
                    <a:pt x="3418" y="233"/>
                    <a:pt x="3400" y="233"/>
                  </a:cubicBezTo>
                  <a:close/>
                  <a:moveTo>
                    <a:pt x="2933" y="233"/>
                  </a:moveTo>
                  <a:lnTo>
                    <a:pt x="2733" y="233"/>
                  </a:lnTo>
                  <a:cubicBezTo>
                    <a:pt x="2715" y="233"/>
                    <a:pt x="2700" y="219"/>
                    <a:pt x="2700" y="200"/>
                  </a:cubicBezTo>
                  <a:cubicBezTo>
                    <a:pt x="2700" y="182"/>
                    <a:pt x="2715" y="167"/>
                    <a:pt x="2733" y="167"/>
                  </a:cubicBezTo>
                  <a:lnTo>
                    <a:pt x="2933" y="167"/>
                  </a:lnTo>
                  <a:cubicBezTo>
                    <a:pt x="2952" y="167"/>
                    <a:pt x="2966" y="182"/>
                    <a:pt x="2966" y="200"/>
                  </a:cubicBezTo>
                  <a:cubicBezTo>
                    <a:pt x="2966" y="219"/>
                    <a:pt x="2952" y="233"/>
                    <a:pt x="2933" y="233"/>
                  </a:cubicBezTo>
                  <a:close/>
                  <a:moveTo>
                    <a:pt x="2466" y="233"/>
                  </a:moveTo>
                  <a:lnTo>
                    <a:pt x="2266" y="233"/>
                  </a:lnTo>
                  <a:cubicBezTo>
                    <a:pt x="2248" y="233"/>
                    <a:pt x="2233" y="219"/>
                    <a:pt x="2233" y="200"/>
                  </a:cubicBezTo>
                  <a:cubicBezTo>
                    <a:pt x="2233" y="182"/>
                    <a:pt x="2248" y="167"/>
                    <a:pt x="2266" y="167"/>
                  </a:cubicBezTo>
                  <a:lnTo>
                    <a:pt x="2466" y="167"/>
                  </a:lnTo>
                  <a:cubicBezTo>
                    <a:pt x="2485" y="167"/>
                    <a:pt x="2500" y="182"/>
                    <a:pt x="2500" y="200"/>
                  </a:cubicBezTo>
                  <a:cubicBezTo>
                    <a:pt x="2500" y="219"/>
                    <a:pt x="2485" y="233"/>
                    <a:pt x="2466" y="233"/>
                  </a:cubicBezTo>
                  <a:close/>
                  <a:moveTo>
                    <a:pt x="2000" y="233"/>
                  </a:moveTo>
                  <a:lnTo>
                    <a:pt x="1800" y="233"/>
                  </a:lnTo>
                  <a:cubicBezTo>
                    <a:pt x="1781" y="233"/>
                    <a:pt x="1766" y="219"/>
                    <a:pt x="1766" y="200"/>
                  </a:cubicBezTo>
                  <a:cubicBezTo>
                    <a:pt x="1766" y="182"/>
                    <a:pt x="1781" y="167"/>
                    <a:pt x="1800" y="167"/>
                  </a:cubicBezTo>
                  <a:lnTo>
                    <a:pt x="2000" y="167"/>
                  </a:lnTo>
                  <a:cubicBezTo>
                    <a:pt x="2018" y="167"/>
                    <a:pt x="2033" y="182"/>
                    <a:pt x="2033" y="200"/>
                  </a:cubicBezTo>
                  <a:cubicBezTo>
                    <a:pt x="2033" y="219"/>
                    <a:pt x="2018" y="233"/>
                    <a:pt x="2000" y="233"/>
                  </a:cubicBezTo>
                  <a:close/>
                  <a:moveTo>
                    <a:pt x="1533" y="233"/>
                  </a:moveTo>
                  <a:lnTo>
                    <a:pt x="1333" y="233"/>
                  </a:lnTo>
                  <a:cubicBezTo>
                    <a:pt x="1315" y="233"/>
                    <a:pt x="1300" y="219"/>
                    <a:pt x="1300" y="200"/>
                  </a:cubicBezTo>
                  <a:cubicBezTo>
                    <a:pt x="1300" y="182"/>
                    <a:pt x="1315" y="167"/>
                    <a:pt x="1333" y="167"/>
                  </a:cubicBezTo>
                  <a:lnTo>
                    <a:pt x="1533" y="167"/>
                  </a:lnTo>
                  <a:cubicBezTo>
                    <a:pt x="1552" y="167"/>
                    <a:pt x="1566" y="182"/>
                    <a:pt x="1566" y="200"/>
                  </a:cubicBezTo>
                  <a:cubicBezTo>
                    <a:pt x="1566" y="219"/>
                    <a:pt x="1552" y="233"/>
                    <a:pt x="1533" y="233"/>
                  </a:cubicBezTo>
                  <a:close/>
                  <a:moveTo>
                    <a:pt x="1066" y="233"/>
                  </a:moveTo>
                  <a:lnTo>
                    <a:pt x="866" y="233"/>
                  </a:lnTo>
                  <a:cubicBezTo>
                    <a:pt x="848" y="233"/>
                    <a:pt x="833" y="219"/>
                    <a:pt x="833" y="200"/>
                  </a:cubicBezTo>
                  <a:cubicBezTo>
                    <a:pt x="833" y="182"/>
                    <a:pt x="848" y="167"/>
                    <a:pt x="866" y="167"/>
                  </a:cubicBezTo>
                  <a:lnTo>
                    <a:pt x="1066" y="167"/>
                  </a:lnTo>
                  <a:cubicBezTo>
                    <a:pt x="1085" y="167"/>
                    <a:pt x="1100" y="182"/>
                    <a:pt x="1100" y="200"/>
                  </a:cubicBezTo>
                  <a:cubicBezTo>
                    <a:pt x="1100" y="219"/>
                    <a:pt x="1085" y="233"/>
                    <a:pt x="1066" y="233"/>
                  </a:cubicBezTo>
                  <a:close/>
                  <a:moveTo>
                    <a:pt x="600" y="233"/>
                  </a:moveTo>
                  <a:lnTo>
                    <a:pt x="400" y="233"/>
                  </a:lnTo>
                  <a:cubicBezTo>
                    <a:pt x="381" y="233"/>
                    <a:pt x="366" y="219"/>
                    <a:pt x="366" y="200"/>
                  </a:cubicBezTo>
                  <a:cubicBezTo>
                    <a:pt x="366" y="182"/>
                    <a:pt x="381" y="167"/>
                    <a:pt x="400" y="167"/>
                  </a:cubicBezTo>
                  <a:lnTo>
                    <a:pt x="600" y="167"/>
                  </a:lnTo>
                  <a:cubicBezTo>
                    <a:pt x="618" y="167"/>
                    <a:pt x="633" y="182"/>
                    <a:pt x="633" y="200"/>
                  </a:cubicBezTo>
                  <a:cubicBezTo>
                    <a:pt x="633" y="219"/>
                    <a:pt x="618" y="233"/>
                    <a:pt x="600" y="233"/>
                  </a:cubicBezTo>
                  <a:close/>
                  <a:moveTo>
                    <a:pt x="400" y="400"/>
                  </a:moveTo>
                  <a:lnTo>
                    <a:pt x="0" y="200"/>
                  </a:lnTo>
                  <a:lnTo>
                    <a:pt x="400" y="0"/>
                  </a:lnTo>
                  <a:lnTo>
                    <a:pt x="400" y="400"/>
                  </a:lnTo>
                  <a:close/>
                </a:path>
              </a:pathLst>
            </a:custGeom>
            <a:solidFill>
              <a:srgbClr val="000000"/>
            </a:solidFill>
            <a:ln w="1588">
              <a:solidFill>
                <a:srgbClr val="000000"/>
              </a:solidFill>
              <a:bevel/>
              <a:headEnd/>
              <a:tailEnd/>
            </a:ln>
          </p:spPr>
          <p:txBody>
            <a:bodyPr/>
            <a:lstStyle/>
            <a:p>
              <a:endParaRPr lang="en-US" dirty="0"/>
            </a:p>
          </p:txBody>
        </p:sp>
        <p:sp>
          <p:nvSpPr>
            <p:cNvPr id="13506" name="Freeform 256"/>
            <p:cNvSpPr>
              <a:spLocks noEditPoints="1"/>
            </p:cNvSpPr>
            <p:nvPr/>
          </p:nvSpPr>
          <p:spPr bwMode="auto">
            <a:xfrm>
              <a:off x="3689350" y="2673350"/>
              <a:ext cx="681038" cy="61913"/>
            </a:xfrm>
            <a:custGeom>
              <a:avLst/>
              <a:gdLst>
                <a:gd name="T0" fmla="*/ 2147483647 w 3783"/>
                <a:gd name="T1" fmla="*/ 2147483647 h 400"/>
                <a:gd name="T2" fmla="*/ 2147483647 w 3783"/>
                <a:gd name="T3" fmla="*/ 2147483647 h 400"/>
                <a:gd name="T4" fmla="*/ 2147483647 w 3783"/>
                <a:gd name="T5" fmla="*/ 2147483647 h 400"/>
                <a:gd name="T6" fmla="*/ 2147483647 w 3783"/>
                <a:gd name="T7" fmla="*/ 2147483647 h 400"/>
                <a:gd name="T8" fmla="*/ 2147483647 w 3783"/>
                <a:gd name="T9" fmla="*/ 2147483647 h 400"/>
                <a:gd name="T10" fmla="*/ 0 w 3783"/>
                <a:gd name="T11" fmla="*/ 2147483647 h 400"/>
                <a:gd name="T12" fmla="*/ 2147483647 w 3783"/>
                <a:gd name="T13" fmla="*/ 2147483647 h 400"/>
                <a:gd name="T14" fmla="*/ 2147483647 w 3783"/>
                <a:gd name="T15" fmla="*/ 2147483647 h 400"/>
                <a:gd name="T16" fmla="*/ 2147483647 w 3783"/>
                <a:gd name="T17" fmla="*/ 2147483647 h 400"/>
                <a:gd name="T18" fmla="*/ 2147483647 w 3783"/>
                <a:gd name="T19" fmla="*/ 2147483647 h 400"/>
                <a:gd name="T20" fmla="*/ 2147483647 w 3783"/>
                <a:gd name="T21" fmla="*/ 2147483647 h 400"/>
                <a:gd name="T22" fmla="*/ 2147483647 w 3783"/>
                <a:gd name="T23" fmla="*/ 2147483647 h 400"/>
                <a:gd name="T24" fmla="*/ 2147483647 w 3783"/>
                <a:gd name="T25" fmla="*/ 2147483647 h 400"/>
                <a:gd name="T26" fmla="*/ 2147483647 w 3783"/>
                <a:gd name="T27" fmla="*/ 2147483647 h 400"/>
                <a:gd name="T28" fmla="*/ 2147483647 w 3783"/>
                <a:gd name="T29" fmla="*/ 2147483647 h 400"/>
                <a:gd name="T30" fmla="*/ 2147483647 w 3783"/>
                <a:gd name="T31" fmla="*/ 2147483647 h 400"/>
                <a:gd name="T32" fmla="*/ 2147483647 w 3783"/>
                <a:gd name="T33" fmla="*/ 2147483647 h 400"/>
                <a:gd name="T34" fmla="*/ 2147483647 w 3783"/>
                <a:gd name="T35" fmla="*/ 2147483647 h 400"/>
                <a:gd name="T36" fmla="*/ 2147483647 w 3783"/>
                <a:gd name="T37" fmla="*/ 2147483647 h 400"/>
                <a:gd name="T38" fmla="*/ 2147483647 w 3783"/>
                <a:gd name="T39" fmla="*/ 2147483647 h 400"/>
                <a:gd name="T40" fmla="*/ 2147483647 w 3783"/>
                <a:gd name="T41" fmla="*/ 2147483647 h 400"/>
                <a:gd name="T42" fmla="*/ 2147483647 w 3783"/>
                <a:gd name="T43" fmla="*/ 2147483647 h 400"/>
                <a:gd name="T44" fmla="*/ 2147483647 w 3783"/>
                <a:gd name="T45" fmla="*/ 2147483647 h 400"/>
                <a:gd name="T46" fmla="*/ 2147483647 w 3783"/>
                <a:gd name="T47" fmla="*/ 2147483647 h 400"/>
                <a:gd name="T48" fmla="*/ 2147483647 w 3783"/>
                <a:gd name="T49" fmla="*/ 2147483647 h 400"/>
                <a:gd name="T50" fmla="*/ 2147483647 w 3783"/>
                <a:gd name="T51" fmla="*/ 2147483647 h 400"/>
                <a:gd name="T52" fmla="*/ 2147483647 w 3783"/>
                <a:gd name="T53" fmla="*/ 2147483647 h 400"/>
                <a:gd name="T54" fmla="*/ 2147483647 w 3783"/>
                <a:gd name="T55" fmla="*/ 2147483647 h 400"/>
                <a:gd name="T56" fmla="*/ 2147483647 w 3783"/>
                <a:gd name="T57" fmla="*/ 2147483647 h 400"/>
                <a:gd name="T58" fmla="*/ 2147483647 w 3783"/>
                <a:gd name="T59" fmla="*/ 2147483647 h 400"/>
                <a:gd name="T60" fmla="*/ 2147483647 w 3783"/>
                <a:gd name="T61" fmla="*/ 2147483647 h 400"/>
                <a:gd name="T62" fmla="*/ 2147483647 w 3783"/>
                <a:gd name="T63" fmla="*/ 2147483647 h 400"/>
                <a:gd name="T64" fmla="*/ 2147483647 w 3783"/>
                <a:gd name="T65" fmla="*/ 2147483647 h 400"/>
                <a:gd name="T66" fmla="*/ 2147483647 w 3783"/>
                <a:gd name="T67" fmla="*/ 2147483647 h 400"/>
                <a:gd name="T68" fmla="*/ 2147483647 w 3783"/>
                <a:gd name="T69" fmla="*/ 2147483647 h 400"/>
                <a:gd name="T70" fmla="*/ 2147483647 w 3783"/>
                <a:gd name="T71" fmla="*/ 2147483647 h 400"/>
                <a:gd name="T72" fmla="*/ 2147483647 w 3783"/>
                <a:gd name="T73" fmla="*/ 2147483647 h 400"/>
                <a:gd name="T74" fmla="*/ 2147483647 w 3783"/>
                <a:gd name="T75" fmla="*/ 2147483647 h 400"/>
                <a:gd name="T76" fmla="*/ 2147483647 w 3783"/>
                <a:gd name="T77" fmla="*/ 2147483647 h 400"/>
                <a:gd name="T78" fmla="*/ 2147483647 w 3783"/>
                <a:gd name="T79" fmla="*/ 2147483647 h 400"/>
                <a:gd name="T80" fmla="*/ 2147483647 w 3783"/>
                <a:gd name="T81" fmla="*/ 2147483647 h 400"/>
                <a:gd name="T82" fmla="*/ 2147483647 w 3783"/>
                <a:gd name="T83" fmla="*/ 2147483647 h 400"/>
                <a:gd name="T84" fmla="*/ 2147483647 w 3783"/>
                <a:gd name="T85" fmla="*/ 2147483647 h 400"/>
                <a:gd name="T86" fmla="*/ 2147483647 w 3783"/>
                <a:gd name="T87" fmla="*/ 2147483647 h 400"/>
                <a:gd name="T88" fmla="*/ 2147483647 w 3783"/>
                <a:gd name="T89" fmla="*/ 2147483647 h 400"/>
                <a:gd name="T90" fmla="*/ 2147483647 w 3783"/>
                <a:gd name="T91" fmla="*/ 2147483647 h 400"/>
                <a:gd name="T92" fmla="*/ 2147483647 w 3783"/>
                <a:gd name="T93" fmla="*/ 2147483647 h 400"/>
                <a:gd name="T94" fmla="*/ 2147483647 w 3783"/>
                <a:gd name="T95" fmla="*/ 2147483647 h 400"/>
                <a:gd name="T96" fmla="*/ 2147483647 w 3783"/>
                <a:gd name="T97" fmla="*/ 2147483647 h 400"/>
                <a:gd name="T98" fmla="*/ 2147483647 w 3783"/>
                <a:gd name="T99" fmla="*/ 2147483647 h 400"/>
                <a:gd name="T100" fmla="*/ 2147483647 w 3783"/>
                <a:gd name="T101" fmla="*/ 2147483647 h 400"/>
                <a:gd name="T102" fmla="*/ 2147483647 w 3783"/>
                <a:gd name="T103" fmla="*/ 2147483647 h 400"/>
                <a:gd name="T104" fmla="*/ 2147483647 w 3783"/>
                <a:gd name="T105" fmla="*/ 2147483647 h 400"/>
                <a:gd name="T106" fmla="*/ 2147483647 w 3783"/>
                <a:gd name="T107" fmla="*/ 2147483647 h 400"/>
                <a:gd name="T108" fmla="*/ 2147483647 w 3783"/>
                <a:gd name="T109" fmla="*/ 2147483647 h 400"/>
                <a:gd name="T110" fmla="*/ 2147483647 w 3783"/>
                <a:gd name="T111" fmla="*/ 2147483647 h 400"/>
                <a:gd name="T112" fmla="*/ 2147483647 w 3783"/>
                <a:gd name="T113" fmla="*/ 0 h 400"/>
                <a:gd name="T114" fmla="*/ 2147483647 w 3783"/>
                <a:gd name="T115" fmla="*/ 2147483647 h 400"/>
                <a:gd name="T116" fmla="*/ 2147483647 w 3783"/>
                <a:gd name="T117" fmla="*/ 2147483647 h 400"/>
                <a:gd name="T118" fmla="*/ 2147483647 w 3783"/>
                <a:gd name="T119" fmla="*/ 0 h 4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783"/>
                <a:gd name="T181" fmla="*/ 0 h 400"/>
                <a:gd name="T182" fmla="*/ 3783 w 3783"/>
                <a:gd name="T183" fmla="*/ 400 h 4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783" h="400">
                  <a:moveTo>
                    <a:pt x="33" y="167"/>
                  </a:moveTo>
                  <a:lnTo>
                    <a:pt x="233" y="167"/>
                  </a:lnTo>
                  <a:cubicBezTo>
                    <a:pt x="252" y="167"/>
                    <a:pt x="267" y="182"/>
                    <a:pt x="267" y="200"/>
                  </a:cubicBezTo>
                  <a:cubicBezTo>
                    <a:pt x="267" y="219"/>
                    <a:pt x="252" y="233"/>
                    <a:pt x="233" y="233"/>
                  </a:cubicBezTo>
                  <a:lnTo>
                    <a:pt x="33" y="233"/>
                  </a:lnTo>
                  <a:cubicBezTo>
                    <a:pt x="15" y="233"/>
                    <a:pt x="0" y="219"/>
                    <a:pt x="0" y="200"/>
                  </a:cubicBezTo>
                  <a:cubicBezTo>
                    <a:pt x="0" y="182"/>
                    <a:pt x="15" y="167"/>
                    <a:pt x="33" y="167"/>
                  </a:cubicBezTo>
                  <a:close/>
                  <a:moveTo>
                    <a:pt x="500" y="167"/>
                  </a:moveTo>
                  <a:lnTo>
                    <a:pt x="700" y="167"/>
                  </a:lnTo>
                  <a:cubicBezTo>
                    <a:pt x="719" y="167"/>
                    <a:pt x="733" y="182"/>
                    <a:pt x="733" y="200"/>
                  </a:cubicBezTo>
                  <a:cubicBezTo>
                    <a:pt x="733" y="219"/>
                    <a:pt x="719" y="233"/>
                    <a:pt x="700" y="233"/>
                  </a:cubicBezTo>
                  <a:lnTo>
                    <a:pt x="500" y="233"/>
                  </a:lnTo>
                  <a:cubicBezTo>
                    <a:pt x="482" y="233"/>
                    <a:pt x="467" y="219"/>
                    <a:pt x="467" y="200"/>
                  </a:cubicBezTo>
                  <a:cubicBezTo>
                    <a:pt x="467" y="182"/>
                    <a:pt x="482" y="167"/>
                    <a:pt x="500" y="167"/>
                  </a:cubicBezTo>
                  <a:close/>
                  <a:moveTo>
                    <a:pt x="967" y="167"/>
                  </a:moveTo>
                  <a:lnTo>
                    <a:pt x="1167" y="167"/>
                  </a:lnTo>
                  <a:cubicBezTo>
                    <a:pt x="1185" y="167"/>
                    <a:pt x="1200" y="182"/>
                    <a:pt x="1200" y="200"/>
                  </a:cubicBezTo>
                  <a:cubicBezTo>
                    <a:pt x="1200" y="219"/>
                    <a:pt x="1185" y="233"/>
                    <a:pt x="1167" y="233"/>
                  </a:cubicBezTo>
                  <a:lnTo>
                    <a:pt x="967" y="233"/>
                  </a:lnTo>
                  <a:cubicBezTo>
                    <a:pt x="948" y="233"/>
                    <a:pt x="933" y="219"/>
                    <a:pt x="933" y="200"/>
                  </a:cubicBezTo>
                  <a:cubicBezTo>
                    <a:pt x="933" y="182"/>
                    <a:pt x="948" y="167"/>
                    <a:pt x="967" y="167"/>
                  </a:cubicBezTo>
                  <a:close/>
                  <a:moveTo>
                    <a:pt x="1433" y="167"/>
                  </a:moveTo>
                  <a:lnTo>
                    <a:pt x="1633" y="167"/>
                  </a:lnTo>
                  <a:cubicBezTo>
                    <a:pt x="1652" y="167"/>
                    <a:pt x="1667" y="182"/>
                    <a:pt x="1667" y="200"/>
                  </a:cubicBezTo>
                  <a:cubicBezTo>
                    <a:pt x="1667" y="219"/>
                    <a:pt x="1652" y="233"/>
                    <a:pt x="1633" y="233"/>
                  </a:cubicBezTo>
                  <a:lnTo>
                    <a:pt x="1433" y="233"/>
                  </a:lnTo>
                  <a:cubicBezTo>
                    <a:pt x="1415" y="233"/>
                    <a:pt x="1400" y="219"/>
                    <a:pt x="1400" y="200"/>
                  </a:cubicBezTo>
                  <a:cubicBezTo>
                    <a:pt x="1400" y="182"/>
                    <a:pt x="1415" y="167"/>
                    <a:pt x="1433" y="167"/>
                  </a:cubicBezTo>
                  <a:close/>
                  <a:moveTo>
                    <a:pt x="1900" y="167"/>
                  </a:moveTo>
                  <a:lnTo>
                    <a:pt x="2100" y="167"/>
                  </a:lnTo>
                  <a:cubicBezTo>
                    <a:pt x="2119" y="167"/>
                    <a:pt x="2133" y="182"/>
                    <a:pt x="2133" y="200"/>
                  </a:cubicBezTo>
                  <a:cubicBezTo>
                    <a:pt x="2133" y="219"/>
                    <a:pt x="2119" y="233"/>
                    <a:pt x="2100" y="233"/>
                  </a:cubicBezTo>
                  <a:lnTo>
                    <a:pt x="1900" y="233"/>
                  </a:lnTo>
                  <a:cubicBezTo>
                    <a:pt x="1882" y="233"/>
                    <a:pt x="1867" y="219"/>
                    <a:pt x="1867" y="200"/>
                  </a:cubicBezTo>
                  <a:cubicBezTo>
                    <a:pt x="1867" y="182"/>
                    <a:pt x="1882" y="167"/>
                    <a:pt x="1900" y="167"/>
                  </a:cubicBezTo>
                  <a:close/>
                  <a:moveTo>
                    <a:pt x="2367" y="167"/>
                  </a:moveTo>
                  <a:lnTo>
                    <a:pt x="2567" y="167"/>
                  </a:lnTo>
                  <a:cubicBezTo>
                    <a:pt x="2585" y="167"/>
                    <a:pt x="2600" y="182"/>
                    <a:pt x="2600" y="200"/>
                  </a:cubicBezTo>
                  <a:cubicBezTo>
                    <a:pt x="2600" y="219"/>
                    <a:pt x="2585" y="233"/>
                    <a:pt x="2567" y="233"/>
                  </a:cubicBezTo>
                  <a:lnTo>
                    <a:pt x="2367" y="233"/>
                  </a:lnTo>
                  <a:cubicBezTo>
                    <a:pt x="2348" y="233"/>
                    <a:pt x="2333" y="219"/>
                    <a:pt x="2333" y="200"/>
                  </a:cubicBezTo>
                  <a:cubicBezTo>
                    <a:pt x="2333" y="182"/>
                    <a:pt x="2348" y="167"/>
                    <a:pt x="2367" y="167"/>
                  </a:cubicBezTo>
                  <a:close/>
                  <a:moveTo>
                    <a:pt x="2833" y="167"/>
                  </a:moveTo>
                  <a:lnTo>
                    <a:pt x="3033" y="167"/>
                  </a:lnTo>
                  <a:cubicBezTo>
                    <a:pt x="3052" y="167"/>
                    <a:pt x="3067" y="182"/>
                    <a:pt x="3067" y="200"/>
                  </a:cubicBezTo>
                  <a:cubicBezTo>
                    <a:pt x="3067" y="219"/>
                    <a:pt x="3052" y="233"/>
                    <a:pt x="3033" y="233"/>
                  </a:cubicBezTo>
                  <a:lnTo>
                    <a:pt x="2833" y="233"/>
                  </a:lnTo>
                  <a:cubicBezTo>
                    <a:pt x="2815" y="233"/>
                    <a:pt x="2800" y="219"/>
                    <a:pt x="2800" y="200"/>
                  </a:cubicBezTo>
                  <a:cubicBezTo>
                    <a:pt x="2800" y="182"/>
                    <a:pt x="2815" y="167"/>
                    <a:pt x="2833" y="167"/>
                  </a:cubicBezTo>
                  <a:close/>
                  <a:moveTo>
                    <a:pt x="3300" y="167"/>
                  </a:moveTo>
                  <a:lnTo>
                    <a:pt x="3450" y="167"/>
                  </a:lnTo>
                  <a:cubicBezTo>
                    <a:pt x="3469" y="167"/>
                    <a:pt x="3483" y="182"/>
                    <a:pt x="3483" y="200"/>
                  </a:cubicBezTo>
                  <a:cubicBezTo>
                    <a:pt x="3483" y="219"/>
                    <a:pt x="3469" y="233"/>
                    <a:pt x="3450" y="233"/>
                  </a:cubicBezTo>
                  <a:lnTo>
                    <a:pt x="3300" y="233"/>
                  </a:lnTo>
                  <a:cubicBezTo>
                    <a:pt x="3282" y="233"/>
                    <a:pt x="3267" y="219"/>
                    <a:pt x="3267" y="200"/>
                  </a:cubicBezTo>
                  <a:cubicBezTo>
                    <a:pt x="3267" y="182"/>
                    <a:pt x="3282" y="167"/>
                    <a:pt x="3300" y="167"/>
                  </a:cubicBezTo>
                  <a:close/>
                  <a:moveTo>
                    <a:pt x="3383" y="0"/>
                  </a:moveTo>
                  <a:lnTo>
                    <a:pt x="3783" y="200"/>
                  </a:lnTo>
                  <a:lnTo>
                    <a:pt x="3383" y="400"/>
                  </a:lnTo>
                  <a:lnTo>
                    <a:pt x="3383" y="0"/>
                  </a:lnTo>
                  <a:close/>
                </a:path>
              </a:pathLst>
            </a:custGeom>
            <a:solidFill>
              <a:srgbClr val="000000"/>
            </a:solidFill>
            <a:ln w="1588">
              <a:solidFill>
                <a:srgbClr val="000000"/>
              </a:solidFill>
              <a:bevel/>
              <a:headEnd/>
              <a:tailEnd/>
            </a:ln>
          </p:spPr>
          <p:txBody>
            <a:bodyPr/>
            <a:lstStyle/>
            <a:p>
              <a:endParaRPr lang="en-US" dirty="0"/>
            </a:p>
          </p:txBody>
        </p:sp>
        <p:sp>
          <p:nvSpPr>
            <p:cNvPr id="13507" name="Freeform 257"/>
            <p:cNvSpPr>
              <a:spLocks noEditPoints="1"/>
            </p:cNvSpPr>
            <p:nvPr/>
          </p:nvSpPr>
          <p:spPr bwMode="auto">
            <a:xfrm>
              <a:off x="5868988" y="2663825"/>
              <a:ext cx="738187" cy="63500"/>
            </a:xfrm>
            <a:custGeom>
              <a:avLst/>
              <a:gdLst>
                <a:gd name="T0" fmla="*/ 2147483647 w 2050"/>
                <a:gd name="T1" fmla="*/ 2147483647 h 200"/>
                <a:gd name="T2" fmla="*/ 2147483647 w 2050"/>
                <a:gd name="T3" fmla="*/ 2147483647 h 200"/>
                <a:gd name="T4" fmla="*/ 2147483647 w 2050"/>
                <a:gd name="T5" fmla="*/ 2147483647 h 200"/>
                <a:gd name="T6" fmla="*/ 2147483647 w 2050"/>
                <a:gd name="T7" fmla="*/ 2147483647 h 200"/>
                <a:gd name="T8" fmla="*/ 2147483647 w 2050"/>
                <a:gd name="T9" fmla="*/ 2147483647 h 200"/>
                <a:gd name="T10" fmla="*/ 0 w 2050"/>
                <a:gd name="T11" fmla="*/ 2147483647 h 200"/>
                <a:gd name="T12" fmla="*/ 2147483647 w 2050"/>
                <a:gd name="T13" fmla="*/ 2147483647 h 200"/>
                <a:gd name="T14" fmla="*/ 2147483647 w 2050"/>
                <a:gd name="T15" fmla="*/ 2147483647 h 200"/>
                <a:gd name="T16" fmla="*/ 2147483647 w 2050"/>
                <a:gd name="T17" fmla="*/ 2147483647 h 200"/>
                <a:gd name="T18" fmla="*/ 2147483647 w 2050"/>
                <a:gd name="T19" fmla="*/ 2147483647 h 200"/>
                <a:gd name="T20" fmla="*/ 2147483647 w 2050"/>
                <a:gd name="T21" fmla="*/ 2147483647 h 200"/>
                <a:gd name="T22" fmla="*/ 2147483647 w 2050"/>
                <a:gd name="T23" fmla="*/ 2147483647 h 200"/>
                <a:gd name="T24" fmla="*/ 2147483647 w 2050"/>
                <a:gd name="T25" fmla="*/ 2147483647 h 200"/>
                <a:gd name="T26" fmla="*/ 2147483647 w 2050"/>
                <a:gd name="T27" fmla="*/ 2147483647 h 200"/>
                <a:gd name="T28" fmla="*/ 2147483647 w 2050"/>
                <a:gd name="T29" fmla="*/ 2147483647 h 200"/>
                <a:gd name="T30" fmla="*/ 2147483647 w 2050"/>
                <a:gd name="T31" fmla="*/ 2147483647 h 200"/>
                <a:gd name="T32" fmla="*/ 2147483647 w 2050"/>
                <a:gd name="T33" fmla="*/ 2147483647 h 200"/>
                <a:gd name="T34" fmla="*/ 2147483647 w 2050"/>
                <a:gd name="T35" fmla="*/ 2147483647 h 200"/>
                <a:gd name="T36" fmla="*/ 2147483647 w 2050"/>
                <a:gd name="T37" fmla="*/ 2147483647 h 200"/>
                <a:gd name="T38" fmla="*/ 2147483647 w 2050"/>
                <a:gd name="T39" fmla="*/ 2147483647 h 200"/>
                <a:gd name="T40" fmla="*/ 2147483647 w 2050"/>
                <a:gd name="T41" fmla="*/ 2147483647 h 200"/>
                <a:gd name="T42" fmla="*/ 2147483647 w 2050"/>
                <a:gd name="T43" fmla="*/ 2147483647 h 200"/>
                <a:gd name="T44" fmla="*/ 2147483647 w 2050"/>
                <a:gd name="T45" fmla="*/ 2147483647 h 200"/>
                <a:gd name="T46" fmla="*/ 2147483647 w 2050"/>
                <a:gd name="T47" fmla="*/ 2147483647 h 200"/>
                <a:gd name="T48" fmla="*/ 2147483647 w 2050"/>
                <a:gd name="T49" fmla="*/ 2147483647 h 200"/>
                <a:gd name="T50" fmla="*/ 2147483647 w 2050"/>
                <a:gd name="T51" fmla="*/ 2147483647 h 200"/>
                <a:gd name="T52" fmla="*/ 2147483647 w 2050"/>
                <a:gd name="T53" fmla="*/ 2147483647 h 200"/>
                <a:gd name="T54" fmla="*/ 2147483647 w 2050"/>
                <a:gd name="T55" fmla="*/ 2147483647 h 200"/>
                <a:gd name="T56" fmla="*/ 2147483647 w 2050"/>
                <a:gd name="T57" fmla="*/ 2147483647 h 200"/>
                <a:gd name="T58" fmla="*/ 2147483647 w 2050"/>
                <a:gd name="T59" fmla="*/ 2147483647 h 200"/>
                <a:gd name="T60" fmla="*/ 2147483647 w 2050"/>
                <a:gd name="T61" fmla="*/ 2147483647 h 200"/>
                <a:gd name="T62" fmla="*/ 2147483647 w 2050"/>
                <a:gd name="T63" fmla="*/ 2147483647 h 200"/>
                <a:gd name="T64" fmla="*/ 2147483647 w 2050"/>
                <a:gd name="T65" fmla="*/ 2147483647 h 200"/>
                <a:gd name="T66" fmla="*/ 2147483647 w 2050"/>
                <a:gd name="T67" fmla="*/ 2147483647 h 200"/>
                <a:gd name="T68" fmla="*/ 2147483647 w 2050"/>
                <a:gd name="T69" fmla="*/ 2147483647 h 200"/>
                <a:gd name="T70" fmla="*/ 2147483647 w 2050"/>
                <a:gd name="T71" fmla="*/ 2147483647 h 200"/>
                <a:gd name="T72" fmla="*/ 2147483647 w 2050"/>
                <a:gd name="T73" fmla="*/ 2147483647 h 200"/>
                <a:gd name="T74" fmla="*/ 2147483647 w 2050"/>
                <a:gd name="T75" fmla="*/ 2147483647 h 200"/>
                <a:gd name="T76" fmla="*/ 2147483647 w 2050"/>
                <a:gd name="T77" fmla="*/ 2147483647 h 200"/>
                <a:gd name="T78" fmla="*/ 2147483647 w 2050"/>
                <a:gd name="T79" fmla="*/ 2147483647 h 200"/>
                <a:gd name="T80" fmla="*/ 2147483647 w 2050"/>
                <a:gd name="T81" fmla="*/ 2147483647 h 200"/>
                <a:gd name="T82" fmla="*/ 2147483647 w 2050"/>
                <a:gd name="T83" fmla="*/ 2147483647 h 200"/>
                <a:gd name="T84" fmla="*/ 2147483647 w 2050"/>
                <a:gd name="T85" fmla="*/ 2147483647 h 200"/>
                <a:gd name="T86" fmla="*/ 2147483647 w 2050"/>
                <a:gd name="T87" fmla="*/ 2147483647 h 200"/>
                <a:gd name="T88" fmla="*/ 2147483647 w 2050"/>
                <a:gd name="T89" fmla="*/ 2147483647 h 200"/>
                <a:gd name="T90" fmla="*/ 2147483647 w 2050"/>
                <a:gd name="T91" fmla="*/ 2147483647 h 200"/>
                <a:gd name="T92" fmla="*/ 2147483647 w 2050"/>
                <a:gd name="T93" fmla="*/ 2147483647 h 200"/>
                <a:gd name="T94" fmla="*/ 2147483647 w 2050"/>
                <a:gd name="T95" fmla="*/ 2147483647 h 200"/>
                <a:gd name="T96" fmla="*/ 2147483647 w 2050"/>
                <a:gd name="T97" fmla="*/ 2147483647 h 200"/>
                <a:gd name="T98" fmla="*/ 2147483647 w 2050"/>
                <a:gd name="T99" fmla="*/ 2147483647 h 200"/>
                <a:gd name="T100" fmla="*/ 2147483647 w 2050"/>
                <a:gd name="T101" fmla="*/ 2147483647 h 200"/>
                <a:gd name="T102" fmla="*/ 2147483647 w 2050"/>
                <a:gd name="T103" fmla="*/ 2147483647 h 200"/>
                <a:gd name="T104" fmla="*/ 2147483647 w 2050"/>
                <a:gd name="T105" fmla="*/ 2147483647 h 200"/>
                <a:gd name="T106" fmla="*/ 2147483647 w 2050"/>
                <a:gd name="T107" fmla="*/ 2147483647 h 200"/>
                <a:gd name="T108" fmla="*/ 2147483647 w 2050"/>
                <a:gd name="T109" fmla="*/ 2147483647 h 200"/>
                <a:gd name="T110" fmla="*/ 2147483647 w 2050"/>
                <a:gd name="T111" fmla="*/ 2147483647 h 200"/>
                <a:gd name="T112" fmla="*/ 2147483647 w 2050"/>
                <a:gd name="T113" fmla="*/ 0 h 200"/>
                <a:gd name="T114" fmla="*/ 2147483647 w 2050"/>
                <a:gd name="T115" fmla="*/ 2147483647 h 200"/>
                <a:gd name="T116" fmla="*/ 2147483647 w 2050"/>
                <a:gd name="T117" fmla="*/ 2147483647 h 200"/>
                <a:gd name="T118" fmla="*/ 2147483647 w 2050"/>
                <a:gd name="T119" fmla="*/ 0 h 2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050"/>
                <a:gd name="T181" fmla="*/ 0 h 200"/>
                <a:gd name="T182" fmla="*/ 2050 w 2050"/>
                <a:gd name="T183" fmla="*/ 200 h 2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050" h="200">
                  <a:moveTo>
                    <a:pt x="16" y="83"/>
                  </a:moveTo>
                  <a:lnTo>
                    <a:pt x="116" y="83"/>
                  </a:lnTo>
                  <a:cubicBezTo>
                    <a:pt x="126" y="83"/>
                    <a:pt x="133" y="90"/>
                    <a:pt x="133" y="100"/>
                  </a:cubicBezTo>
                  <a:cubicBezTo>
                    <a:pt x="133" y="109"/>
                    <a:pt x="126" y="116"/>
                    <a:pt x="116" y="116"/>
                  </a:cubicBezTo>
                  <a:lnTo>
                    <a:pt x="16" y="116"/>
                  </a:lnTo>
                  <a:cubicBezTo>
                    <a:pt x="7" y="116"/>
                    <a:pt x="0" y="109"/>
                    <a:pt x="0" y="100"/>
                  </a:cubicBezTo>
                  <a:cubicBezTo>
                    <a:pt x="0" y="90"/>
                    <a:pt x="7" y="83"/>
                    <a:pt x="16" y="83"/>
                  </a:cubicBezTo>
                  <a:close/>
                  <a:moveTo>
                    <a:pt x="250" y="83"/>
                  </a:moveTo>
                  <a:lnTo>
                    <a:pt x="350" y="83"/>
                  </a:lnTo>
                  <a:cubicBezTo>
                    <a:pt x="359" y="83"/>
                    <a:pt x="366" y="90"/>
                    <a:pt x="366" y="100"/>
                  </a:cubicBezTo>
                  <a:cubicBezTo>
                    <a:pt x="366" y="109"/>
                    <a:pt x="359" y="116"/>
                    <a:pt x="350" y="116"/>
                  </a:cubicBezTo>
                  <a:lnTo>
                    <a:pt x="250" y="116"/>
                  </a:lnTo>
                  <a:cubicBezTo>
                    <a:pt x="241" y="116"/>
                    <a:pt x="233" y="109"/>
                    <a:pt x="233" y="100"/>
                  </a:cubicBezTo>
                  <a:cubicBezTo>
                    <a:pt x="233" y="90"/>
                    <a:pt x="241" y="83"/>
                    <a:pt x="250" y="83"/>
                  </a:cubicBezTo>
                  <a:close/>
                  <a:moveTo>
                    <a:pt x="483" y="83"/>
                  </a:moveTo>
                  <a:lnTo>
                    <a:pt x="583" y="83"/>
                  </a:lnTo>
                  <a:cubicBezTo>
                    <a:pt x="592" y="83"/>
                    <a:pt x="600" y="90"/>
                    <a:pt x="600" y="100"/>
                  </a:cubicBezTo>
                  <a:cubicBezTo>
                    <a:pt x="600" y="109"/>
                    <a:pt x="592" y="116"/>
                    <a:pt x="583" y="116"/>
                  </a:cubicBezTo>
                  <a:lnTo>
                    <a:pt x="483" y="116"/>
                  </a:lnTo>
                  <a:cubicBezTo>
                    <a:pt x="474" y="116"/>
                    <a:pt x="466" y="109"/>
                    <a:pt x="466" y="100"/>
                  </a:cubicBezTo>
                  <a:cubicBezTo>
                    <a:pt x="466" y="90"/>
                    <a:pt x="474" y="83"/>
                    <a:pt x="483" y="83"/>
                  </a:cubicBezTo>
                  <a:close/>
                  <a:moveTo>
                    <a:pt x="716" y="83"/>
                  </a:moveTo>
                  <a:lnTo>
                    <a:pt x="816" y="83"/>
                  </a:lnTo>
                  <a:cubicBezTo>
                    <a:pt x="826" y="83"/>
                    <a:pt x="833" y="90"/>
                    <a:pt x="833" y="100"/>
                  </a:cubicBezTo>
                  <a:cubicBezTo>
                    <a:pt x="833" y="109"/>
                    <a:pt x="826" y="116"/>
                    <a:pt x="816" y="116"/>
                  </a:cubicBezTo>
                  <a:lnTo>
                    <a:pt x="716" y="116"/>
                  </a:lnTo>
                  <a:cubicBezTo>
                    <a:pt x="707" y="116"/>
                    <a:pt x="700" y="109"/>
                    <a:pt x="700" y="100"/>
                  </a:cubicBezTo>
                  <a:cubicBezTo>
                    <a:pt x="700" y="90"/>
                    <a:pt x="707" y="83"/>
                    <a:pt x="716" y="83"/>
                  </a:cubicBezTo>
                  <a:close/>
                  <a:moveTo>
                    <a:pt x="950" y="83"/>
                  </a:moveTo>
                  <a:lnTo>
                    <a:pt x="1050" y="83"/>
                  </a:lnTo>
                  <a:cubicBezTo>
                    <a:pt x="1059" y="83"/>
                    <a:pt x="1066" y="90"/>
                    <a:pt x="1066" y="100"/>
                  </a:cubicBezTo>
                  <a:cubicBezTo>
                    <a:pt x="1066" y="109"/>
                    <a:pt x="1059" y="116"/>
                    <a:pt x="1050" y="116"/>
                  </a:cubicBezTo>
                  <a:lnTo>
                    <a:pt x="950" y="116"/>
                  </a:lnTo>
                  <a:cubicBezTo>
                    <a:pt x="941" y="116"/>
                    <a:pt x="933" y="109"/>
                    <a:pt x="933" y="100"/>
                  </a:cubicBezTo>
                  <a:cubicBezTo>
                    <a:pt x="933" y="90"/>
                    <a:pt x="941" y="83"/>
                    <a:pt x="950" y="83"/>
                  </a:cubicBezTo>
                  <a:close/>
                  <a:moveTo>
                    <a:pt x="1183" y="83"/>
                  </a:moveTo>
                  <a:lnTo>
                    <a:pt x="1283" y="83"/>
                  </a:lnTo>
                  <a:cubicBezTo>
                    <a:pt x="1292" y="83"/>
                    <a:pt x="1300" y="90"/>
                    <a:pt x="1300" y="100"/>
                  </a:cubicBezTo>
                  <a:cubicBezTo>
                    <a:pt x="1300" y="109"/>
                    <a:pt x="1292" y="116"/>
                    <a:pt x="1283" y="116"/>
                  </a:cubicBezTo>
                  <a:lnTo>
                    <a:pt x="1183" y="116"/>
                  </a:lnTo>
                  <a:cubicBezTo>
                    <a:pt x="1174" y="116"/>
                    <a:pt x="1166" y="109"/>
                    <a:pt x="1166" y="100"/>
                  </a:cubicBezTo>
                  <a:cubicBezTo>
                    <a:pt x="1166" y="90"/>
                    <a:pt x="1174" y="83"/>
                    <a:pt x="1183" y="83"/>
                  </a:cubicBezTo>
                  <a:close/>
                  <a:moveTo>
                    <a:pt x="1416" y="83"/>
                  </a:moveTo>
                  <a:lnTo>
                    <a:pt x="1516" y="83"/>
                  </a:lnTo>
                  <a:cubicBezTo>
                    <a:pt x="1526" y="83"/>
                    <a:pt x="1533" y="90"/>
                    <a:pt x="1533" y="100"/>
                  </a:cubicBezTo>
                  <a:cubicBezTo>
                    <a:pt x="1533" y="109"/>
                    <a:pt x="1526" y="116"/>
                    <a:pt x="1516" y="116"/>
                  </a:cubicBezTo>
                  <a:lnTo>
                    <a:pt x="1416" y="116"/>
                  </a:lnTo>
                  <a:cubicBezTo>
                    <a:pt x="1407" y="116"/>
                    <a:pt x="1400" y="109"/>
                    <a:pt x="1400" y="100"/>
                  </a:cubicBezTo>
                  <a:cubicBezTo>
                    <a:pt x="1400" y="90"/>
                    <a:pt x="1407" y="83"/>
                    <a:pt x="1416" y="83"/>
                  </a:cubicBezTo>
                  <a:close/>
                  <a:moveTo>
                    <a:pt x="1650" y="83"/>
                  </a:moveTo>
                  <a:lnTo>
                    <a:pt x="1750" y="83"/>
                  </a:lnTo>
                  <a:cubicBezTo>
                    <a:pt x="1759" y="83"/>
                    <a:pt x="1766" y="90"/>
                    <a:pt x="1766" y="100"/>
                  </a:cubicBezTo>
                  <a:cubicBezTo>
                    <a:pt x="1766" y="109"/>
                    <a:pt x="1759" y="116"/>
                    <a:pt x="1750" y="116"/>
                  </a:cubicBezTo>
                  <a:lnTo>
                    <a:pt x="1650" y="116"/>
                  </a:lnTo>
                  <a:cubicBezTo>
                    <a:pt x="1641" y="116"/>
                    <a:pt x="1633" y="109"/>
                    <a:pt x="1633" y="100"/>
                  </a:cubicBezTo>
                  <a:cubicBezTo>
                    <a:pt x="1633" y="90"/>
                    <a:pt x="1641" y="83"/>
                    <a:pt x="1650" y="83"/>
                  </a:cubicBezTo>
                  <a:close/>
                  <a:moveTo>
                    <a:pt x="1850" y="0"/>
                  </a:moveTo>
                  <a:lnTo>
                    <a:pt x="2050" y="100"/>
                  </a:lnTo>
                  <a:lnTo>
                    <a:pt x="1850" y="200"/>
                  </a:lnTo>
                  <a:lnTo>
                    <a:pt x="1850" y="0"/>
                  </a:lnTo>
                  <a:close/>
                </a:path>
              </a:pathLst>
            </a:custGeom>
            <a:solidFill>
              <a:srgbClr val="000000"/>
            </a:solidFill>
            <a:ln w="1588">
              <a:solidFill>
                <a:srgbClr val="000000"/>
              </a:solidFill>
              <a:bevel/>
              <a:headEnd/>
              <a:tailEnd/>
            </a:ln>
          </p:spPr>
          <p:txBody>
            <a:bodyPr/>
            <a:lstStyle/>
            <a:p>
              <a:endParaRPr lang="en-US" dirty="0"/>
            </a:p>
          </p:txBody>
        </p:sp>
        <p:sp>
          <p:nvSpPr>
            <p:cNvPr id="13508" name="Freeform 258"/>
            <p:cNvSpPr>
              <a:spLocks noEditPoints="1"/>
            </p:cNvSpPr>
            <p:nvPr/>
          </p:nvSpPr>
          <p:spPr bwMode="auto">
            <a:xfrm>
              <a:off x="6643688" y="2668588"/>
              <a:ext cx="876300" cy="63500"/>
            </a:xfrm>
            <a:custGeom>
              <a:avLst/>
              <a:gdLst>
                <a:gd name="T0" fmla="*/ 2147483647 w 2433"/>
                <a:gd name="T1" fmla="*/ 2147483647 h 200"/>
                <a:gd name="T2" fmla="*/ 2147483647 w 2433"/>
                <a:gd name="T3" fmla="*/ 2147483647 h 200"/>
                <a:gd name="T4" fmla="*/ 2147483647 w 2433"/>
                <a:gd name="T5" fmla="*/ 2147483647 h 200"/>
                <a:gd name="T6" fmla="*/ 2147483647 w 2433"/>
                <a:gd name="T7" fmla="*/ 2147483647 h 200"/>
                <a:gd name="T8" fmla="*/ 2147483647 w 2433"/>
                <a:gd name="T9" fmla="*/ 2147483647 h 200"/>
                <a:gd name="T10" fmla="*/ 2147483647 w 2433"/>
                <a:gd name="T11" fmla="*/ 2147483647 h 200"/>
                <a:gd name="T12" fmla="*/ 2147483647 w 2433"/>
                <a:gd name="T13" fmla="*/ 2147483647 h 200"/>
                <a:gd name="T14" fmla="*/ 2147483647 w 2433"/>
                <a:gd name="T15" fmla="*/ 2147483647 h 200"/>
                <a:gd name="T16" fmla="*/ 2147483647 w 2433"/>
                <a:gd name="T17" fmla="*/ 2147483647 h 200"/>
                <a:gd name="T18" fmla="*/ 2147483647 w 2433"/>
                <a:gd name="T19" fmla="*/ 2147483647 h 200"/>
                <a:gd name="T20" fmla="*/ 2147483647 w 2433"/>
                <a:gd name="T21" fmla="*/ 2147483647 h 200"/>
                <a:gd name="T22" fmla="*/ 2147483647 w 2433"/>
                <a:gd name="T23" fmla="*/ 2147483647 h 200"/>
                <a:gd name="T24" fmla="*/ 2147483647 w 2433"/>
                <a:gd name="T25" fmla="*/ 2147483647 h 200"/>
                <a:gd name="T26" fmla="*/ 2147483647 w 2433"/>
                <a:gd name="T27" fmla="*/ 2147483647 h 200"/>
                <a:gd name="T28" fmla="*/ 2147483647 w 2433"/>
                <a:gd name="T29" fmla="*/ 2147483647 h 200"/>
                <a:gd name="T30" fmla="*/ 2147483647 w 2433"/>
                <a:gd name="T31" fmla="*/ 2147483647 h 200"/>
                <a:gd name="T32" fmla="*/ 2147483647 w 2433"/>
                <a:gd name="T33" fmla="*/ 2147483647 h 200"/>
                <a:gd name="T34" fmla="*/ 2147483647 w 2433"/>
                <a:gd name="T35" fmla="*/ 2147483647 h 200"/>
                <a:gd name="T36" fmla="*/ 2147483647 w 2433"/>
                <a:gd name="T37" fmla="*/ 2147483647 h 200"/>
                <a:gd name="T38" fmla="*/ 2147483647 w 2433"/>
                <a:gd name="T39" fmla="*/ 2147483647 h 200"/>
                <a:gd name="T40" fmla="*/ 2147483647 w 2433"/>
                <a:gd name="T41" fmla="*/ 2147483647 h 200"/>
                <a:gd name="T42" fmla="*/ 2147483647 w 2433"/>
                <a:gd name="T43" fmla="*/ 2147483647 h 200"/>
                <a:gd name="T44" fmla="*/ 2147483647 w 2433"/>
                <a:gd name="T45" fmla="*/ 2147483647 h 200"/>
                <a:gd name="T46" fmla="*/ 2147483647 w 2433"/>
                <a:gd name="T47" fmla="*/ 2147483647 h 200"/>
                <a:gd name="T48" fmla="*/ 2147483647 w 2433"/>
                <a:gd name="T49" fmla="*/ 2147483647 h 200"/>
                <a:gd name="T50" fmla="*/ 2147483647 w 2433"/>
                <a:gd name="T51" fmla="*/ 2147483647 h 200"/>
                <a:gd name="T52" fmla="*/ 2147483647 w 2433"/>
                <a:gd name="T53" fmla="*/ 2147483647 h 200"/>
                <a:gd name="T54" fmla="*/ 2147483647 w 2433"/>
                <a:gd name="T55" fmla="*/ 2147483647 h 200"/>
                <a:gd name="T56" fmla="*/ 2147483647 w 2433"/>
                <a:gd name="T57" fmla="*/ 2147483647 h 200"/>
                <a:gd name="T58" fmla="*/ 2147483647 w 2433"/>
                <a:gd name="T59" fmla="*/ 2147483647 h 200"/>
                <a:gd name="T60" fmla="*/ 2147483647 w 2433"/>
                <a:gd name="T61" fmla="*/ 2147483647 h 200"/>
                <a:gd name="T62" fmla="*/ 2147483647 w 2433"/>
                <a:gd name="T63" fmla="*/ 2147483647 h 200"/>
                <a:gd name="T64" fmla="*/ 2147483647 w 2433"/>
                <a:gd name="T65" fmla="*/ 2147483647 h 200"/>
                <a:gd name="T66" fmla="*/ 2147483647 w 2433"/>
                <a:gd name="T67" fmla="*/ 2147483647 h 200"/>
                <a:gd name="T68" fmla="*/ 2147483647 w 2433"/>
                <a:gd name="T69" fmla="*/ 2147483647 h 200"/>
                <a:gd name="T70" fmla="*/ 0 w 2433"/>
                <a:gd name="T71" fmla="*/ 2147483647 h 200"/>
                <a:gd name="T72" fmla="*/ 2147483647 w 2433"/>
                <a:gd name="T73" fmla="*/ 2147483647 h 2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33"/>
                <a:gd name="T112" fmla="*/ 0 h 200"/>
                <a:gd name="T113" fmla="*/ 2433 w 2433"/>
                <a:gd name="T114" fmla="*/ 200 h 2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33" h="200">
                  <a:moveTo>
                    <a:pt x="2416" y="117"/>
                  </a:moveTo>
                  <a:lnTo>
                    <a:pt x="2316" y="117"/>
                  </a:lnTo>
                  <a:cubicBezTo>
                    <a:pt x="2307" y="117"/>
                    <a:pt x="2300" y="109"/>
                    <a:pt x="2300" y="100"/>
                  </a:cubicBezTo>
                  <a:cubicBezTo>
                    <a:pt x="2300" y="91"/>
                    <a:pt x="2307" y="83"/>
                    <a:pt x="2316" y="83"/>
                  </a:cubicBezTo>
                  <a:lnTo>
                    <a:pt x="2416" y="83"/>
                  </a:lnTo>
                  <a:cubicBezTo>
                    <a:pt x="2426" y="83"/>
                    <a:pt x="2433" y="91"/>
                    <a:pt x="2433" y="100"/>
                  </a:cubicBezTo>
                  <a:cubicBezTo>
                    <a:pt x="2433" y="109"/>
                    <a:pt x="2426" y="117"/>
                    <a:pt x="2416" y="117"/>
                  </a:cubicBezTo>
                  <a:close/>
                  <a:moveTo>
                    <a:pt x="2183" y="117"/>
                  </a:moveTo>
                  <a:lnTo>
                    <a:pt x="2083" y="117"/>
                  </a:lnTo>
                  <a:cubicBezTo>
                    <a:pt x="2074" y="117"/>
                    <a:pt x="2066" y="109"/>
                    <a:pt x="2066" y="100"/>
                  </a:cubicBezTo>
                  <a:cubicBezTo>
                    <a:pt x="2066" y="91"/>
                    <a:pt x="2074" y="83"/>
                    <a:pt x="2083" y="83"/>
                  </a:cubicBezTo>
                  <a:lnTo>
                    <a:pt x="2183" y="83"/>
                  </a:lnTo>
                  <a:cubicBezTo>
                    <a:pt x="2192" y="83"/>
                    <a:pt x="2200" y="91"/>
                    <a:pt x="2200" y="100"/>
                  </a:cubicBezTo>
                  <a:cubicBezTo>
                    <a:pt x="2200" y="109"/>
                    <a:pt x="2192" y="117"/>
                    <a:pt x="2183" y="117"/>
                  </a:cubicBezTo>
                  <a:close/>
                  <a:moveTo>
                    <a:pt x="1950" y="117"/>
                  </a:moveTo>
                  <a:lnTo>
                    <a:pt x="1850" y="117"/>
                  </a:lnTo>
                  <a:cubicBezTo>
                    <a:pt x="1841" y="117"/>
                    <a:pt x="1833" y="109"/>
                    <a:pt x="1833" y="100"/>
                  </a:cubicBezTo>
                  <a:cubicBezTo>
                    <a:pt x="1833" y="91"/>
                    <a:pt x="1841" y="83"/>
                    <a:pt x="1850" y="83"/>
                  </a:cubicBezTo>
                  <a:lnTo>
                    <a:pt x="1950" y="83"/>
                  </a:lnTo>
                  <a:cubicBezTo>
                    <a:pt x="1959" y="83"/>
                    <a:pt x="1966" y="91"/>
                    <a:pt x="1966" y="100"/>
                  </a:cubicBezTo>
                  <a:cubicBezTo>
                    <a:pt x="1966" y="109"/>
                    <a:pt x="1959" y="117"/>
                    <a:pt x="1950" y="117"/>
                  </a:cubicBezTo>
                  <a:close/>
                  <a:moveTo>
                    <a:pt x="1716" y="117"/>
                  </a:moveTo>
                  <a:lnTo>
                    <a:pt x="1616" y="117"/>
                  </a:lnTo>
                  <a:cubicBezTo>
                    <a:pt x="1607" y="117"/>
                    <a:pt x="1600" y="109"/>
                    <a:pt x="1600" y="100"/>
                  </a:cubicBezTo>
                  <a:cubicBezTo>
                    <a:pt x="1600" y="91"/>
                    <a:pt x="1607" y="83"/>
                    <a:pt x="1616" y="83"/>
                  </a:cubicBezTo>
                  <a:lnTo>
                    <a:pt x="1716" y="83"/>
                  </a:lnTo>
                  <a:cubicBezTo>
                    <a:pt x="1726" y="83"/>
                    <a:pt x="1733" y="91"/>
                    <a:pt x="1733" y="100"/>
                  </a:cubicBezTo>
                  <a:cubicBezTo>
                    <a:pt x="1733" y="109"/>
                    <a:pt x="1726" y="117"/>
                    <a:pt x="1716" y="117"/>
                  </a:cubicBezTo>
                  <a:close/>
                  <a:moveTo>
                    <a:pt x="1483" y="117"/>
                  </a:moveTo>
                  <a:lnTo>
                    <a:pt x="1383" y="117"/>
                  </a:lnTo>
                  <a:cubicBezTo>
                    <a:pt x="1374" y="117"/>
                    <a:pt x="1366" y="109"/>
                    <a:pt x="1366" y="100"/>
                  </a:cubicBezTo>
                  <a:cubicBezTo>
                    <a:pt x="1366" y="91"/>
                    <a:pt x="1374" y="83"/>
                    <a:pt x="1383" y="83"/>
                  </a:cubicBezTo>
                  <a:lnTo>
                    <a:pt x="1483" y="83"/>
                  </a:lnTo>
                  <a:cubicBezTo>
                    <a:pt x="1492" y="83"/>
                    <a:pt x="1500" y="91"/>
                    <a:pt x="1500" y="100"/>
                  </a:cubicBezTo>
                  <a:cubicBezTo>
                    <a:pt x="1500" y="109"/>
                    <a:pt x="1492" y="117"/>
                    <a:pt x="1483" y="117"/>
                  </a:cubicBezTo>
                  <a:close/>
                  <a:moveTo>
                    <a:pt x="1250" y="117"/>
                  </a:moveTo>
                  <a:lnTo>
                    <a:pt x="1150" y="117"/>
                  </a:lnTo>
                  <a:cubicBezTo>
                    <a:pt x="1141" y="117"/>
                    <a:pt x="1133" y="109"/>
                    <a:pt x="1133" y="100"/>
                  </a:cubicBezTo>
                  <a:cubicBezTo>
                    <a:pt x="1133" y="91"/>
                    <a:pt x="1141" y="83"/>
                    <a:pt x="1150" y="83"/>
                  </a:cubicBezTo>
                  <a:lnTo>
                    <a:pt x="1250" y="83"/>
                  </a:lnTo>
                  <a:cubicBezTo>
                    <a:pt x="1259" y="83"/>
                    <a:pt x="1266" y="91"/>
                    <a:pt x="1266" y="100"/>
                  </a:cubicBezTo>
                  <a:cubicBezTo>
                    <a:pt x="1266" y="109"/>
                    <a:pt x="1259" y="117"/>
                    <a:pt x="1250" y="117"/>
                  </a:cubicBezTo>
                  <a:close/>
                  <a:moveTo>
                    <a:pt x="1016" y="117"/>
                  </a:moveTo>
                  <a:lnTo>
                    <a:pt x="916" y="117"/>
                  </a:lnTo>
                  <a:cubicBezTo>
                    <a:pt x="907" y="117"/>
                    <a:pt x="900" y="109"/>
                    <a:pt x="900" y="100"/>
                  </a:cubicBezTo>
                  <a:cubicBezTo>
                    <a:pt x="900" y="91"/>
                    <a:pt x="907" y="83"/>
                    <a:pt x="916" y="83"/>
                  </a:cubicBezTo>
                  <a:lnTo>
                    <a:pt x="1016" y="83"/>
                  </a:lnTo>
                  <a:cubicBezTo>
                    <a:pt x="1026" y="83"/>
                    <a:pt x="1033" y="91"/>
                    <a:pt x="1033" y="100"/>
                  </a:cubicBezTo>
                  <a:cubicBezTo>
                    <a:pt x="1033" y="109"/>
                    <a:pt x="1026" y="117"/>
                    <a:pt x="1016" y="117"/>
                  </a:cubicBezTo>
                  <a:close/>
                  <a:moveTo>
                    <a:pt x="783" y="117"/>
                  </a:moveTo>
                  <a:lnTo>
                    <a:pt x="683" y="117"/>
                  </a:lnTo>
                  <a:cubicBezTo>
                    <a:pt x="674" y="117"/>
                    <a:pt x="666" y="109"/>
                    <a:pt x="666" y="100"/>
                  </a:cubicBezTo>
                  <a:cubicBezTo>
                    <a:pt x="666" y="91"/>
                    <a:pt x="674" y="83"/>
                    <a:pt x="683" y="83"/>
                  </a:cubicBezTo>
                  <a:lnTo>
                    <a:pt x="783" y="83"/>
                  </a:lnTo>
                  <a:cubicBezTo>
                    <a:pt x="792" y="83"/>
                    <a:pt x="800" y="91"/>
                    <a:pt x="800" y="100"/>
                  </a:cubicBezTo>
                  <a:cubicBezTo>
                    <a:pt x="800" y="109"/>
                    <a:pt x="792" y="117"/>
                    <a:pt x="783" y="117"/>
                  </a:cubicBezTo>
                  <a:close/>
                  <a:moveTo>
                    <a:pt x="550" y="117"/>
                  </a:moveTo>
                  <a:lnTo>
                    <a:pt x="450" y="117"/>
                  </a:lnTo>
                  <a:cubicBezTo>
                    <a:pt x="441" y="117"/>
                    <a:pt x="433" y="109"/>
                    <a:pt x="433" y="100"/>
                  </a:cubicBezTo>
                  <a:cubicBezTo>
                    <a:pt x="433" y="91"/>
                    <a:pt x="441" y="83"/>
                    <a:pt x="450" y="83"/>
                  </a:cubicBezTo>
                  <a:lnTo>
                    <a:pt x="550" y="83"/>
                  </a:lnTo>
                  <a:cubicBezTo>
                    <a:pt x="559" y="83"/>
                    <a:pt x="566" y="91"/>
                    <a:pt x="566" y="100"/>
                  </a:cubicBezTo>
                  <a:cubicBezTo>
                    <a:pt x="566" y="109"/>
                    <a:pt x="559" y="117"/>
                    <a:pt x="550" y="117"/>
                  </a:cubicBezTo>
                  <a:close/>
                  <a:moveTo>
                    <a:pt x="316" y="117"/>
                  </a:moveTo>
                  <a:lnTo>
                    <a:pt x="216" y="117"/>
                  </a:lnTo>
                  <a:cubicBezTo>
                    <a:pt x="207" y="117"/>
                    <a:pt x="200" y="109"/>
                    <a:pt x="200" y="100"/>
                  </a:cubicBezTo>
                  <a:cubicBezTo>
                    <a:pt x="200" y="91"/>
                    <a:pt x="207" y="83"/>
                    <a:pt x="216" y="83"/>
                  </a:cubicBezTo>
                  <a:lnTo>
                    <a:pt x="316" y="83"/>
                  </a:lnTo>
                  <a:cubicBezTo>
                    <a:pt x="326" y="83"/>
                    <a:pt x="333" y="91"/>
                    <a:pt x="333" y="100"/>
                  </a:cubicBezTo>
                  <a:cubicBezTo>
                    <a:pt x="333" y="109"/>
                    <a:pt x="326" y="117"/>
                    <a:pt x="316" y="117"/>
                  </a:cubicBezTo>
                  <a:close/>
                  <a:moveTo>
                    <a:pt x="200" y="200"/>
                  </a:moveTo>
                  <a:lnTo>
                    <a:pt x="0" y="100"/>
                  </a:lnTo>
                  <a:lnTo>
                    <a:pt x="200" y="0"/>
                  </a:lnTo>
                  <a:lnTo>
                    <a:pt x="200" y="200"/>
                  </a:lnTo>
                  <a:close/>
                </a:path>
              </a:pathLst>
            </a:custGeom>
            <a:solidFill>
              <a:srgbClr val="000000"/>
            </a:solidFill>
            <a:ln w="1588">
              <a:solidFill>
                <a:srgbClr val="000000"/>
              </a:solidFill>
              <a:bevel/>
              <a:headEnd/>
              <a:tailEnd/>
            </a:ln>
          </p:spPr>
          <p:txBody>
            <a:bodyPr/>
            <a:lstStyle/>
            <a:p>
              <a:endParaRPr lang="en-US" dirty="0"/>
            </a:p>
          </p:txBody>
        </p:sp>
        <p:sp>
          <p:nvSpPr>
            <p:cNvPr id="13509" name="Freeform 259"/>
            <p:cNvSpPr>
              <a:spLocks noEditPoints="1"/>
            </p:cNvSpPr>
            <p:nvPr/>
          </p:nvSpPr>
          <p:spPr bwMode="auto">
            <a:xfrm>
              <a:off x="8535988" y="2655888"/>
              <a:ext cx="949325" cy="61912"/>
            </a:xfrm>
            <a:custGeom>
              <a:avLst/>
              <a:gdLst>
                <a:gd name="T0" fmla="*/ 2147483647 w 2633"/>
                <a:gd name="T1" fmla="*/ 2147483647 h 200"/>
                <a:gd name="T2" fmla="*/ 2147483647 w 2633"/>
                <a:gd name="T3" fmla="*/ 2147483647 h 200"/>
                <a:gd name="T4" fmla="*/ 0 w 2633"/>
                <a:gd name="T5" fmla="*/ 2147483647 h 200"/>
                <a:gd name="T6" fmla="*/ 2147483647 w 2633"/>
                <a:gd name="T7" fmla="*/ 2147483647 h 200"/>
                <a:gd name="T8" fmla="*/ 2147483647 w 2633"/>
                <a:gd name="T9" fmla="*/ 2147483647 h 200"/>
                <a:gd name="T10" fmla="*/ 2147483647 w 2633"/>
                <a:gd name="T11" fmla="*/ 2147483647 h 200"/>
                <a:gd name="T12" fmla="*/ 2147483647 w 2633"/>
                <a:gd name="T13" fmla="*/ 2147483647 h 200"/>
                <a:gd name="T14" fmla="*/ 2147483647 w 2633"/>
                <a:gd name="T15" fmla="*/ 2147483647 h 200"/>
                <a:gd name="T16" fmla="*/ 2147483647 w 2633"/>
                <a:gd name="T17" fmla="*/ 2147483647 h 200"/>
                <a:gd name="T18" fmla="*/ 2147483647 w 2633"/>
                <a:gd name="T19" fmla="*/ 2147483647 h 200"/>
                <a:gd name="T20" fmla="*/ 2147483647 w 2633"/>
                <a:gd name="T21" fmla="*/ 2147483647 h 200"/>
                <a:gd name="T22" fmla="*/ 2147483647 w 2633"/>
                <a:gd name="T23" fmla="*/ 2147483647 h 200"/>
                <a:gd name="T24" fmla="*/ 2147483647 w 2633"/>
                <a:gd name="T25" fmla="*/ 2147483647 h 200"/>
                <a:gd name="T26" fmla="*/ 2147483647 w 2633"/>
                <a:gd name="T27" fmla="*/ 2147483647 h 200"/>
                <a:gd name="T28" fmla="*/ 2147483647 w 2633"/>
                <a:gd name="T29" fmla="*/ 2147483647 h 200"/>
                <a:gd name="T30" fmla="*/ 2147483647 w 2633"/>
                <a:gd name="T31" fmla="*/ 2147483647 h 200"/>
                <a:gd name="T32" fmla="*/ 2147483647 w 2633"/>
                <a:gd name="T33" fmla="*/ 2147483647 h 200"/>
                <a:gd name="T34" fmla="*/ 2147483647 w 2633"/>
                <a:gd name="T35" fmla="*/ 2147483647 h 200"/>
                <a:gd name="T36" fmla="*/ 2147483647 w 2633"/>
                <a:gd name="T37" fmla="*/ 2147483647 h 200"/>
                <a:gd name="T38" fmla="*/ 2147483647 w 2633"/>
                <a:gd name="T39" fmla="*/ 2147483647 h 200"/>
                <a:gd name="T40" fmla="*/ 2147483647 w 2633"/>
                <a:gd name="T41" fmla="*/ 2147483647 h 200"/>
                <a:gd name="T42" fmla="*/ 2147483647 w 2633"/>
                <a:gd name="T43" fmla="*/ 2147483647 h 200"/>
                <a:gd name="T44" fmla="*/ 2147483647 w 2633"/>
                <a:gd name="T45" fmla="*/ 2147483647 h 200"/>
                <a:gd name="T46" fmla="*/ 2147483647 w 2633"/>
                <a:gd name="T47" fmla="*/ 2147483647 h 200"/>
                <a:gd name="T48" fmla="*/ 2147483647 w 2633"/>
                <a:gd name="T49" fmla="*/ 2147483647 h 200"/>
                <a:gd name="T50" fmla="*/ 2147483647 w 2633"/>
                <a:gd name="T51" fmla="*/ 2147483647 h 200"/>
                <a:gd name="T52" fmla="*/ 2147483647 w 2633"/>
                <a:gd name="T53" fmla="*/ 2147483647 h 200"/>
                <a:gd name="T54" fmla="*/ 2147483647 w 2633"/>
                <a:gd name="T55" fmla="*/ 2147483647 h 200"/>
                <a:gd name="T56" fmla="*/ 2147483647 w 2633"/>
                <a:gd name="T57" fmla="*/ 2147483647 h 200"/>
                <a:gd name="T58" fmla="*/ 2147483647 w 2633"/>
                <a:gd name="T59" fmla="*/ 2147483647 h 200"/>
                <a:gd name="T60" fmla="*/ 2147483647 w 2633"/>
                <a:gd name="T61" fmla="*/ 2147483647 h 200"/>
                <a:gd name="T62" fmla="*/ 2147483647 w 2633"/>
                <a:gd name="T63" fmla="*/ 2147483647 h 200"/>
                <a:gd name="T64" fmla="*/ 2147483647 w 2633"/>
                <a:gd name="T65" fmla="*/ 2147483647 h 200"/>
                <a:gd name="T66" fmla="*/ 2147483647 w 2633"/>
                <a:gd name="T67" fmla="*/ 2147483647 h 200"/>
                <a:gd name="T68" fmla="*/ 2147483647 w 2633"/>
                <a:gd name="T69" fmla="*/ 2147483647 h 200"/>
                <a:gd name="T70" fmla="*/ 2147483647 w 2633"/>
                <a:gd name="T71" fmla="*/ 2147483647 h 200"/>
                <a:gd name="T72" fmla="*/ 2147483647 w 2633"/>
                <a:gd name="T73" fmla="*/ 2147483647 h 200"/>
                <a:gd name="T74" fmla="*/ 2147483647 w 2633"/>
                <a:gd name="T75" fmla="*/ 2147483647 h 200"/>
                <a:gd name="T76" fmla="*/ 2147483647 w 2633"/>
                <a:gd name="T77" fmla="*/ 0 h 200"/>
                <a:gd name="T78" fmla="*/ 2147483647 w 2633"/>
                <a:gd name="T79" fmla="*/ 2147483647 h 2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633"/>
                <a:gd name="T121" fmla="*/ 0 h 200"/>
                <a:gd name="T122" fmla="*/ 2633 w 2633"/>
                <a:gd name="T123" fmla="*/ 200 h 20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633" h="200">
                  <a:moveTo>
                    <a:pt x="16" y="84"/>
                  </a:moveTo>
                  <a:lnTo>
                    <a:pt x="116" y="84"/>
                  </a:lnTo>
                  <a:cubicBezTo>
                    <a:pt x="126" y="84"/>
                    <a:pt x="133" y="91"/>
                    <a:pt x="133" y="100"/>
                  </a:cubicBezTo>
                  <a:cubicBezTo>
                    <a:pt x="133" y="110"/>
                    <a:pt x="126" y="117"/>
                    <a:pt x="116" y="117"/>
                  </a:cubicBezTo>
                  <a:lnTo>
                    <a:pt x="16" y="117"/>
                  </a:lnTo>
                  <a:cubicBezTo>
                    <a:pt x="7" y="117"/>
                    <a:pt x="0" y="110"/>
                    <a:pt x="0" y="100"/>
                  </a:cubicBezTo>
                  <a:cubicBezTo>
                    <a:pt x="0" y="91"/>
                    <a:pt x="7" y="84"/>
                    <a:pt x="16" y="84"/>
                  </a:cubicBezTo>
                  <a:close/>
                  <a:moveTo>
                    <a:pt x="250" y="84"/>
                  </a:moveTo>
                  <a:lnTo>
                    <a:pt x="350" y="84"/>
                  </a:lnTo>
                  <a:cubicBezTo>
                    <a:pt x="359" y="84"/>
                    <a:pt x="366" y="91"/>
                    <a:pt x="366" y="100"/>
                  </a:cubicBezTo>
                  <a:cubicBezTo>
                    <a:pt x="366" y="110"/>
                    <a:pt x="359" y="117"/>
                    <a:pt x="350" y="117"/>
                  </a:cubicBezTo>
                  <a:lnTo>
                    <a:pt x="250" y="117"/>
                  </a:lnTo>
                  <a:cubicBezTo>
                    <a:pt x="241" y="117"/>
                    <a:pt x="233" y="110"/>
                    <a:pt x="233" y="100"/>
                  </a:cubicBezTo>
                  <a:cubicBezTo>
                    <a:pt x="233" y="91"/>
                    <a:pt x="241" y="84"/>
                    <a:pt x="250" y="84"/>
                  </a:cubicBezTo>
                  <a:close/>
                  <a:moveTo>
                    <a:pt x="483" y="84"/>
                  </a:moveTo>
                  <a:lnTo>
                    <a:pt x="583" y="84"/>
                  </a:lnTo>
                  <a:cubicBezTo>
                    <a:pt x="592" y="84"/>
                    <a:pt x="600" y="91"/>
                    <a:pt x="600" y="100"/>
                  </a:cubicBezTo>
                  <a:cubicBezTo>
                    <a:pt x="600" y="110"/>
                    <a:pt x="592" y="117"/>
                    <a:pt x="583" y="117"/>
                  </a:cubicBezTo>
                  <a:lnTo>
                    <a:pt x="483" y="117"/>
                  </a:lnTo>
                  <a:cubicBezTo>
                    <a:pt x="474" y="117"/>
                    <a:pt x="466" y="110"/>
                    <a:pt x="466" y="100"/>
                  </a:cubicBezTo>
                  <a:cubicBezTo>
                    <a:pt x="466" y="91"/>
                    <a:pt x="474" y="84"/>
                    <a:pt x="483" y="84"/>
                  </a:cubicBezTo>
                  <a:close/>
                  <a:moveTo>
                    <a:pt x="716" y="84"/>
                  </a:moveTo>
                  <a:lnTo>
                    <a:pt x="816" y="84"/>
                  </a:lnTo>
                  <a:cubicBezTo>
                    <a:pt x="826" y="84"/>
                    <a:pt x="833" y="91"/>
                    <a:pt x="833" y="100"/>
                  </a:cubicBezTo>
                  <a:cubicBezTo>
                    <a:pt x="833" y="110"/>
                    <a:pt x="826" y="117"/>
                    <a:pt x="816" y="117"/>
                  </a:cubicBezTo>
                  <a:lnTo>
                    <a:pt x="716" y="117"/>
                  </a:lnTo>
                  <a:cubicBezTo>
                    <a:pt x="707" y="117"/>
                    <a:pt x="700" y="110"/>
                    <a:pt x="700" y="100"/>
                  </a:cubicBezTo>
                  <a:cubicBezTo>
                    <a:pt x="700" y="91"/>
                    <a:pt x="707" y="84"/>
                    <a:pt x="716" y="84"/>
                  </a:cubicBezTo>
                  <a:close/>
                  <a:moveTo>
                    <a:pt x="950" y="84"/>
                  </a:moveTo>
                  <a:lnTo>
                    <a:pt x="1050" y="84"/>
                  </a:lnTo>
                  <a:cubicBezTo>
                    <a:pt x="1059" y="84"/>
                    <a:pt x="1066" y="91"/>
                    <a:pt x="1066" y="100"/>
                  </a:cubicBezTo>
                  <a:cubicBezTo>
                    <a:pt x="1066" y="110"/>
                    <a:pt x="1059" y="117"/>
                    <a:pt x="1050" y="117"/>
                  </a:cubicBezTo>
                  <a:lnTo>
                    <a:pt x="950" y="117"/>
                  </a:lnTo>
                  <a:cubicBezTo>
                    <a:pt x="941" y="117"/>
                    <a:pt x="933" y="110"/>
                    <a:pt x="933" y="100"/>
                  </a:cubicBezTo>
                  <a:cubicBezTo>
                    <a:pt x="933" y="91"/>
                    <a:pt x="941" y="84"/>
                    <a:pt x="950" y="84"/>
                  </a:cubicBezTo>
                  <a:close/>
                  <a:moveTo>
                    <a:pt x="1183" y="84"/>
                  </a:moveTo>
                  <a:lnTo>
                    <a:pt x="1283" y="84"/>
                  </a:lnTo>
                  <a:cubicBezTo>
                    <a:pt x="1292" y="84"/>
                    <a:pt x="1300" y="91"/>
                    <a:pt x="1300" y="100"/>
                  </a:cubicBezTo>
                  <a:cubicBezTo>
                    <a:pt x="1300" y="110"/>
                    <a:pt x="1292" y="117"/>
                    <a:pt x="1283" y="117"/>
                  </a:cubicBezTo>
                  <a:lnTo>
                    <a:pt x="1183" y="117"/>
                  </a:lnTo>
                  <a:cubicBezTo>
                    <a:pt x="1174" y="117"/>
                    <a:pt x="1166" y="110"/>
                    <a:pt x="1166" y="100"/>
                  </a:cubicBezTo>
                  <a:cubicBezTo>
                    <a:pt x="1166" y="91"/>
                    <a:pt x="1174" y="84"/>
                    <a:pt x="1183" y="84"/>
                  </a:cubicBezTo>
                  <a:close/>
                  <a:moveTo>
                    <a:pt x="1416" y="84"/>
                  </a:moveTo>
                  <a:lnTo>
                    <a:pt x="1516" y="84"/>
                  </a:lnTo>
                  <a:cubicBezTo>
                    <a:pt x="1526" y="84"/>
                    <a:pt x="1533" y="91"/>
                    <a:pt x="1533" y="100"/>
                  </a:cubicBezTo>
                  <a:cubicBezTo>
                    <a:pt x="1533" y="110"/>
                    <a:pt x="1526" y="117"/>
                    <a:pt x="1516" y="117"/>
                  </a:cubicBezTo>
                  <a:lnTo>
                    <a:pt x="1416" y="117"/>
                  </a:lnTo>
                  <a:cubicBezTo>
                    <a:pt x="1407" y="117"/>
                    <a:pt x="1400" y="110"/>
                    <a:pt x="1400" y="100"/>
                  </a:cubicBezTo>
                  <a:cubicBezTo>
                    <a:pt x="1400" y="91"/>
                    <a:pt x="1407" y="84"/>
                    <a:pt x="1416" y="84"/>
                  </a:cubicBezTo>
                  <a:close/>
                  <a:moveTo>
                    <a:pt x="1650" y="84"/>
                  </a:moveTo>
                  <a:lnTo>
                    <a:pt x="1750" y="84"/>
                  </a:lnTo>
                  <a:cubicBezTo>
                    <a:pt x="1759" y="84"/>
                    <a:pt x="1766" y="91"/>
                    <a:pt x="1766" y="100"/>
                  </a:cubicBezTo>
                  <a:cubicBezTo>
                    <a:pt x="1766" y="110"/>
                    <a:pt x="1759" y="117"/>
                    <a:pt x="1750" y="117"/>
                  </a:cubicBezTo>
                  <a:lnTo>
                    <a:pt x="1650" y="117"/>
                  </a:lnTo>
                  <a:cubicBezTo>
                    <a:pt x="1641" y="117"/>
                    <a:pt x="1633" y="110"/>
                    <a:pt x="1633" y="100"/>
                  </a:cubicBezTo>
                  <a:cubicBezTo>
                    <a:pt x="1633" y="91"/>
                    <a:pt x="1641" y="84"/>
                    <a:pt x="1650" y="84"/>
                  </a:cubicBezTo>
                  <a:close/>
                  <a:moveTo>
                    <a:pt x="1883" y="84"/>
                  </a:moveTo>
                  <a:lnTo>
                    <a:pt x="1983" y="84"/>
                  </a:lnTo>
                  <a:cubicBezTo>
                    <a:pt x="1992" y="84"/>
                    <a:pt x="2000" y="91"/>
                    <a:pt x="2000" y="100"/>
                  </a:cubicBezTo>
                  <a:cubicBezTo>
                    <a:pt x="2000" y="110"/>
                    <a:pt x="1992" y="117"/>
                    <a:pt x="1983" y="117"/>
                  </a:cubicBezTo>
                  <a:lnTo>
                    <a:pt x="1883" y="117"/>
                  </a:lnTo>
                  <a:cubicBezTo>
                    <a:pt x="1874" y="117"/>
                    <a:pt x="1866" y="110"/>
                    <a:pt x="1866" y="100"/>
                  </a:cubicBezTo>
                  <a:cubicBezTo>
                    <a:pt x="1866" y="91"/>
                    <a:pt x="1874" y="84"/>
                    <a:pt x="1883" y="84"/>
                  </a:cubicBezTo>
                  <a:close/>
                  <a:moveTo>
                    <a:pt x="2116" y="84"/>
                  </a:moveTo>
                  <a:lnTo>
                    <a:pt x="2216" y="84"/>
                  </a:lnTo>
                  <a:cubicBezTo>
                    <a:pt x="2226" y="84"/>
                    <a:pt x="2233" y="91"/>
                    <a:pt x="2233" y="100"/>
                  </a:cubicBezTo>
                  <a:cubicBezTo>
                    <a:pt x="2233" y="110"/>
                    <a:pt x="2226" y="117"/>
                    <a:pt x="2216" y="117"/>
                  </a:cubicBezTo>
                  <a:lnTo>
                    <a:pt x="2116" y="117"/>
                  </a:lnTo>
                  <a:cubicBezTo>
                    <a:pt x="2107" y="117"/>
                    <a:pt x="2100" y="110"/>
                    <a:pt x="2100" y="100"/>
                  </a:cubicBezTo>
                  <a:cubicBezTo>
                    <a:pt x="2100" y="91"/>
                    <a:pt x="2107" y="84"/>
                    <a:pt x="2116" y="84"/>
                  </a:cubicBezTo>
                  <a:close/>
                  <a:moveTo>
                    <a:pt x="2350" y="84"/>
                  </a:moveTo>
                  <a:lnTo>
                    <a:pt x="2450" y="84"/>
                  </a:lnTo>
                  <a:cubicBezTo>
                    <a:pt x="2459" y="84"/>
                    <a:pt x="2466" y="91"/>
                    <a:pt x="2466" y="100"/>
                  </a:cubicBezTo>
                  <a:cubicBezTo>
                    <a:pt x="2466" y="110"/>
                    <a:pt x="2459" y="117"/>
                    <a:pt x="2450" y="117"/>
                  </a:cubicBezTo>
                  <a:lnTo>
                    <a:pt x="2350" y="117"/>
                  </a:lnTo>
                  <a:cubicBezTo>
                    <a:pt x="2341" y="117"/>
                    <a:pt x="2333" y="110"/>
                    <a:pt x="2333" y="100"/>
                  </a:cubicBezTo>
                  <a:cubicBezTo>
                    <a:pt x="2333" y="91"/>
                    <a:pt x="2341" y="84"/>
                    <a:pt x="2350" y="84"/>
                  </a:cubicBezTo>
                  <a:close/>
                  <a:moveTo>
                    <a:pt x="2433" y="0"/>
                  </a:moveTo>
                  <a:lnTo>
                    <a:pt x="2633" y="100"/>
                  </a:lnTo>
                  <a:lnTo>
                    <a:pt x="2433" y="200"/>
                  </a:lnTo>
                  <a:lnTo>
                    <a:pt x="2433" y="0"/>
                  </a:lnTo>
                  <a:close/>
                </a:path>
              </a:pathLst>
            </a:custGeom>
            <a:solidFill>
              <a:srgbClr val="000000"/>
            </a:solidFill>
            <a:ln w="1588">
              <a:solidFill>
                <a:srgbClr val="000000"/>
              </a:solidFill>
              <a:bevel/>
              <a:headEnd/>
              <a:tailEnd/>
            </a:ln>
          </p:spPr>
          <p:txBody>
            <a:bodyPr/>
            <a:lstStyle/>
            <a:p>
              <a:endParaRPr lang="en-US" dirty="0"/>
            </a:p>
          </p:txBody>
        </p:sp>
        <p:grpSp>
          <p:nvGrpSpPr>
            <p:cNvPr id="29" name="Group 262"/>
            <p:cNvGrpSpPr>
              <a:grpSpLocks/>
            </p:cNvGrpSpPr>
            <p:nvPr/>
          </p:nvGrpSpPr>
          <p:grpSpPr bwMode="auto">
            <a:xfrm>
              <a:off x="1400175" y="2332038"/>
              <a:ext cx="841375" cy="739775"/>
              <a:chOff x="814" y="1491"/>
              <a:chExt cx="489" cy="489"/>
            </a:xfrm>
          </p:grpSpPr>
          <p:sp>
            <p:nvSpPr>
              <p:cNvPr id="13531" name="Freeform 260"/>
              <p:cNvSpPr>
                <a:spLocks/>
              </p:cNvSpPr>
              <p:nvPr/>
            </p:nvSpPr>
            <p:spPr bwMode="auto">
              <a:xfrm>
                <a:off x="814" y="1491"/>
                <a:ext cx="489" cy="489"/>
              </a:xfrm>
              <a:custGeom>
                <a:avLst/>
                <a:gdLst>
                  <a:gd name="T0" fmla="*/ 0 w 489"/>
                  <a:gd name="T1" fmla="*/ 245 h 489"/>
                  <a:gd name="T2" fmla="*/ 98 w 489"/>
                  <a:gd name="T3" fmla="*/ 489 h 489"/>
                  <a:gd name="T4" fmla="*/ 98 w 489"/>
                  <a:gd name="T5" fmla="*/ 367 h 489"/>
                  <a:gd name="T6" fmla="*/ 391 w 489"/>
                  <a:gd name="T7" fmla="*/ 367 h 489"/>
                  <a:gd name="T8" fmla="*/ 391 w 489"/>
                  <a:gd name="T9" fmla="*/ 489 h 489"/>
                  <a:gd name="T10" fmla="*/ 489 w 489"/>
                  <a:gd name="T11" fmla="*/ 245 h 489"/>
                  <a:gd name="T12" fmla="*/ 391 w 489"/>
                  <a:gd name="T13" fmla="*/ 0 h 489"/>
                  <a:gd name="T14" fmla="*/ 391 w 489"/>
                  <a:gd name="T15" fmla="*/ 122 h 489"/>
                  <a:gd name="T16" fmla="*/ 98 w 489"/>
                  <a:gd name="T17" fmla="*/ 122 h 489"/>
                  <a:gd name="T18" fmla="*/ 98 w 489"/>
                  <a:gd name="T19" fmla="*/ 0 h 489"/>
                  <a:gd name="T20" fmla="*/ 0 w 489"/>
                  <a:gd name="T21" fmla="*/ 245 h 48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9"/>
                  <a:gd name="T34" fmla="*/ 0 h 489"/>
                  <a:gd name="T35" fmla="*/ 489 w 489"/>
                  <a:gd name="T36" fmla="*/ 489 h 48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9" h="489">
                    <a:moveTo>
                      <a:pt x="0" y="245"/>
                    </a:moveTo>
                    <a:lnTo>
                      <a:pt x="98" y="489"/>
                    </a:lnTo>
                    <a:lnTo>
                      <a:pt x="98" y="367"/>
                    </a:lnTo>
                    <a:lnTo>
                      <a:pt x="391" y="367"/>
                    </a:lnTo>
                    <a:lnTo>
                      <a:pt x="391" y="489"/>
                    </a:lnTo>
                    <a:lnTo>
                      <a:pt x="489" y="245"/>
                    </a:lnTo>
                    <a:lnTo>
                      <a:pt x="391" y="0"/>
                    </a:lnTo>
                    <a:lnTo>
                      <a:pt x="391" y="122"/>
                    </a:lnTo>
                    <a:lnTo>
                      <a:pt x="98" y="122"/>
                    </a:lnTo>
                    <a:lnTo>
                      <a:pt x="98" y="0"/>
                    </a:lnTo>
                    <a:lnTo>
                      <a:pt x="0" y="245"/>
                    </a:lnTo>
                    <a:close/>
                  </a:path>
                </a:pathLst>
              </a:custGeom>
              <a:solidFill>
                <a:srgbClr val="CCFFCC"/>
              </a:solidFill>
              <a:ln w="9525">
                <a:noFill/>
                <a:round/>
                <a:headEnd/>
                <a:tailEnd/>
              </a:ln>
            </p:spPr>
            <p:txBody>
              <a:bodyPr/>
              <a:lstStyle/>
              <a:p>
                <a:endParaRPr lang="en-US" dirty="0"/>
              </a:p>
            </p:txBody>
          </p:sp>
          <p:sp>
            <p:nvSpPr>
              <p:cNvPr id="13532" name="Freeform 261"/>
              <p:cNvSpPr>
                <a:spLocks/>
              </p:cNvSpPr>
              <p:nvPr/>
            </p:nvSpPr>
            <p:spPr bwMode="auto">
              <a:xfrm>
                <a:off x="814" y="1491"/>
                <a:ext cx="489" cy="489"/>
              </a:xfrm>
              <a:custGeom>
                <a:avLst/>
                <a:gdLst>
                  <a:gd name="T0" fmla="*/ 0 w 489"/>
                  <a:gd name="T1" fmla="*/ 245 h 489"/>
                  <a:gd name="T2" fmla="*/ 98 w 489"/>
                  <a:gd name="T3" fmla="*/ 489 h 489"/>
                  <a:gd name="T4" fmla="*/ 98 w 489"/>
                  <a:gd name="T5" fmla="*/ 367 h 489"/>
                  <a:gd name="T6" fmla="*/ 391 w 489"/>
                  <a:gd name="T7" fmla="*/ 367 h 489"/>
                  <a:gd name="T8" fmla="*/ 391 w 489"/>
                  <a:gd name="T9" fmla="*/ 489 h 489"/>
                  <a:gd name="T10" fmla="*/ 489 w 489"/>
                  <a:gd name="T11" fmla="*/ 245 h 489"/>
                  <a:gd name="T12" fmla="*/ 391 w 489"/>
                  <a:gd name="T13" fmla="*/ 0 h 489"/>
                  <a:gd name="T14" fmla="*/ 391 w 489"/>
                  <a:gd name="T15" fmla="*/ 122 h 489"/>
                  <a:gd name="T16" fmla="*/ 98 w 489"/>
                  <a:gd name="T17" fmla="*/ 122 h 489"/>
                  <a:gd name="T18" fmla="*/ 98 w 489"/>
                  <a:gd name="T19" fmla="*/ 0 h 489"/>
                  <a:gd name="T20" fmla="*/ 0 w 489"/>
                  <a:gd name="T21" fmla="*/ 245 h 48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9"/>
                  <a:gd name="T34" fmla="*/ 0 h 489"/>
                  <a:gd name="T35" fmla="*/ 489 w 489"/>
                  <a:gd name="T36" fmla="*/ 489 h 48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9" h="489">
                    <a:moveTo>
                      <a:pt x="0" y="245"/>
                    </a:moveTo>
                    <a:lnTo>
                      <a:pt x="98" y="489"/>
                    </a:lnTo>
                    <a:lnTo>
                      <a:pt x="98" y="367"/>
                    </a:lnTo>
                    <a:lnTo>
                      <a:pt x="391" y="367"/>
                    </a:lnTo>
                    <a:lnTo>
                      <a:pt x="391" y="489"/>
                    </a:lnTo>
                    <a:lnTo>
                      <a:pt x="489" y="245"/>
                    </a:lnTo>
                    <a:lnTo>
                      <a:pt x="391" y="0"/>
                    </a:lnTo>
                    <a:lnTo>
                      <a:pt x="391" y="122"/>
                    </a:lnTo>
                    <a:lnTo>
                      <a:pt x="98" y="122"/>
                    </a:lnTo>
                    <a:lnTo>
                      <a:pt x="98" y="0"/>
                    </a:lnTo>
                    <a:lnTo>
                      <a:pt x="0" y="245"/>
                    </a:lnTo>
                    <a:close/>
                  </a:path>
                </a:pathLst>
              </a:custGeom>
              <a:noFill/>
              <a:ln w="7938" cap="rnd">
                <a:solidFill>
                  <a:srgbClr val="000000"/>
                </a:solidFill>
                <a:round/>
                <a:headEnd/>
                <a:tailEnd/>
              </a:ln>
            </p:spPr>
            <p:txBody>
              <a:bodyPr/>
              <a:lstStyle/>
              <a:p>
                <a:endParaRPr lang="en-US" dirty="0"/>
              </a:p>
            </p:txBody>
          </p:sp>
        </p:grpSp>
        <p:sp>
          <p:nvSpPr>
            <p:cNvPr id="13511" name="Rectangle 263"/>
            <p:cNvSpPr>
              <a:spLocks noChangeArrowheads="1"/>
            </p:cNvSpPr>
            <p:nvPr/>
          </p:nvSpPr>
          <p:spPr bwMode="auto">
            <a:xfrm>
              <a:off x="1693863" y="2606675"/>
              <a:ext cx="325437"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Going </a:t>
              </a:r>
              <a:endParaRPr lang="en-US" dirty="0"/>
            </a:p>
          </p:txBody>
        </p:sp>
        <p:sp>
          <p:nvSpPr>
            <p:cNvPr id="13512" name="Rectangle 264"/>
            <p:cNvSpPr>
              <a:spLocks noChangeArrowheads="1"/>
            </p:cNvSpPr>
            <p:nvPr/>
          </p:nvSpPr>
          <p:spPr bwMode="auto">
            <a:xfrm>
              <a:off x="1630363" y="2714625"/>
              <a:ext cx="417512" cy="125413"/>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Concern</a:t>
              </a:r>
              <a:endParaRPr lang="en-US" dirty="0"/>
            </a:p>
          </p:txBody>
        </p:sp>
        <p:grpSp>
          <p:nvGrpSpPr>
            <p:cNvPr id="30" name="Group 267"/>
            <p:cNvGrpSpPr>
              <a:grpSpLocks/>
            </p:cNvGrpSpPr>
            <p:nvPr/>
          </p:nvGrpSpPr>
          <p:grpSpPr bwMode="auto">
            <a:xfrm>
              <a:off x="2913063" y="2332038"/>
              <a:ext cx="941387" cy="741362"/>
              <a:chOff x="1694" y="1491"/>
              <a:chExt cx="547" cy="491"/>
            </a:xfrm>
          </p:grpSpPr>
          <p:sp>
            <p:nvSpPr>
              <p:cNvPr id="13529" name="Freeform 265"/>
              <p:cNvSpPr>
                <a:spLocks/>
              </p:cNvSpPr>
              <p:nvPr/>
            </p:nvSpPr>
            <p:spPr bwMode="auto">
              <a:xfrm>
                <a:off x="1694" y="1491"/>
                <a:ext cx="547" cy="491"/>
              </a:xfrm>
              <a:custGeom>
                <a:avLst/>
                <a:gdLst>
                  <a:gd name="T0" fmla="*/ 0 w 547"/>
                  <a:gd name="T1" fmla="*/ 245 h 491"/>
                  <a:gd name="T2" fmla="*/ 109 w 547"/>
                  <a:gd name="T3" fmla="*/ 491 h 491"/>
                  <a:gd name="T4" fmla="*/ 109 w 547"/>
                  <a:gd name="T5" fmla="*/ 368 h 491"/>
                  <a:gd name="T6" fmla="*/ 438 w 547"/>
                  <a:gd name="T7" fmla="*/ 368 h 491"/>
                  <a:gd name="T8" fmla="*/ 438 w 547"/>
                  <a:gd name="T9" fmla="*/ 491 h 491"/>
                  <a:gd name="T10" fmla="*/ 547 w 547"/>
                  <a:gd name="T11" fmla="*/ 245 h 491"/>
                  <a:gd name="T12" fmla="*/ 438 w 547"/>
                  <a:gd name="T13" fmla="*/ 0 h 491"/>
                  <a:gd name="T14" fmla="*/ 438 w 547"/>
                  <a:gd name="T15" fmla="*/ 123 h 491"/>
                  <a:gd name="T16" fmla="*/ 109 w 547"/>
                  <a:gd name="T17" fmla="*/ 123 h 491"/>
                  <a:gd name="T18" fmla="*/ 109 w 547"/>
                  <a:gd name="T19" fmla="*/ 0 h 491"/>
                  <a:gd name="T20" fmla="*/ 0 w 547"/>
                  <a:gd name="T21" fmla="*/ 245 h 49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47"/>
                  <a:gd name="T34" fmla="*/ 0 h 491"/>
                  <a:gd name="T35" fmla="*/ 547 w 547"/>
                  <a:gd name="T36" fmla="*/ 491 h 49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47" h="491">
                    <a:moveTo>
                      <a:pt x="0" y="245"/>
                    </a:moveTo>
                    <a:lnTo>
                      <a:pt x="109" y="491"/>
                    </a:lnTo>
                    <a:lnTo>
                      <a:pt x="109" y="368"/>
                    </a:lnTo>
                    <a:lnTo>
                      <a:pt x="438" y="368"/>
                    </a:lnTo>
                    <a:lnTo>
                      <a:pt x="438" y="491"/>
                    </a:lnTo>
                    <a:lnTo>
                      <a:pt x="547" y="245"/>
                    </a:lnTo>
                    <a:lnTo>
                      <a:pt x="438" y="0"/>
                    </a:lnTo>
                    <a:lnTo>
                      <a:pt x="438" y="123"/>
                    </a:lnTo>
                    <a:lnTo>
                      <a:pt x="109" y="123"/>
                    </a:lnTo>
                    <a:lnTo>
                      <a:pt x="109" y="0"/>
                    </a:lnTo>
                    <a:lnTo>
                      <a:pt x="0" y="245"/>
                    </a:lnTo>
                    <a:close/>
                  </a:path>
                </a:pathLst>
              </a:custGeom>
              <a:solidFill>
                <a:srgbClr val="FFFF99"/>
              </a:solidFill>
              <a:ln w="9525">
                <a:noFill/>
                <a:round/>
                <a:headEnd/>
                <a:tailEnd/>
              </a:ln>
            </p:spPr>
            <p:txBody>
              <a:bodyPr/>
              <a:lstStyle/>
              <a:p>
                <a:endParaRPr lang="en-US" dirty="0"/>
              </a:p>
            </p:txBody>
          </p:sp>
          <p:sp>
            <p:nvSpPr>
              <p:cNvPr id="13530" name="Freeform 266"/>
              <p:cNvSpPr>
                <a:spLocks/>
              </p:cNvSpPr>
              <p:nvPr/>
            </p:nvSpPr>
            <p:spPr bwMode="auto">
              <a:xfrm>
                <a:off x="1694" y="1491"/>
                <a:ext cx="547" cy="491"/>
              </a:xfrm>
              <a:custGeom>
                <a:avLst/>
                <a:gdLst>
                  <a:gd name="T0" fmla="*/ 0 w 547"/>
                  <a:gd name="T1" fmla="*/ 245 h 491"/>
                  <a:gd name="T2" fmla="*/ 109 w 547"/>
                  <a:gd name="T3" fmla="*/ 491 h 491"/>
                  <a:gd name="T4" fmla="*/ 109 w 547"/>
                  <a:gd name="T5" fmla="*/ 368 h 491"/>
                  <a:gd name="T6" fmla="*/ 438 w 547"/>
                  <a:gd name="T7" fmla="*/ 368 h 491"/>
                  <a:gd name="T8" fmla="*/ 438 w 547"/>
                  <a:gd name="T9" fmla="*/ 491 h 491"/>
                  <a:gd name="T10" fmla="*/ 547 w 547"/>
                  <a:gd name="T11" fmla="*/ 245 h 491"/>
                  <a:gd name="T12" fmla="*/ 438 w 547"/>
                  <a:gd name="T13" fmla="*/ 0 h 491"/>
                  <a:gd name="T14" fmla="*/ 438 w 547"/>
                  <a:gd name="T15" fmla="*/ 123 h 491"/>
                  <a:gd name="T16" fmla="*/ 109 w 547"/>
                  <a:gd name="T17" fmla="*/ 123 h 491"/>
                  <a:gd name="T18" fmla="*/ 109 w 547"/>
                  <a:gd name="T19" fmla="*/ 0 h 491"/>
                  <a:gd name="T20" fmla="*/ 0 w 547"/>
                  <a:gd name="T21" fmla="*/ 245 h 49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47"/>
                  <a:gd name="T34" fmla="*/ 0 h 491"/>
                  <a:gd name="T35" fmla="*/ 547 w 547"/>
                  <a:gd name="T36" fmla="*/ 491 h 49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47" h="491">
                    <a:moveTo>
                      <a:pt x="0" y="245"/>
                    </a:moveTo>
                    <a:lnTo>
                      <a:pt x="109" y="491"/>
                    </a:lnTo>
                    <a:lnTo>
                      <a:pt x="109" y="368"/>
                    </a:lnTo>
                    <a:lnTo>
                      <a:pt x="438" y="368"/>
                    </a:lnTo>
                    <a:lnTo>
                      <a:pt x="438" y="491"/>
                    </a:lnTo>
                    <a:lnTo>
                      <a:pt x="547" y="245"/>
                    </a:lnTo>
                    <a:lnTo>
                      <a:pt x="438" y="0"/>
                    </a:lnTo>
                    <a:lnTo>
                      <a:pt x="438" y="123"/>
                    </a:lnTo>
                    <a:lnTo>
                      <a:pt x="109" y="123"/>
                    </a:lnTo>
                    <a:lnTo>
                      <a:pt x="109" y="0"/>
                    </a:lnTo>
                    <a:lnTo>
                      <a:pt x="0" y="245"/>
                    </a:lnTo>
                    <a:close/>
                  </a:path>
                </a:pathLst>
              </a:custGeom>
              <a:noFill/>
              <a:ln w="7938" cap="rnd">
                <a:solidFill>
                  <a:srgbClr val="000000"/>
                </a:solidFill>
                <a:round/>
                <a:headEnd/>
                <a:tailEnd/>
              </a:ln>
            </p:spPr>
            <p:txBody>
              <a:bodyPr/>
              <a:lstStyle/>
              <a:p>
                <a:endParaRPr lang="en-US" dirty="0"/>
              </a:p>
            </p:txBody>
          </p:sp>
        </p:grpSp>
        <p:sp>
          <p:nvSpPr>
            <p:cNvPr id="13514" name="Rectangle 268"/>
            <p:cNvSpPr>
              <a:spLocks noChangeArrowheads="1"/>
            </p:cNvSpPr>
            <p:nvPr/>
          </p:nvSpPr>
          <p:spPr bwMode="auto">
            <a:xfrm>
              <a:off x="3281363" y="2606675"/>
              <a:ext cx="282575" cy="123825"/>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Early </a:t>
              </a:r>
              <a:endParaRPr lang="en-US" dirty="0"/>
            </a:p>
          </p:txBody>
        </p:sp>
        <p:sp>
          <p:nvSpPr>
            <p:cNvPr id="13515" name="Rectangle 269"/>
            <p:cNvSpPr>
              <a:spLocks noChangeArrowheads="1"/>
            </p:cNvSpPr>
            <p:nvPr/>
          </p:nvSpPr>
          <p:spPr bwMode="auto">
            <a:xfrm>
              <a:off x="3198813" y="2714625"/>
              <a:ext cx="409575" cy="125413"/>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Warning</a:t>
              </a:r>
              <a:endParaRPr lang="en-US" dirty="0"/>
            </a:p>
          </p:txBody>
        </p:sp>
        <p:grpSp>
          <p:nvGrpSpPr>
            <p:cNvPr id="31" name="Group 272"/>
            <p:cNvGrpSpPr>
              <a:grpSpLocks/>
            </p:cNvGrpSpPr>
            <p:nvPr/>
          </p:nvGrpSpPr>
          <p:grpSpPr bwMode="auto">
            <a:xfrm>
              <a:off x="4957763" y="2338388"/>
              <a:ext cx="941387" cy="738187"/>
              <a:chOff x="2883" y="1494"/>
              <a:chExt cx="547" cy="490"/>
            </a:xfrm>
          </p:grpSpPr>
          <p:sp>
            <p:nvSpPr>
              <p:cNvPr id="13527" name="Freeform 270"/>
              <p:cNvSpPr>
                <a:spLocks/>
              </p:cNvSpPr>
              <p:nvPr/>
            </p:nvSpPr>
            <p:spPr bwMode="auto">
              <a:xfrm>
                <a:off x="2883" y="1494"/>
                <a:ext cx="547" cy="490"/>
              </a:xfrm>
              <a:custGeom>
                <a:avLst/>
                <a:gdLst>
                  <a:gd name="T0" fmla="*/ 0 w 547"/>
                  <a:gd name="T1" fmla="*/ 245 h 490"/>
                  <a:gd name="T2" fmla="*/ 109 w 547"/>
                  <a:gd name="T3" fmla="*/ 490 h 490"/>
                  <a:gd name="T4" fmla="*/ 109 w 547"/>
                  <a:gd name="T5" fmla="*/ 368 h 490"/>
                  <a:gd name="T6" fmla="*/ 438 w 547"/>
                  <a:gd name="T7" fmla="*/ 368 h 490"/>
                  <a:gd name="T8" fmla="*/ 438 w 547"/>
                  <a:gd name="T9" fmla="*/ 490 h 490"/>
                  <a:gd name="T10" fmla="*/ 547 w 547"/>
                  <a:gd name="T11" fmla="*/ 245 h 490"/>
                  <a:gd name="T12" fmla="*/ 438 w 547"/>
                  <a:gd name="T13" fmla="*/ 0 h 490"/>
                  <a:gd name="T14" fmla="*/ 438 w 547"/>
                  <a:gd name="T15" fmla="*/ 123 h 490"/>
                  <a:gd name="T16" fmla="*/ 109 w 547"/>
                  <a:gd name="T17" fmla="*/ 123 h 490"/>
                  <a:gd name="T18" fmla="*/ 109 w 547"/>
                  <a:gd name="T19" fmla="*/ 0 h 490"/>
                  <a:gd name="T20" fmla="*/ 0 w 547"/>
                  <a:gd name="T21" fmla="*/ 245 h 4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47"/>
                  <a:gd name="T34" fmla="*/ 0 h 490"/>
                  <a:gd name="T35" fmla="*/ 547 w 547"/>
                  <a:gd name="T36" fmla="*/ 490 h 4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47" h="490">
                    <a:moveTo>
                      <a:pt x="0" y="245"/>
                    </a:moveTo>
                    <a:lnTo>
                      <a:pt x="109" y="490"/>
                    </a:lnTo>
                    <a:lnTo>
                      <a:pt x="109" y="368"/>
                    </a:lnTo>
                    <a:lnTo>
                      <a:pt x="438" y="368"/>
                    </a:lnTo>
                    <a:lnTo>
                      <a:pt x="438" y="490"/>
                    </a:lnTo>
                    <a:lnTo>
                      <a:pt x="547" y="245"/>
                    </a:lnTo>
                    <a:lnTo>
                      <a:pt x="438" y="0"/>
                    </a:lnTo>
                    <a:lnTo>
                      <a:pt x="438" y="123"/>
                    </a:lnTo>
                    <a:lnTo>
                      <a:pt x="109" y="123"/>
                    </a:lnTo>
                    <a:lnTo>
                      <a:pt x="109" y="0"/>
                    </a:lnTo>
                    <a:lnTo>
                      <a:pt x="0" y="245"/>
                    </a:lnTo>
                    <a:close/>
                  </a:path>
                </a:pathLst>
              </a:custGeom>
              <a:solidFill>
                <a:srgbClr val="FFCC99"/>
              </a:solidFill>
              <a:ln w="9525">
                <a:noFill/>
                <a:round/>
                <a:headEnd/>
                <a:tailEnd/>
              </a:ln>
            </p:spPr>
            <p:txBody>
              <a:bodyPr/>
              <a:lstStyle/>
              <a:p>
                <a:endParaRPr lang="en-US" dirty="0"/>
              </a:p>
            </p:txBody>
          </p:sp>
          <p:sp>
            <p:nvSpPr>
              <p:cNvPr id="13528" name="Freeform 271"/>
              <p:cNvSpPr>
                <a:spLocks/>
              </p:cNvSpPr>
              <p:nvPr/>
            </p:nvSpPr>
            <p:spPr bwMode="auto">
              <a:xfrm>
                <a:off x="2883" y="1494"/>
                <a:ext cx="547" cy="490"/>
              </a:xfrm>
              <a:custGeom>
                <a:avLst/>
                <a:gdLst>
                  <a:gd name="T0" fmla="*/ 0 w 547"/>
                  <a:gd name="T1" fmla="*/ 245 h 490"/>
                  <a:gd name="T2" fmla="*/ 109 w 547"/>
                  <a:gd name="T3" fmla="*/ 490 h 490"/>
                  <a:gd name="T4" fmla="*/ 109 w 547"/>
                  <a:gd name="T5" fmla="*/ 368 h 490"/>
                  <a:gd name="T6" fmla="*/ 438 w 547"/>
                  <a:gd name="T7" fmla="*/ 368 h 490"/>
                  <a:gd name="T8" fmla="*/ 438 w 547"/>
                  <a:gd name="T9" fmla="*/ 490 h 490"/>
                  <a:gd name="T10" fmla="*/ 547 w 547"/>
                  <a:gd name="T11" fmla="*/ 245 h 490"/>
                  <a:gd name="T12" fmla="*/ 438 w 547"/>
                  <a:gd name="T13" fmla="*/ 0 h 490"/>
                  <a:gd name="T14" fmla="*/ 438 w 547"/>
                  <a:gd name="T15" fmla="*/ 123 h 490"/>
                  <a:gd name="T16" fmla="*/ 109 w 547"/>
                  <a:gd name="T17" fmla="*/ 123 h 490"/>
                  <a:gd name="T18" fmla="*/ 109 w 547"/>
                  <a:gd name="T19" fmla="*/ 0 h 490"/>
                  <a:gd name="T20" fmla="*/ 0 w 547"/>
                  <a:gd name="T21" fmla="*/ 245 h 4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47"/>
                  <a:gd name="T34" fmla="*/ 0 h 490"/>
                  <a:gd name="T35" fmla="*/ 547 w 547"/>
                  <a:gd name="T36" fmla="*/ 490 h 4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47" h="490">
                    <a:moveTo>
                      <a:pt x="0" y="245"/>
                    </a:moveTo>
                    <a:lnTo>
                      <a:pt x="109" y="490"/>
                    </a:lnTo>
                    <a:lnTo>
                      <a:pt x="109" y="368"/>
                    </a:lnTo>
                    <a:lnTo>
                      <a:pt x="438" y="368"/>
                    </a:lnTo>
                    <a:lnTo>
                      <a:pt x="438" y="490"/>
                    </a:lnTo>
                    <a:lnTo>
                      <a:pt x="547" y="245"/>
                    </a:lnTo>
                    <a:lnTo>
                      <a:pt x="438" y="0"/>
                    </a:lnTo>
                    <a:lnTo>
                      <a:pt x="438" y="123"/>
                    </a:lnTo>
                    <a:lnTo>
                      <a:pt x="109" y="123"/>
                    </a:lnTo>
                    <a:lnTo>
                      <a:pt x="109" y="0"/>
                    </a:lnTo>
                    <a:lnTo>
                      <a:pt x="0" y="245"/>
                    </a:lnTo>
                    <a:close/>
                  </a:path>
                </a:pathLst>
              </a:custGeom>
              <a:noFill/>
              <a:ln w="7938" cap="rnd">
                <a:solidFill>
                  <a:srgbClr val="000000"/>
                </a:solidFill>
                <a:round/>
                <a:headEnd/>
                <a:tailEnd/>
              </a:ln>
            </p:spPr>
            <p:txBody>
              <a:bodyPr/>
              <a:lstStyle/>
              <a:p>
                <a:endParaRPr lang="en-US" dirty="0"/>
              </a:p>
            </p:txBody>
          </p:sp>
        </p:grpSp>
        <p:sp>
          <p:nvSpPr>
            <p:cNvPr id="13517" name="Rectangle 273"/>
            <p:cNvSpPr>
              <a:spLocks noChangeArrowheads="1"/>
            </p:cNvSpPr>
            <p:nvPr/>
          </p:nvSpPr>
          <p:spPr bwMode="auto">
            <a:xfrm>
              <a:off x="5262111" y="2611438"/>
              <a:ext cx="405717"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Viability </a:t>
              </a:r>
              <a:endParaRPr lang="en-US" dirty="0"/>
            </a:p>
          </p:txBody>
        </p:sp>
        <p:sp>
          <p:nvSpPr>
            <p:cNvPr id="13518" name="Rectangle 274"/>
            <p:cNvSpPr>
              <a:spLocks noChangeArrowheads="1"/>
            </p:cNvSpPr>
            <p:nvPr/>
          </p:nvSpPr>
          <p:spPr bwMode="auto">
            <a:xfrm>
              <a:off x="5341938" y="2722563"/>
              <a:ext cx="217487" cy="125412"/>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Risk</a:t>
              </a:r>
              <a:endParaRPr lang="en-US" dirty="0"/>
            </a:p>
          </p:txBody>
        </p:sp>
        <p:grpSp>
          <p:nvGrpSpPr>
            <p:cNvPr id="13312" name="Group 277"/>
            <p:cNvGrpSpPr>
              <a:grpSpLocks/>
            </p:cNvGrpSpPr>
            <p:nvPr/>
          </p:nvGrpSpPr>
          <p:grpSpPr bwMode="auto">
            <a:xfrm>
              <a:off x="7553325" y="2322513"/>
              <a:ext cx="942975" cy="739775"/>
              <a:chOff x="4392" y="1484"/>
              <a:chExt cx="548" cy="490"/>
            </a:xfrm>
          </p:grpSpPr>
          <p:sp>
            <p:nvSpPr>
              <p:cNvPr id="13525" name="Freeform 275"/>
              <p:cNvSpPr>
                <a:spLocks/>
              </p:cNvSpPr>
              <p:nvPr/>
            </p:nvSpPr>
            <p:spPr bwMode="auto">
              <a:xfrm>
                <a:off x="4392" y="1484"/>
                <a:ext cx="548" cy="490"/>
              </a:xfrm>
              <a:custGeom>
                <a:avLst/>
                <a:gdLst>
                  <a:gd name="T0" fmla="*/ 0 w 548"/>
                  <a:gd name="T1" fmla="*/ 245 h 490"/>
                  <a:gd name="T2" fmla="*/ 110 w 548"/>
                  <a:gd name="T3" fmla="*/ 490 h 490"/>
                  <a:gd name="T4" fmla="*/ 110 w 548"/>
                  <a:gd name="T5" fmla="*/ 368 h 490"/>
                  <a:gd name="T6" fmla="*/ 439 w 548"/>
                  <a:gd name="T7" fmla="*/ 368 h 490"/>
                  <a:gd name="T8" fmla="*/ 439 w 548"/>
                  <a:gd name="T9" fmla="*/ 490 h 490"/>
                  <a:gd name="T10" fmla="*/ 548 w 548"/>
                  <a:gd name="T11" fmla="*/ 245 h 490"/>
                  <a:gd name="T12" fmla="*/ 439 w 548"/>
                  <a:gd name="T13" fmla="*/ 0 h 490"/>
                  <a:gd name="T14" fmla="*/ 439 w 548"/>
                  <a:gd name="T15" fmla="*/ 123 h 490"/>
                  <a:gd name="T16" fmla="*/ 110 w 548"/>
                  <a:gd name="T17" fmla="*/ 123 h 490"/>
                  <a:gd name="T18" fmla="*/ 110 w 548"/>
                  <a:gd name="T19" fmla="*/ 0 h 490"/>
                  <a:gd name="T20" fmla="*/ 0 w 548"/>
                  <a:gd name="T21" fmla="*/ 245 h 4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48"/>
                  <a:gd name="T34" fmla="*/ 0 h 490"/>
                  <a:gd name="T35" fmla="*/ 548 w 548"/>
                  <a:gd name="T36" fmla="*/ 490 h 4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48" h="490">
                    <a:moveTo>
                      <a:pt x="0" y="245"/>
                    </a:moveTo>
                    <a:lnTo>
                      <a:pt x="110" y="490"/>
                    </a:lnTo>
                    <a:lnTo>
                      <a:pt x="110" y="368"/>
                    </a:lnTo>
                    <a:lnTo>
                      <a:pt x="439" y="368"/>
                    </a:lnTo>
                    <a:lnTo>
                      <a:pt x="439" y="490"/>
                    </a:lnTo>
                    <a:lnTo>
                      <a:pt x="548" y="245"/>
                    </a:lnTo>
                    <a:lnTo>
                      <a:pt x="439" y="0"/>
                    </a:lnTo>
                    <a:lnTo>
                      <a:pt x="439" y="123"/>
                    </a:lnTo>
                    <a:lnTo>
                      <a:pt x="110" y="123"/>
                    </a:lnTo>
                    <a:lnTo>
                      <a:pt x="110" y="0"/>
                    </a:lnTo>
                    <a:lnTo>
                      <a:pt x="0" y="245"/>
                    </a:lnTo>
                    <a:close/>
                  </a:path>
                </a:pathLst>
              </a:custGeom>
              <a:solidFill>
                <a:srgbClr val="FF6600"/>
              </a:solidFill>
              <a:ln w="9525">
                <a:noFill/>
                <a:round/>
                <a:headEnd/>
                <a:tailEnd/>
              </a:ln>
            </p:spPr>
            <p:txBody>
              <a:bodyPr/>
              <a:lstStyle/>
              <a:p>
                <a:endParaRPr lang="en-US" dirty="0"/>
              </a:p>
            </p:txBody>
          </p:sp>
          <p:sp>
            <p:nvSpPr>
              <p:cNvPr id="13526" name="Freeform 276"/>
              <p:cNvSpPr>
                <a:spLocks/>
              </p:cNvSpPr>
              <p:nvPr/>
            </p:nvSpPr>
            <p:spPr bwMode="auto">
              <a:xfrm>
                <a:off x="4392" y="1484"/>
                <a:ext cx="548" cy="490"/>
              </a:xfrm>
              <a:custGeom>
                <a:avLst/>
                <a:gdLst>
                  <a:gd name="T0" fmla="*/ 0 w 548"/>
                  <a:gd name="T1" fmla="*/ 245 h 490"/>
                  <a:gd name="T2" fmla="*/ 110 w 548"/>
                  <a:gd name="T3" fmla="*/ 490 h 490"/>
                  <a:gd name="T4" fmla="*/ 110 w 548"/>
                  <a:gd name="T5" fmla="*/ 368 h 490"/>
                  <a:gd name="T6" fmla="*/ 439 w 548"/>
                  <a:gd name="T7" fmla="*/ 368 h 490"/>
                  <a:gd name="T8" fmla="*/ 439 w 548"/>
                  <a:gd name="T9" fmla="*/ 490 h 490"/>
                  <a:gd name="T10" fmla="*/ 548 w 548"/>
                  <a:gd name="T11" fmla="*/ 245 h 490"/>
                  <a:gd name="T12" fmla="*/ 439 w 548"/>
                  <a:gd name="T13" fmla="*/ 0 h 490"/>
                  <a:gd name="T14" fmla="*/ 439 w 548"/>
                  <a:gd name="T15" fmla="*/ 123 h 490"/>
                  <a:gd name="T16" fmla="*/ 110 w 548"/>
                  <a:gd name="T17" fmla="*/ 123 h 490"/>
                  <a:gd name="T18" fmla="*/ 110 w 548"/>
                  <a:gd name="T19" fmla="*/ 0 h 490"/>
                  <a:gd name="T20" fmla="*/ 0 w 548"/>
                  <a:gd name="T21" fmla="*/ 245 h 4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48"/>
                  <a:gd name="T34" fmla="*/ 0 h 490"/>
                  <a:gd name="T35" fmla="*/ 548 w 548"/>
                  <a:gd name="T36" fmla="*/ 490 h 4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48" h="490">
                    <a:moveTo>
                      <a:pt x="0" y="245"/>
                    </a:moveTo>
                    <a:lnTo>
                      <a:pt x="110" y="490"/>
                    </a:lnTo>
                    <a:lnTo>
                      <a:pt x="110" y="368"/>
                    </a:lnTo>
                    <a:lnTo>
                      <a:pt x="439" y="368"/>
                    </a:lnTo>
                    <a:lnTo>
                      <a:pt x="439" y="490"/>
                    </a:lnTo>
                    <a:lnTo>
                      <a:pt x="548" y="245"/>
                    </a:lnTo>
                    <a:lnTo>
                      <a:pt x="439" y="0"/>
                    </a:lnTo>
                    <a:lnTo>
                      <a:pt x="439" y="123"/>
                    </a:lnTo>
                    <a:lnTo>
                      <a:pt x="110" y="123"/>
                    </a:lnTo>
                    <a:lnTo>
                      <a:pt x="110" y="0"/>
                    </a:lnTo>
                    <a:lnTo>
                      <a:pt x="0" y="245"/>
                    </a:lnTo>
                    <a:close/>
                  </a:path>
                </a:pathLst>
              </a:custGeom>
              <a:noFill/>
              <a:ln w="7938" cap="rnd">
                <a:solidFill>
                  <a:srgbClr val="000000"/>
                </a:solidFill>
                <a:round/>
                <a:headEnd/>
                <a:tailEnd/>
              </a:ln>
            </p:spPr>
            <p:txBody>
              <a:bodyPr/>
              <a:lstStyle/>
              <a:p>
                <a:endParaRPr lang="en-US" dirty="0"/>
              </a:p>
            </p:txBody>
          </p:sp>
        </p:grpSp>
        <p:sp>
          <p:nvSpPr>
            <p:cNvPr id="13520" name="Rectangle 278"/>
            <p:cNvSpPr>
              <a:spLocks noChangeArrowheads="1"/>
            </p:cNvSpPr>
            <p:nvPr/>
          </p:nvSpPr>
          <p:spPr bwMode="auto">
            <a:xfrm>
              <a:off x="7777163" y="2643188"/>
              <a:ext cx="530225" cy="125412"/>
            </a:xfrm>
            <a:prstGeom prst="rect">
              <a:avLst/>
            </a:prstGeom>
            <a:noFill/>
            <a:ln w="9525">
              <a:noFill/>
              <a:miter lim="800000"/>
              <a:headEnd/>
              <a:tailEnd/>
            </a:ln>
          </p:spPr>
          <p:txBody>
            <a:bodyPr wrap="none" lIns="0" tIns="0" rIns="0" bIns="0">
              <a:spAutoFit/>
            </a:bodyPr>
            <a:lstStyle/>
            <a:p>
              <a:pPr algn="ctr">
                <a:spcBef>
                  <a:spcPct val="50000"/>
                </a:spcBef>
              </a:pPr>
              <a:r>
                <a:rPr lang="en-US" sz="800" dirty="0">
                  <a:latin typeface="Arial" charset="0"/>
                </a:rPr>
                <a:t>Resolution</a:t>
              </a:r>
              <a:endParaRPr lang="en-US" dirty="0"/>
            </a:p>
          </p:txBody>
        </p:sp>
        <p:grpSp>
          <p:nvGrpSpPr>
            <p:cNvPr id="13313" name="Group 95"/>
            <p:cNvGrpSpPr>
              <a:grpSpLocks/>
            </p:cNvGrpSpPr>
            <p:nvPr/>
          </p:nvGrpSpPr>
          <p:grpSpPr bwMode="auto">
            <a:xfrm>
              <a:off x="1131888" y="3576638"/>
              <a:ext cx="4800600" cy="254000"/>
              <a:chOff x="659" y="2093"/>
              <a:chExt cx="2792" cy="169"/>
            </a:xfrm>
          </p:grpSpPr>
          <p:sp>
            <p:nvSpPr>
              <p:cNvPr id="676" name="Rectangle 93"/>
              <p:cNvSpPr>
                <a:spLocks noChangeArrowheads="1"/>
              </p:cNvSpPr>
              <p:nvPr/>
            </p:nvSpPr>
            <p:spPr bwMode="auto">
              <a:xfrm>
                <a:off x="659" y="2093"/>
                <a:ext cx="2791" cy="168"/>
              </a:xfrm>
              <a:prstGeom prst="rect">
                <a:avLst/>
              </a:prstGeom>
              <a:solidFill>
                <a:srgbClr val="FFFFFF"/>
              </a:solidFill>
              <a:ln w="9525">
                <a:noFill/>
                <a:miter lim="800000"/>
                <a:headEnd/>
                <a:tailEnd/>
              </a:ln>
            </p:spPr>
            <p:txBody>
              <a:bodyPr/>
              <a:lstStyle/>
              <a:p>
                <a:pPr algn="ctr">
                  <a:spcBef>
                    <a:spcPct val="50000"/>
                  </a:spcBef>
                  <a:defRPr/>
                </a:pPr>
                <a:r>
                  <a:rPr lang="en-US" sz="800" dirty="0">
                    <a:latin typeface="+mn-lt"/>
                  </a:rPr>
                  <a:t>Premium Surcharge</a:t>
                </a:r>
              </a:p>
            </p:txBody>
          </p:sp>
          <p:sp>
            <p:nvSpPr>
              <p:cNvPr id="13524" name="Rectangle 94"/>
              <p:cNvSpPr>
                <a:spLocks noChangeArrowheads="1"/>
              </p:cNvSpPr>
              <p:nvPr/>
            </p:nvSpPr>
            <p:spPr bwMode="auto">
              <a:xfrm>
                <a:off x="659" y="2093"/>
                <a:ext cx="2792" cy="169"/>
              </a:xfrm>
              <a:prstGeom prst="rect">
                <a:avLst/>
              </a:prstGeom>
              <a:noFill/>
              <a:ln w="7938" cap="rnd">
                <a:solidFill>
                  <a:srgbClr val="000000"/>
                </a:solidFill>
                <a:miter lim="800000"/>
                <a:headEnd/>
                <a:tailEnd/>
              </a:ln>
            </p:spPr>
            <p:txBody>
              <a:bodyPr/>
              <a:lstStyle/>
              <a:p>
                <a:pPr algn="ctr">
                  <a:spcBef>
                    <a:spcPct val="50000"/>
                  </a:spcBef>
                </a:pPr>
                <a:endParaRPr lang="en-US" dirty="0"/>
              </a:p>
            </p:txBody>
          </p:sp>
        </p:grpSp>
        <p:sp>
          <p:nvSpPr>
            <p:cNvPr id="13522" name="Rectangle 247"/>
            <p:cNvSpPr>
              <a:spLocks noChangeArrowheads="1"/>
            </p:cNvSpPr>
            <p:nvPr/>
          </p:nvSpPr>
          <p:spPr bwMode="auto">
            <a:xfrm>
              <a:off x="505330" y="2692400"/>
              <a:ext cx="572077" cy="124764"/>
            </a:xfrm>
            <a:prstGeom prst="rect">
              <a:avLst/>
            </a:prstGeom>
            <a:noFill/>
            <a:ln w="9525">
              <a:noFill/>
              <a:miter lim="800000"/>
              <a:headEnd/>
              <a:tailEnd/>
            </a:ln>
          </p:spPr>
          <p:txBody>
            <a:bodyPr wrap="none" lIns="0" tIns="0" rIns="0" bIns="0">
              <a:spAutoFit/>
            </a:bodyPr>
            <a:lstStyle/>
            <a:p>
              <a:pPr algn="ctr">
                <a:spcBef>
                  <a:spcPct val="50000"/>
                </a:spcBef>
              </a:pPr>
              <a:r>
                <a:rPr lang="en-US" sz="800" dirty="0">
                  <a:solidFill>
                    <a:srgbClr val="000066"/>
                  </a:solidFill>
                  <a:latin typeface="Arial" charset="0"/>
                </a:rPr>
                <a:t>Intervention</a:t>
              </a:r>
              <a:endParaRPr lang="en-US" dirty="0"/>
            </a:p>
          </p:txBody>
        </p:sp>
      </p:grpSp>
      <p:grpSp>
        <p:nvGrpSpPr>
          <p:cNvPr id="13314" name="Group 273"/>
          <p:cNvGrpSpPr>
            <a:grpSpLocks/>
          </p:cNvGrpSpPr>
          <p:nvPr/>
        </p:nvGrpSpPr>
        <p:grpSpPr bwMode="auto">
          <a:xfrm>
            <a:off x="5791200" y="1066800"/>
            <a:ext cx="1082675" cy="356693"/>
            <a:chOff x="6360892" y="892943"/>
            <a:chExt cx="1173079" cy="355997"/>
          </a:xfrm>
        </p:grpSpPr>
        <p:sp>
          <p:nvSpPr>
            <p:cNvPr id="13320" name="Rectangle 49"/>
            <p:cNvSpPr>
              <a:spLocks noChangeArrowheads="1"/>
            </p:cNvSpPr>
            <p:nvPr/>
          </p:nvSpPr>
          <p:spPr bwMode="auto">
            <a:xfrm>
              <a:off x="6360892" y="892943"/>
              <a:ext cx="1173079" cy="277201"/>
            </a:xfrm>
            <a:prstGeom prst="rect">
              <a:avLst/>
            </a:prstGeom>
            <a:noFill/>
            <a:ln w="9525">
              <a:noFill/>
              <a:miter lim="800000"/>
              <a:headEnd/>
              <a:tailEnd/>
            </a:ln>
          </p:spPr>
          <p:txBody>
            <a:bodyPr lIns="0" tIns="0" rIns="0" bIns="0">
              <a:spAutoFit/>
            </a:bodyPr>
            <a:lstStyle/>
            <a:p>
              <a:pPr algn="ctr">
                <a:spcBef>
                  <a:spcPct val="50000"/>
                </a:spcBef>
              </a:pPr>
              <a:r>
                <a:rPr lang="en-US" sz="900" dirty="0">
                  <a:solidFill>
                    <a:srgbClr val="FF0000"/>
                  </a:solidFill>
                  <a:latin typeface="Arial" charset="0"/>
                </a:rPr>
                <a:t>Non-Viability Notice by BNM</a:t>
              </a:r>
              <a:endParaRPr lang="en-US" dirty="0">
                <a:solidFill>
                  <a:srgbClr val="FF0000"/>
                </a:solidFill>
              </a:endParaRPr>
            </a:p>
          </p:txBody>
        </p:sp>
        <p:sp>
          <p:nvSpPr>
            <p:cNvPr id="13321" name="Freeform 50"/>
            <p:cNvSpPr>
              <a:spLocks noEditPoints="1"/>
            </p:cNvSpPr>
            <p:nvPr/>
          </p:nvSpPr>
          <p:spPr bwMode="auto">
            <a:xfrm>
              <a:off x="6526017" y="1045046"/>
              <a:ext cx="180579" cy="203894"/>
            </a:xfrm>
            <a:custGeom>
              <a:avLst/>
              <a:gdLst>
                <a:gd name="T0" fmla="*/ 2147483647 w 105"/>
                <a:gd name="T1" fmla="*/ 0 h 137"/>
                <a:gd name="T2" fmla="*/ 2147483647 w 105"/>
                <a:gd name="T3" fmla="*/ 2147483647 h 137"/>
                <a:gd name="T4" fmla="*/ 2147483647 w 105"/>
                <a:gd name="T5" fmla="*/ 2147483647 h 137"/>
                <a:gd name="T6" fmla="*/ 2147483647 w 105"/>
                <a:gd name="T7" fmla="*/ 0 h 137"/>
                <a:gd name="T8" fmla="*/ 2147483647 w 105"/>
                <a:gd name="T9" fmla="*/ 0 h 137"/>
                <a:gd name="T10" fmla="*/ 2147483647 w 105"/>
                <a:gd name="T11" fmla="*/ 2147483647 h 137"/>
                <a:gd name="T12" fmla="*/ 2147483647 w 105"/>
                <a:gd name="T13" fmla="*/ 2147483647 h 137"/>
                <a:gd name="T14" fmla="*/ 0 w 105"/>
                <a:gd name="T15" fmla="*/ 2147483647 h 137"/>
                <a:gd name="T16" fmla="*/ 2147483647 w 105"/>
                <a:gd name="T17" fmla="*/ 2147483647 h 1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5"/>
                <a:gd name="T28" fmla="*/ 0 h 137"/>
                <a:gd name="T29" fmla="*/ 105 w 105"/>
                <a:gd name="T30" fmla="*/ 137 h 13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5" h="137">
                  <a:moveTo>
                    <a:pt x="61" y="0"/>
                  </a:moveTo>
                  <a:lnTo>
                    <a:pt x="63" y="85"/>
                  </a:lnTo>
                  <a:lnTo>
                    <a:pt x="42" y="86"/>
                  </a:lnTo>
                  <a:lnTo>
                    <a:pt x="40" y="0"/>
                  </a:lnTo>
                  <a:lnTo>
                    <a:pt x="61" y="0"/>
                  </a:lnTo>
                  <a:close/>
                  <a:moveTo>
                    <a:pt x="105" y="74"/>
                  </a:moveTo>
                  <a:lnTo>
                    <a:pt x="54" y="137"/>
                  </a:lnTo>
                  <a:lnTo>
                    <a:pt x="0" y="76"/>
                  </a:lnTo>
                  <a:lnTo>
                    <a:pt x="105" y="74"/>
                  </a:lnTo>
                  <a:close/>
                </a:path>
              </a:pathLst>
            </a:custGeom>
            <a:solidFill>
              <a:srgbClr val="FF0000"/>
            </a:solidFill>
            <a:ln w="1588">
              <a:solidFill>
                <a:srgbClr val="FF0000"/>
              </a:solidFill>
              <a:bevel/>
              <a:headEnd/>
              <a:tailEnd/>
            </a:ln>
          </p:spPr>
          <p:txBody>
            <a:bodyPr/>
            <a:lstStyle/>
            <a:p>
              <a:endParaRPr lang="en-US" dirty="0"/>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423"/>
                                        </p:tgtEl>
                                        <p:attrNameLst>
                                          <p:attrName>style.visibility</p:attrName>
                                        </p:attrNameLst>
                                      </p:cBhvr>
                                      <p:to>
                                        <p:strVal val="visible"/>
                                      </p:to>
                                    </p:set>
                                    <p:animEffect transition="in" filter="fade">
                                      <p:cBhvr>
                                        <p:cTn id="7" dur="500"/>
                                        <p:tgtEl>
                                          <p:spTgt spid="174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52400" y="152400"/>
            <a:ext cx="8763000" cy="838200"/>
          </a:xfrm>
        </p:spPr>
        <p:txBody>
          <a:bodyPr>
            <a:noAutofit/>
          </a:bodyPr>
          <a:lstStyle/>
          <a:p>
            <a:pPr eaLnBrk="1" hangingPunct="1">
              <a:defRPr/>
            </a:pPr>
            <a:r>
              <a:rPr lang="en-US" sz="2800" dirty="0" smtClean="0"/>
              <a:t>Early Intervention: </a:t>
            </a:r>
            <a:br>
              <a:rPr lang="en-US" sz="2800" dirty="0" smtClean="0"/>
            </a:br>
            <a:r>
              <a:rPr lang="en-US" sz="2800" dirty="0" smtClean="0"/>
              <a:t>When to Act and Triggers IFR Action</a:t>
            </a:r>
          </a:p>
        </p:txBody>
      </p:sp>
      <p:sp>
        <p:nvSpPr>
          <p:cNvPr id="4" name="Slide Number Placeholder 3"/>
          <p:cNvSpPr>
            <a:spLocks noGrp="1"/>
          </p:cNvSpPr>
          <p:nvPr>
            <p:ph type="sldNum" sz="quarter" idx="4294967295"/>
          </p:nvPr>
        </p:nvSpPr>
        <p:spPr>
          <a:xfrm>
            <a:off x="3657600" y="6492875"/>
            <a:ext cx="2133600" cy="365125"/>
          </a:xfrm>
          <a:prstGeom prst="rect">
            <a:avLst/>
          </a:prstGeom>
        </p:spPr>
        <p:txBody>
          <a:bodyPr/>
          <a:lstStyle/>
          <a:p>
            <a:pPr>
              <a:defRPr/>
            </a:pPr>
            <a:r>
              <a:rPr lang="en-US" dirty="0"/>
              <a:t>Page </a:t>
            </a:r>
            <a:fld id="{0D9123E9-2BA0-4CBC-9D70-370E80E65F2A}" type="slidenum">
              <a:rPr lang="en-US"/>
              <a:pPr>
                <a:defRPr/>
              </a:pPr>
              <a:t>16</a:t>
            </a:fld>
            <a:endParaRPr lang="en-US" dirty="0"/>
          </a:p>
        </p:txBody>
      </p:sp>
      <p:sp>
        <p:nvSpPr>
          <p:cNvPr id="216" name="Rounded Rectangle 215"/>
          <p:cNvSpPr/>
          <p:nvPr/>
        </p:nvSpPr>
        <p:spPr>
          <a:xfrm>
            <a:off x="228600" y="1143000"/>
            <a:ext cx="5410200" cy="44958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228600" indent="-228600">
              <a:buFont typeface="+mj-lt"/>
              <a:buAutoNum type="arabicPeriod"/>
              <a:defRPr/>
            </a:pPr>
            <a:endParaRPr lang="en-GB" sz="1100" dirty="0">
              <a:solidFill>
                <a:schemeClr val="tx2">
                  <a:lumMod val="60000"/>
                  <a:lumOff val="40000"/>
                </a:schemeClr>
              </a:solidFill>
            </a:endParaRPr>
          </a:p>
          <a:p>
            <a:pPr marL="228600" indent="-228600">
              <a:buFont typeface="+mj-lt"/>
              <a:buAutoNum type="arabicPeriod"/>
              <a:defRPr/>
            </a:pPr>
            <a:endParaRPr lang="en-GB" sz="1100" dirty="0">
              <a:solidFill>
                <a:schemeClr val="tx2">
                  <a:lumMod val="60000"/>
                  <a:lumOff val="40000"/>
                </a:schemeClr>
              </a:solidFill>
            </a:endParaRPr>
          </a:p>
          <a:p>
            <a:pPr marL="228600" indent="-228600">
              <a:buFont typeface="+mj-lt"/>
              <a:buAutoNum type="arabicPeriod"/>
              <a:defRPr/>
            </a:pPr>
            <a:r>
              <a:rPr lang="en-GB" sz="1200" dirty="0">
                <a:solidFill>
                  <a:schemeClr val="tx2"/>
                </a:solidFill>
              </a:rPr>
              <a:t>Occurrence of an emergency event such as runs on Member, fraud, gross mismanagement and severe financial losses or exposure experienced by the Member;</a:t>
            </a:r>
            <a:br>
              <a:rPr lang="en-GB" sz="1200" dirty="0">
                <a:solidFill>
                  <a:schemeClr val="tx2"/>
                </a:solidFill>
              </a:rPr>
            </a:br>
            <a:endParaRPr lang="en-US" sz="1200" dirty="0">
              <a:solidFill>
                <a:schemeClr val="tx2"/>
              </a:solidFill>
            </a:endParaRPr>
          </a:p>
          <a:p>
            <a:pPr marL="228600" indent="-228600">
              <a:buFont typeface="+mj-lt"/>
              <a:buAutoNum type="arabicPeriod"/>
              <a:defRPr/>
            </a:pPr>
            <a:r>
              <a:rPr lang="en-GB" sz="1200" dirty="0">
                <a:solidFill>
                  <a:schemeClr val="tx2"/>
                </a:solidFill>
              </a:rPr>
              <a:t>The Member’s capital is close to breaching the minimum regulatory level and the Member has not taken any effective measures or the measures taken have failed to strengthen the capital level within an appropriate time frame;</a:t>
            </a:r>
            <a:br>
              <a:rPr lang="en-GB" sz="1200" dirty="0">
                <a:solidFill>
                  <a:schemeClr val="tx2"/>
                </a:solidFill>
              </a:rPr>
            </a:br>
            <a:endParaRPr lang="en-US" sz="1200" dirty="0">
              <a:solidFill>
                <a:schemeClr val="tx2"/>
              </a:solidFill>
            </a:endParaRPr>
          </a:p>
          <a:p>
            <a:pPr marL="228600" indent="-228600">
              <a:buFont typeface="+mj-lt"/>
              <a:buAutoNum type="arabicPeriod"/>
              <a:defRPr/>
            </a:pPr>
            <a:r>
              <a:rPr lang="en-GB" sz="1200" dirty="0">
                <a:solidFill>
                  <a:schemeClr val="tx2"/>
                </a:solidFill>
              </a:rPr>
              <a:t>Rising trend in deposit withdrawal within a specific time frame;</a:t>
            </a:r>
            <a:br>
              <a:rPr lang="en-GB" sz="1200" dirty="0">
                <a:solidFill>
                  <a:schemeClr val="tx2"/>
                </a:solidFill>
              </a:rPr>
            </a:br>
            <a:endParaRPr lang="en-US" sz="1200" dirty="0">
              <a:solidFill>
                <a:schemeClr val="tx2"/>
              </a:solidFill>
            </a:endParaRPr>
          </a:p>
          <a:p>
            <a:pPr marL="228600" indent="-228600">
              <a:buFont typeface="+mj-lt"/>
              <a:buAutoNum type="arabicPeriod"/>
              <a:defRPr/>
            </a:pPr>
            <a:r>
              <a:rPr lang="en-GB" sz="1200" dirty="0">
                <a:solidFill>
                  <a:schemeClr val="tx2"/>
                </a:solidFill>
              </a:rPr>
              <a:t>Loss of confidence by the regulators in the management of the Member;</a:t>
            </a:r>
            <a:br>
              <a:rPr lang="en-GB" sz="1200" dirty="0">
                <a:solidFill>
                  <a:schemeClr val="tx2"/>
                </a:solidFill>
              </a:rPr>
            </a:br>
            <a:endParaRPr lang="en-US" sz="1200" dirty="0">
              <a:solidFill>
                <a:schemeClr val="tx2"/>
              </a:solidFill>
            </a:endParaRPr>
          </a:p>
          <a:p>
            <a:pPr marL="228600" indent="-228600">
              <a:buFont typeface="+mj-lt"/>
              <a:buAutoNum type="arabicPeriod"/>
              <a:defRPr/>
            </a:pPr>
            <a:r>
              <a:rPr lang="en-GB" sz="1200" dirty="0">
                <a:solidFill>
                  <a:schemeClr val="tx2"/>
                </a:solidFill>
              </a:rPr>
              <a:t>Breach of regulatory requirements that may lead to an adverse effect on the Member’s business and financial soundness;</a:t>
            </a:r>
            <a:br>
              <a:rPr lang="en-GB" sz="1200" dirty="0">
                <a:solidFill>
                  <a:schemeClr val="tx2"/>
                </a:solidFill>
              </a:rPr>
            </a:br>
            <a:endParaRPr lang="en-US" sz="1200" dirty="0">
              <a:solidFill>
                <a:schemeClr val="tx2"/>
              </a:solidFill>
            </a:endParaRPr>
          </a:p>
          <a:p>
            <a:pPr marL="228600" indent="-228600">
              <a:buFont typeface="+mj-lt"/>
              <a:buAutoNum type="arabicPeriod"/>
              <a:defRPr/>
            </a:pPr>
            <a:r>
              <a:rPr lang="en-GB" sz="1200" dirty="0">
                <a:solidFill>
                  <a:schemeClr val="tx2"/>
                </a:solidFill>
              </a:rPr>
              <a:t>Concern over the Member’s ability to meet some of its maturing obligations and the Member’s access to funding is limited; or</a:t>
            </a:r>
            <a:br>
              <a:rPr lang="en-GB" sz="1200" dirty="0">
                <a:solidFill>
                  <a:schemeClr val="tx2"/>
                </a:solidFill>
              </a:rPr>
            </a:br>
            <a:endParaRPr lang="en-US" sz="1200" dirty="0">
              <a:solidFill>
                <a:schemeClr val="tx2"/>
              </a:solidFill>
            </a:endParaRPr>
          </a:p>
          <a:p>
            <a:pPr marL="228600" indent="-228600">
              <a:buFont typeface="+mj-lt"/>
              <a:buAutoNum type="arabicPeriod"/>
              <a:defRPr/>
            </a:pPr>
            <a:r>
              <a:rPr lang="en-GB" sz="1200" dirty="0">
                <a:solidFill>
                  <a:schemeClr val="tx2"/>
                </a:solidFill>
              </a:rPr>
              <a:t>Failure or potential failure of the  Member’s parent company, important associate and affiliate companies or significant shareholder.</a:t>
            </a:r>
            <a:endParaRPr lang="en-US" sz="1200" dirty="0">
              <a:solidFill>
                <a:schemeClr val="tx2"/>
              </a:solidFill>
            </a:endParaRPr>
          </a:p>
        </p:txBody>
      </p:sp>
      <p:sp>
        <p:nvSpPr>
          <p:cNvPr id="217" name="Rounded Rectangle 216"/>
          <p:cNvSpPr/>
          <p:nvPr/>
        </p:nvSpPr>
        <p:spPr>
          <a:xfrm>
            <a:off x="5638800" y="1143000"/>
            <a:ext cx="3200400" cy="4495800"/>
          </a:xfrm>
          <a:prstGeom prst="round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28600" indent="-228600">
              <a:buFont typeface="+mj-lt"/>
              <a:buAutoNum type="arabicPeriod"/>
              <a:defRPr/>
            </a:pPr>
            <a:endParaRPr lang="en-GB" sz="1400" dirty="0" smtClean="0">
              <a:solidFill>
                <a:schemeClr val="tx1"/>
              </a:solidFill>
            </a:endParaRPr>
          </a:p>
          <a:p>
            <a:pPr marL="228600" indent="-228600">
              <a:defRPr/>
            </a:pPr>
            <a:endParaRPr lang="en-GB" sz="1400" dirty="0" smtClean="0">
              <a:solidFill>
                <a:schemeClr val="tx1"/>
              </a:solidFill>
            </a:endParaRPr>
          </a:p>
          <a:p>
            <a:pPr marL="228600" indent="-228600">
              <a:buFont typeface="+mj-lt"/>
              <a:buAutoNum type="arabicPeriod"/>
              <a:defRPr/>
            </a:pPr>
            <a:r>
              <a:rPr lang="en-GB" sz="1200" dirty="0" smtClean="0">
                <a:solidFill>
                  <a:schemeClr val="tx1"/>
                </a:solidFill>
              </a:rPr>
              <a:t>The </a:t>
            </a:r>
            <a:r>
              <a:rPr lang="en-GB" sz="1200" dirty="0">
                <a:solidFill>
                  <a:schemeClr val="tx1"/>
                </a:solidFill>
              </a:rPr>
              <a:t>Member is not following sound business and financial practices and further regulatory directives would not reasonably improve the Member’s prospects to restore or preserve its business and financial soundness;</a:t>
            </a:r>
            <a:br>
              <a:rPr lang="en-GB" sz="1200" dirty="0">
                <a:solidFill>
                  <a:schemeClr val="tx1"/>
                </a:solidFill>
              </a:rPr>
            </a:br>
            <a:endParaRPr lang="en-US" sz="1200" dirty="0">
              <a:solidFill>
                <a:schemeClr val="tx1"/>
              </a:solidFill>
            </a:endParaRPr>
          </a:p>
          <a:p>
            <a:pPr marL="228600" indent="-228600">
              <a:buFont typeface="+mj-lt"/>
              <a:buAutoNum type="arabicPeriod"/>
              <a:defRPr/>
            </a:pPr>
            <a:r>
              <a:rPr lang="en-GB" sz="1200" dirty="0">
                <a:solidFill>
                  <a:schemeClr val="tx1"/>
                </a:solidFill>
              </a:rPr>
              <a:t>Shareholders are unlikely to restore the Member’s capital to its regulatory level within an appropriate time frame and failure to do so would jeopardise the interest of depositors;</a:t>
            </a:r>
            <a:br>
              <a:rPr lang="en-GB" sz="1200" dirty="0">
                <a:solidFill>
                  <a:schemeClr val="tx1"/>
                </a:solidFill>
              </a:rPr>
            </a:br>
            <a:endParaRPr lang="en-US" sz="1200" dirty="0">
              <a:solidFill>
                <a:schemeClr val="tx1"/>
              </a:solidFill>
            </a:endParaRPr>
          </a:p>
          <a:p>
            <a:pPr marL="228600" indent="-228600">
              <a:buFont typeface="+mj-lt"/>
              <a:buAutoNum type="arabicPeriod"/>
              <a:defRPr/>
            </a:pPr>
            <a:r>
              <a:rPr lang="en-GB" sz="1200" dirty="0">
                <a:solidFill>
                  <a:schemeClr val="tx1"/>
                </a:solidFill>
              </a:rPr>
              <a:t>The Member is dependent, to an excessive extent, on loans, advances, guarantees or other financial assistance to sustain its operations; or</a:t>
            </a:r>
            <a:br>
              <a:rPr lang="en-GB" sz="1200" dirty="0">
                <a:solidFill>
                  <a:schemeClr val="tx1"/>
                </a:solidFill>
              </a:rPr>
            </a:br>
            <a:endParaRPr lang="en-US" sz="1200" dirty="0">
              <a:solidFill>
                <a:schemeClr val="tx1"/>
              </a:solidFill>
            </a:endParaRPr>
          </a:p>
          <a:p>
            <a:pPr marL="228600" indent="-228600">
              <a:buFont typeface="+mj-lt"/>
              <a:buAutoNum type="arabicPeriod"/>
              <a:defRPr/>
            </a:pPr>
            <a:r>
              <a:rPr lang="en-GB" sz="1200" dirty="0">
                <a:solidFill>
                  <a:schemeClr val="tx1"/>
                </a:solidFill>
              </a:rPr>
              <a:t>The Member has lost the confidence of depositors and the public.</a:t>
            </a:r>
            <a:endParaRPr lang="en-US" sz="1200" dirty="0">
              <a:solidFill>
                <a:schemeClr val="tx1"/>
              </a:solidFill>
            </a:endParaRPr>
          </a:p>
          <a:p>
            <a:pPr algn="ctr">
              <a:defRPr/>
            </a:pPr>
            <a:endParaRPr lang="en-US" dirty="0"/>
          </a:p>
        </p:txBody>
      </p:sp>
      <p:sp>
        <p:nvSpPr>
          <p:cNvPr id="218" name="Rectangle 217"/>
          <p:cNvSpPr/>
          <p:nvPr/>
        </p:nvSpPr>
        <p:spPr>
          <a:xfrm>
            <a:off x="1371600" y="1295400"/>
            <a:ext cx="2971800" cy="25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t>Early </a:t>
            </a:r>
            <a:r>
              <a:rPr lang="en-US" sz="1400" b="1" dirty="0" smtClean="0"/>
              <a:t>Intervention Triggers</a:t>
            </a:r>
            <a:endParaRPr lang="en-US" sz="1400" b="1" dirty="0"/>
          </a:p>
        </p:txBody>
      </p:sp>
      <p:sp>
        <p:nvSpPr>
          <p:cNvPr id="219" name="Rectangle 218"/>
          <p:cNvSpPr/>
          <p:nvPr/>
        </p:nvSpPr>
        <p:spPr>
          <a:xfrm>
            <a:off x="5839328" y="1295400"/>
            <a:ext cx="2819400" cy="254000"/>
          </a:xfrm>
          <a:prstGeom prst="rect">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t>Non-Viability Triggers</a:t>
            </a:r>
          </a:p>
        </p:txBody>
      </p:sp>
    </p:spTree>
    <p:custDataLst>
      <p:tags r:id="rId1"/>
    </p:custData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274638"/>
            <a:ext cx="8229600" cy="939784"/>
          </a:xfrm>
        </p:spPr>
        <p:txBody>
          <a:bodyPr>
            <a:normAutofit/>
          </a:bodyPr>
          <a:lstStyle/>
          <a:p>
            <a:pPr eaLnBrk="1" hangingPunct="1"/>
            <a:r>
              <a:rPr lang="en-US" sz="3600" dirty="0" smtClean="0">
                <a:latin typeface="+mn-lt"/>
              </a:rPr>
              <a:t>Conclusion</a:t>
            </a:r>
            <a:endParaRPr lang="en-GB" sz="3600" dirty="0" smtClean="0">
              <a:latin typeface="+mn-lt"/>
            </a:endParaRPr>
          </a:p>
        </p:txBody>
      </p:sp>
      <p:sp>
        <p:nvSpPr>
          <p:cNvPr id="22531" name="Content Placeholder 2"/>
          <p:cNvSpPr>
            <a:spLocks noGrp="1"/>
          </p:cNvSpPr>
          <p:nvPr>
            <p:ph idx="1"/>
          </p:nvPr>
        </p:nvSpPr>
        <p:spPr>
          <a:xfrm>
            <a:off x="500034" y="1285860"/>
            <a:ext cx="8229600" cy="4714908"/>
          </a:xfrm>
        </p:spPr>
        <p:txBody>
          <a:bodyPr>
            <a:normAutofit/>
          </a:bodyPr>
          <a:lstStyle/>
          <a:p>
            <a:pPr algn="just"/>
            <a:r>
              <a:rPr lang="en-MY" sz="2800" dirty="0"/>
              <a:t>DI should be </a:t>
            </a:r>
            <a:r>
              <a:rPr lang="en-MY" sz="2800" dirty="0" smtClean="0"/>
              <a:t>the responsible resolution </a:t>
            </a:r>
            <a:r>
              <a:rPr lang="en-MY" sz="2800" dirty="0"/>
              <a:t>agency </a:t>
            </a:r>
            <a:r>
              <a:rPr lang="en-MY" sz="2800" dirty="0" smtClean="0"/>
              <a:t>– financial accountability and core competencies</a:t>
            </a:r>
            <a:endParaRPr lang="en-GB" sz="2600" dirty="0" smtClean="0"/>
          </a:p>
          <a:p>
            <a:pPr algn="just" eaLnBrk="1" hangingPunct="1"/>
            <a:r>
              <a:rPr lang="en-GB" sz="2600" dirty="0" smtClean="0"/>
              <a:t>Adequate legislation, formal procedures, enhanced supervision, seamless functioning of safety net players, and operational readiness are 5 key essential elements of effective financial institution resolutions</a:t>
            </a:r>
          </a:p>
          <a:p>
            <a:pPr algn="just" eaLnBrk="1" hangingPunct="1"/>
            <a:r>
              <a:rPr lang="en-GB" sz="2600" dirty="0" smtClean="0"/>
              <a:t>Separation of duties and responsibilities, clarity of roles among safety net are critical for effective decision making and execution of resolution activities</a:t>
            </a:r>
          </a:p>
          <a:p>
            <a:pPr algn="just" eaLnBrk="1" hangingPunct="1"/>
            <a:endParaRPr lang="en-GB" sz="2600" dirty="0" smtClean="0"/>
          </a:p>
          <a:p>
            <a:pPr algn="just" eaLnBrk="1" hangingPunct="1"/>
            <a:endParaRPr lang="en-GB" sz="2600" dirty="0" smtClean="0"/>
          </a:p>
          <a:p>
            <a:pPr algn="just" eaLnBrk="1" hangingPunct="1"/>
            <a:endParaRPr lang="en-GB" sz="2600" dirty="0" smtClean="0"/>
          </a:p>
          <a:p>
            <a:pPr marL="0" indent="0" algn="just" eaLnBrk="1" hangingPunct="1">
              <a:buNone/>
            </a:pPr>
            <a:endParaRPr lang="en-GB" sz="2600" dirty="0" smtClean="0"/>
          </a:p>
          <a:p>
            <a:pPr algn="just" eaLnBrk="1" hangingPunct="1"/>
            <a:endParaRPr lang="en-GB" dirty="0" smtClean="0"/>
          </a:p>
        </p:txBody>
      </p:sp>
      <p:sp>
        <p:nvSpPr>
          <p:cNvPr id="4" name="Slide Number Placeholder 3"/>
          <p:cNvSpPr>
            <a:spLocks noGrp="1"/>
          </p:cNvSpPr>
          <p:nvPr>
            <p:ph type="sldNum" sz="quarter" idx="11"/>
          </p:nvPr>
        </p:nvSpPr>
        <p:spPr/>
        <p:txBody>
          <a:bodyPr/>
          <a:lstStyle/>
          <a:p>
            <a:pPr>
              <a:defRPr/>
            </a:pPr>
            <a:fld id="{0203C644-3DAF-43EC-B82C-E2C1F7BBF2F6}" type="slidenum">
              <a:rPr lang="en-US" smtClean="0"/>
              <a:pPr>
                <a:defRPr/>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ctrTitle"/>
          </p:nvPr>
        </p:nvSpPr>
        <p:spPr>
          <a:xfrm>
            <a:off x="914400" y="838200"/>
            <a:ext cx="7772400" cy="1143000"/>
          </a:xfrm>
        </p:spPr>
        <p:txBody>
          <a:bodyPr/>
          <a:lstStyle/>
          <a:p>
            <a:pPr eaLnBrk="1" hangingPunct="1"/>
            <a:r>
              <a:rPr lang="en-US" sz="4800" dirty="0" smtClean="0"/>
              <a:t>Thank You</a:t>
            </a:r>
            <a:endParaRPr lang="en-US" sz="4800" i="1"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Agenda</a:t>
            </a:r>
            <a:endParaRPr lang="en-US" sz="3600" dirty="0"/>
          </a:p>
        </p:txBody>
      </p:sp>
      <p:sp>
        <p:nvSpPr>
          <p:cNvPr id="4" name="Slide Number Placeholder 3"/>
          <p:cNvSpPr>
            <a:spLocks noGrp="1"/>
          </p:cNvSpPr>
          <p:nvPr>
            <p:ph type="sldNum" sz="quarter" idx="11"/>
          </p:nvPr>
        </p:nvSpPr>
        <p:spPr/>
        <p:txBody>
          <a:bodyPr/>
          <a:lstStyle/>
          <a:p>
            <a:r>
              <a:rPr lang="en-US" dirty="0" smtClean="0"/>
              <a:t>Page </a:t>
            </a:r>
            <a:fld id="{9E74BBAB-6634-4526-AE4C-9FAF75FA53FD}" type="slidenum">
              <a:rPr lang="en-US" smtClean="0"/>
              <a:pPr/>
              <a:t>2</a:t>
            </a:fld>
            <a:endParaRPr lang="en-US" dirty="0"/>
          </a:p>
        </p:txBody>
      </p:sp>
      <p:sp>
        <p:nvSpPr>
          <p:cNvPr id="5" name="Rectangle 3"/>
          <p:cNvSpPr>
            <a:spLocks noGrp="1" noChangeArrowheads="1"/>
          </p:cNvSpPr>
          <p:nvPr>
            <p:ph idx="1"/>
          </p:nvPr>
        </p:nvSpPr>
        <p:spPr>
          <a:xfrm>
            <a:off x="457200" y="1600200"/>
            <a:ext cx="8458200" cy="3962400"/>
          </a:xfrm>
        </p:spPr>
        <p:txBody>
          <a:bodyPr>
            <a:normAutofit/>
          </a:bodyPr>
          <a:lstStyle/>
          <a:p>
            <a:pPr marL="457200" indent="-457200" eaLnBrk="1" hangingPunct="1">
              <a:buFont typeface="Wingdings" pitchFamily="2" charset="2"/>
              <a:buAutoNum type="alphaUcPeriod"/>
              <a:defRPr/>
            </a:pPr>
            <a:r>
              <a:rPr lang="en-GB" sz="2000" b="1" dirty="0" smtClean="0">
                <a:solidFill>
                  <a:schemeClr val="accent1"/>
                </a:solidFill>
              </a:rPr>
              <a:t>Introduction</a:t>
            </a:r>
          </a:p>
          <a:p>
            <a:pPr marL="795338" lvl="1" indent="-338138">
              <a:buFont typeface="Arial" pitchFamily="34" charset="0"/>
              <a:buChar char="•"/>
              <a:defRPr/>
            </a:pPr>
            <a:r>
              <a:rPr lang="en-US" sz="2000" dirty="0" smtClean="0"/>
              <a:t>Three Key Questions of Financial Institution Resolution</a:t>
            </a:r>
          </a:p>
          <a:p>
            <a:pPr marL="457200" lvl="1" indent="0">
              <a:buNone/>
              <a:defRPr/>
            </a:pPr>
            <a:endParaRPr lang="en-US" sz="2000" dirty="0" smtClean="0"/>
          </a:p>
          <a:p>
            <a:pPr marL="457200" lvl="1" indent="-457200">
              <a:buAutoNum type="alphaUcPeriod" startAt="2"/>
              <a:defRPr/>
            </a:pPr>
            <a:r>
              <a:rPr lang="en-GB" sz="2000" b="1" dirty="0" smtClean="0">
                <a:solidFill>
                  <a:schemeClr val="accent1"/>
                </a:solidFill>
              </a:rPr>
              <a:t>Effective Financial Institution Resolution Framework</a:t>
            </a:r>
          </a:p>
          <a:p>
            <a:pPr marL="809625" lvl="1" indent="-361950">
              <a:buFont typeface="Arial" pitchFamily="34" charset="0"/>
              <a:buChar char="•"/>
              <a:defRPr/>
            </a:pPr>
            <a:r>
              <a:rPr lang="en-GB" sz="2000" dirty="0" smtClean="0"/>
              <a:t>What is an Effective Resolution Framework?</a:t>
            </a:r>
          </a:p>
          <a:p>
            <a:pPr marL="809625" lvl="1" indent="-361950">
              <a:buFont typeface="Arial" pitchFamily="34" charset="0"/>
              <a:buChar char="•"/>
              <a:defRPr/>
            </a:pPr>
            <a:r>
              <a:rPr lang="en-GB" sz="2000" dirty="0" smtClean="0"/>
              <a:t>5 Essential Elements of an Effective Resolution Framework </a:t>
            </a:r>
          </a:p>
          <a:p>
            <a:pPr marL="809625" lvl="1" indent="-361950">
              <a:buFont typeface="Arial" pitchFamily="34" charset="0"/>
              <a:buChar char="•"/>
              <a:defRPr/>
            </a:pPr>
            <a:endParaRPr lang="en-US" sz="2000" dirty="0" smtClean="0"/>
          </a:p>
          <a:p>
            <a:pPr marL="463550" lvl="2" indent="-463550">
              <a:buFont typeface="Wingdings" pitchFamily="2" charset="2"/>
              <a:buAutoNum type="alphaUcPeriod" startAt="3"/>
              <a:defRPr/>
            </a:pPr>
            <a:r>
              <a:rPr lang="en-GB" sz="2000" b="1" dirty="0" smtClean="0">
                <a:solidFill>
                  <a:schemeClr val="accent1"/>
                </a:solidFill>
              </a:rPr>
              <a:t>MDIC’s Approach to Intervention and Failure Resolution </a:t>
            </a:r>
          </a:p>
          <a:p>
            <a:pPr marL="795338" lvl="2" indent="-331788">
              <a:buFont typeface="+mj-lt"/>
              <a:buAutoNum type="arabicPeriod"/>
              <a:defRPr/>
            </a:pPr>
            <a:endParaRPr lang="en-GB" sz="1900" dirty="0" smtClean="0"/>
          </a:p>
          <a:p>
            <a:pPr marL="514350" indent="-514350" eaLnBrk="1" hangingPunct="1">
              <a:buFont typeface="Wingdings" pitchFamily="2" charset="2"/>
              <a:buAutoNum type="alphaUcPeriod" startAt="3"/>
              <a:defRPr/>
            </a:pPr>
            <a:endParaRPr lang="en-US" b="1" dirty="0" smtClean="0">
              <a:solidFill>
                <a:srgbClr val="FF6600"/>
              </a:solidFill>
            </a:endParaRPr>
          </a:p>
          <a:p>
            <a:pPr lvl="1" eaLnBrk="1" hangingPunct="1">
              <a:defRPr/>
            </a:pPr>
            <a:endParaRPr lang="en-US" sz="16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ctrTitle"/>
          </p:nvPr>
        </p:nvSpPr>
        <p:spPr>
          <a:xfrm>
            <a:off x="914400" y="838200"/>
            <a:ext cx="7772400" cy="1143000"/>
          </a:xfrm>
        </p:spPr>
        <p:txBody>
          <a:bodyPr>
            <a:normAutofit/>
          </a:bodyPr>
          <a:lstStyle/>
          <a:p>
            <a:pPr algn="l" eaLnBrk="1" hangingPunct="1"/>
            <a:r>
              <a:rPr lang="en-US" sz="3600" dirty="0" smtClean="0"/>
              <a:t>A. Introduction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2400" dirty="0" smtClean="0"/>
              <a:t>Financial Institution Intervention and Failure Resolution:</a:t>
            </a:r>
            <a:br>
              <a:rPr lang="en-US" sz="2400" dirty="0" smtClean="0"/>
            </a:br>
            <a:r>
              <a:rPr lang="en-US" sz="2400" dirty="0" smtClean="0"/>
              <a:t>Three Key Questions</a:t>
            </a:r>
            <a:endParaRPr lang="en-US" sz="2400" dirty="0"/>
          </a:p>
        </p:txBody>
      </p:sp>
      <p:graphicFrame>
        <p:nvGraphicFramePr>
          <p:cNvPr id="5" name="Content Placeholder 4"/>
          <p:cNvGraphicFramePr>
            <a:graphicFrameLocks noGrp="1"/>
          </p:cNvGraphicFramePr>
          <p:nvPr>
            <p:ph idx="1"/>
          </p:nvPr>
        </p:nvGraphicFramePr>
        <p:xfrm>
          <a:off x="457200" y="1295401"/>
          <a:ext cx="8229600" cy="4225521"/>
        </p:xfrm>
        <a:graphic>
          <a:graphicData uri="http://schemas.openxmlformats.org/drawingml/2006/table">
            <a:tbl>
              <a:tblPr firstRow="1" bandRow="1">
                <a:tableStyleId>{5C22544A-7EE6-4342-B048-85BDC9FD1C3A}</a:tableStyleId>
              </a:tblPr>
              <a:tblGrid>
                <a:gridCol w="1905000"/>
                <a:gridCol w="6324600"/>
              </a:tblGrid>
              <a:tr h="604727">
                <a:tc>
                  <a:txBody>
                    <a:bodyPr/>
                    <a:lstStyle/>
                    <a:p>
                      <a:endParaRPr lang="en-US" sz="1600" b="1" dirty="0" smtClean="0"/>
                    </a:p>
                    <a:p>
                      <a:r>
                        <a:rPr lang="en-US" sz="1600" b="1" dirty="0" smtClean="0"/>
                        <a:t>Questions</a:t>
                      </a:r>
                      <a:endParaRPr lang="en-US" sz="1600" dirty="0"/>
                    </a:p>
                  </a:txBody>
                  <a:tcPr/>
                </a:tc>
                <a:tc>
                  <a:txBody>
                    <a:bodyPr/>
                    <a:lstStyle/>
                    <a:p>
                      <a:r>
                        <a:rPr lang="en-US" sz="1600" b="1" dirty="0" smtClean="0"/>
                        <a:t>	</a:t>
                      </a:r>
                    </a:p>
                    <a:p>
                      <a:r>
                        <a:rPr lang="en-US" sz="1600" b="1" dirty="0" smtClean="0"/>
                        <a:t>Safety Net Players</a:t>
                      </a:r>
                      <a:endParaRPr lang="en-US" sz="1600" dirty="0"/>
                    </a:p>
                  </a:txBody>
                  <a:tcPr/>
                </a:tc>
              </a:tr>
              <a:tr h="995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Who should resolve</a:t>
                      </a:r>
                      <a:r>
                        <a:rPr lang="en-US" sz="1600" baseline="0" dirty="0" smtClean="0"/>
                        <a:t> non-viable financial institutions</a:t>
                      </a:r>
                      <a:r>
                        <a:rPr lang="en-US" sz="1600" dirty="0" smtClean="0"/>
                        <a:t>?	</a:t>
                      </a:r>
                    </a:p>
                  </a:txBody>
                  <a:tcPr/>
                </a:tc>
                <a:tc>
                  <a:txBody>
                    <a:bodyPr/>
                    <a:lstStyle/>
                    <a:p>
                      <a:pPr marL="228600" indent="-228600">
                        <a:buFont typeface="Arial" pitchFamily="34" charset="0"/>
                        <a:buChar char="•"/>
                      </a:pPr>
                      <a:r>
                        <a:rPr lang="en-MY" sz="1600" dirty="0" smtClean="0"/>
                        <a:t>Working in collaboration with supervisor, DI should be the responsible</a:t>
                      </a:r>
                      <a:r>
                        <a:rPr lang="en-MY" sz="1600" baseline="0" dirty="0" smtClean="0"/>
                        <a:t> </a:t>
                      </a:r>
                      <a:r>
                        <a:rPr lang="en-MY" sz="1600" dirty="0" smtClean="0"/>
                        <a:t>resolution agency since it bears the financial exposure when </a:t>
                      </a:r>
                      <a:r>
                        <a:rPr lang="en-US" sz="1600" baseline="0" dirty="0" smtClean="0"/>
                        <a:t>financial institution</a:t>
                      </a:r>
                      <a:r>
                        <a:rPr lang="en-MY" sz="1600" dirty="0" smtClean="0"/>
                        <a:t>s fail</a:t>
                      </a:r>
                      <a:r>
                        <a:rPr lang="en-MY" sz="1600" baseline="0" dirty="0" smtClean="0"/>
                        <a:t> -</a:t>
                      </a:r>
                      <a:r>
                        <a:rPr lang="en-MY" sz="1600" dirty="0" smtClean="0"/>
                        <a:t> Mandate to pay!</a:t>
                      </a:r>
                      <a:endParaRPr lang="en-US" sz="1600" dirty="0"/>
                    </a:p>
                  </a:txBody>
                  <a:tcPr/>
                </a:tc>
              </a:tr>
              <a:tr h="11084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MY" sz="1600" dirty="0" smtClean="0"/>
                        <a:t>Who should have ownership of financial</a:t>
                      </a:r>
                      <a:r>
                        <a:rPr lang="en-MY" sz="1600" baseline="0" dirty="0" smtClean="0"/>
                        <a:t> institution</a:t>
                      </a:r>
                      <a:r>
                        <a:rPr lang="en-MY" sz="1600" dirty="0" smtClean="0"/>
                        <a:t> failure resolution process? 	</a:t>
                      </a:r>
                    </a:p>
                  </a:txBody>
                  <a:tcPr/>
                </a:tc>
                <a:tc>
                  <a:txBody>
                    <a:bodyPr/>
                    <a:lstStyle/>
                    <a:p>
                      <a:pPr marL="228600" indent="-228600">
                        <a:buFont typeface="Arial" pitchFamily="34" charset="0"/>
                        <a:buChar char="•"/>
                      </a:pPr>
                      <a:r>
                        <a:rPr lang="en-MY" sz="1600" dirty="0" smtClean="0"/>
                        <a:t>Safety net players should all be involved but there should be separation of responsibilities – driven by core competencies</a:t>
                      </a:r>
                    </a:p>
                    <a:p>
                      <a:pPr>
                        <a:buFont typeface="Arial" pitchFamily="34" charset="0"/>
                        <a:buChar char="•"/>
                      </a:pPr>
                      <a:endParaRPr lang="en-US" sz="1600" dirty="0"/>
                    </a:p>
                  </a:txBody>
                  <a:tcPr/>
                </a:tc>
              </a:tr>
              <a:tr h="1243354">
                <a:tc>
                  <a:txBody>
                    <a:bodyPr/>
                    <a:lstStyle/>
                    <a:p>
                      <a:r>
                        <a:rPr lang="en-US" sz="1600" dirty="0" smtClean="0"/>
                        <a:t>When to intervene?</a:t>
                      </a:r>
                      <a:endParaRPr lang="en-US" sz="1600" dirty="0"/>
                    </a:p>
                  </a:txBody>
                  <a:tcPr/>
                </a:tc>
                <a:tc>
                  <a:txBody>
                    <a:bodyPr/>
                    <a:lstStyle/>
                    <a:p>
                      <a:pPr marL="228600" indent="-228600">
                        <a:buFont typeface="Arial" pitchFamily="34" charset="0"/>
                        <a:buChar char="•"/>
                      </a:pPr>
                      <a:r>
                        <a:rPr lang="en-MY" sz="1600" dirty="0" smtClean="0"/>
                        <a:t>When supervisory action has failed to resolve deficiencies and when a financial</a:t>
                      </a:r>
                      <a:r>
                        <a:rPr lang="en-MY" sz="1600" baseline="0" dirty="0" smtClean="0"/>
                        <a:t> institution is no longer viable, based on established criteria </a:t>
                      </a:r>
                      <a:r>
                        <a:rPr lang="en-MY" sz="1600" dirty="0" smtClean="0"/>
                        <a:t> </a:t>
                      </a:r>
                    </a:p>
                    <a:p>
                      <a:pPr marL="228600" indent="-228600">
                        <a:buFont typeface="Arial" pitchFamily="34" charset="0"/>
                        <a:buChar char="•"/>
                      </a:pPr>
                      <a:r>
                        <a:rPr lang="en-MY" sz="1600" dirty="0" smtClean="0"/>
                        <a:t>Early intervention and readiness is critical to maintain public confidence in the stability of the financial system</a:t>
                      </a:r>
                      <a:r>
                        <a:rPr lang="en-MY" sz="1600" baseline="0" dirty="0" smtClean="0"/>
                        <a:t> and to minimise costs</a:t>
                      </a:r>
                      <a:endParaRPr lang="en-MY" sz="1600" dirty="0" smtClean="0"/>
                    </a:p>
                  </a:txBody>
                  <a:tcPr/>
                </a:tc>
              </a:tr>
            </a:tbl>
          </a:graphicData>
        </a:graphic>
      </p:graphicFrame>
      <p:sp>
        <p:nvSpPr>
          <p:cNvPr id="4" name="Slide Number Placeholder 3"/>
          <p:cNvSpPr>
            <a:spLocks noGrp="1"/>
          </p:cNvSpPr>
          <p:nvPr>
            <p:ph type="sldNum" sz="quarter" idx="11"/>
          </p:nvPr>
        </p:nvSpPr>
        <p:spPr/>
        <p:txBody>
          <a:bodyPr/>
          <a:lstStyle/>
          <a:p>
            <a:r>
              <a:rPr lang="en-US" smtClean="0"/>
              <a:t>Page </a:t>
            </a:r>
            <a:fld id="{9E74BBAB-6634-4526-AE4C-9FAF75FA53FD}"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ctrTitle"/>
          </p:nvPr>
        </p:nvSpPr>
        <p:spPr>
          <a:xfrm>
            <a:off x="914400" y="838200"/>
            <a:ext cx="7772400" cy="1143000"/>
          </a:xfrm>
        </p:spPr>
        <p:txBody>
          <a:bodyPr>
            <a:normAutofit fontScale="90000"/>
          </a:bodyPr>
          <a:lstStyle/>
          <a:p>
            <a:pPr marL="400050" indent="-400050" algn="l" eaLnBrk="1" hangingPunct="1"/>
            <a:r>
              <a:rPr lang="en-US" sz="3600" dirty="0"/>
              <a:t>B</a:t>
            </a:r>
            <a:r>
              <a:rPr lang="en-US" sz="3600" dirty="0" smtClean="0"/>
              <a:t>. Effective Financial Institution Resolution Framework</a:t>
            </a:r>
          </a:p>
        </p:txBody>
      </p:sp>
    </p:spTree>
    <p:extLst>
      <p:ext uri="{BB962C8B-B14F-4D97-AF65-F5344CB8AC3E}">
        <p14:creationId xmlns="" xmlns:p14="http://schemas.microsoft.com/office/powerpoint/2010/main" val="5910790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What Is an Effective Resolution System?</a:t>
            </a:r>
            <a:endParaRPr lang="en-MY" sz="3600" dirty="0"/>
          </a:p>
        </p:txBody>
      </p:sp>
      <p:graphicFrame>
        <p:nvGraphicFramePr>
          <p:cNvPr id="5" name="Content Placeholder 4"/>
          <p:cNvGraphicFramePr>
            <a:graphicFrameLocks noGrp="1"/>
          </p:cNvGraphicFramePr>
          <p:nvPr>
            <p:ph idx="1"/>
          </p:nvPr>
        </p:nvGraphicFramePr>
        <p:xfrm>
          <a:off x="457200" y="1295401"/>
          <a:ext cx="8229600" cy="4267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1"/>
          </p:nvPr>
        </p:nvSpPr>
        <p:spPr/>
        <p:txBody>
          <a:bodyPr/>
          <a:lstStyle/>
          <a:p>
            <a:r>
              <a:rPr lang="en-US" smtClean="0"/>
              <a:t>Page </a:t>
            </a:r>
            <a:fld id="{9E74BBAB-6634-4526-AE4C-9FAF75FA53FD}"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normAutofit/>
          </a:bodyPr>
          <a:lstStyle/>
          <a:p>
            <a:r>
              <a:rPr lang="en-US" sz="2400" dirty="0" smtClean="0"/>
              <a:t>Five Essential Elements of </a:t>
            </a:r>
            <a:br>
              <a:rPr lang="en-US" sz="2400" dirty="0" smtClean="0"/>
            </a:br>
            <a:r>
              <a:rPr lang="en-US" sz="2400" dirty="0" smtClean="0"/>
              <a:t>Effective Financial Institution Resolution </a:t>
            </a:r>
            <a:endParaRPr lang="en-US" sz="2400" dirty="0"/>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2651465833"/>
              </p:ext>
            </p:extLst>
          </p:nvPr>
        </p:nvGraphicFramePr>
        <p:xfrm>
          <a:off x="304800" y="990600"/>
          <a:ext cx="8001000" cy="4811575"/>
        </p:xfrm>
        <a:graphic>
          <a:graphicData uri="http://schemas.openxmlformats.org/drawingml/2006/table">
            <a:tbl>
              <a:tblPr firstRow="1" bandRow="1">
                <a:tableStyleId>{5C22544A-7EE6-4342-B048-85BDC9FD1C3A}</a:tableStyleId>
              </a:tblPr>
              <a:tblGrid>
                <a:gridCol w="1037167"/>
                <a:gridCol w="6963833"/>
              </a:tblGrid>
              <a:tr h="379094">
                <a:tc>
                  <a:txBody>
                    <a:bodyPr/>
                    <a:lstStyle/>
                    <a:p>
                      <a:r>
                        <a:rPr lang="en-US" sz="1200" b="1" dirty="0" smtClean="0"/>
                        <a:t>Elements</a:t>
                      </a:r>
                      <a:endParaRPr lang="en-US" sz="1200" dirty="0"/>
                    </a:p>
                  </a:txBody>
                  <a:tcPr/>
                </a:tc>
                <a:tc>
                  <a:txBody>
                    <a:bodyPr/>
                    <a:lstStyle/>
                    <a:p>
                      <a:r>
                        <a:rPr lang="en-US" sz="1200" b="1" dirty="0" smtClean="0"/>
                        <a:t>Description	</a:t>
                      </a:r>
                      <a:endParaRPr lang="en-US" sz="1200" dirty="0"/>
                    </a:p>
                  </a:txBody>
                  <a:tcPr/>
                </a:tc>
              </a:tr>
              <a:tr h="6811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Adequate legislation</a:t>
                      </a:r>
                    </a:p>
                  </a:txBody>
                  <a:tcPr/>
                </a:tc>
                <a:tc>
                  <a:txBody>
                    <a:bodyPr/>
                    <a:lstStyle/>
                    <a:p>
                      <a:r>
                        <a:rPr lang="en-MY" sz="1200" dirty="0" smtClean="0"/>
                        <a:t>Legal</a:t>
                      </a:r>
                      <a:r>
                        <a:rPr lang="en-MY" sz="1200" baseline="0" dirty="0" smtClean="0"/>
                        <a:t> clarity</a:t>
                      </a:r>
                    </a:p>
                    <a:p>
                      <a:r>
                        <a:rPr lang="en-MY" sz="1200" baseline="0" dirty="0" smtClean="0"/>
                        <a:t>Legal protection</a:t>
                      </a:r>
                    </a:p>
                    <a:p>
                      <a:r>
                        <a:rPr lang="en-MY" sz="1200" baseline="0" dirty="0" smtClean="0"/>
                        <a:t>Formal triggers for intervention</a:t>
                      </a:r>
                      <a:r>
                        <a:rPr lang="en-MY" sz="1200" dirty="0" smtClean="0"/>
                        <a:t> </a:t>
                      </a:r>
                    </a:p>
                  </a:txBody>
                  <a:tcPr/>
                </a:tc>
              </a:tr>
              <a:tr h="4865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Formal procedures</a:t>
                      </a:r>
                      <a:endParaRPr lang="en-MY" sz="1200" dirty="0" smtClean="0"/>
                    </a:p>
                  </a:txBody>
                  <a:tcPr/>
                </a:tc>
                <a:tc>
                  <a:txBody>
                    <a:bodyPr/>
                    <a:lstStyle/>
                    <a:p>
                      <a:pPr>
                        <a:buFont typeface="Arial" pitchFamily="34" charset="0"/>
                        <a:buNone/>
                      </a:pPr>
                      <a:r>
                        <a:rPr lang="en-US" sz="1200" dirty="0" smtClean="0"/>
                        <a:t>Related policies &amp; procedures</a:t>
                      </a:r>
                    </a:p>
                    <a:p>
                      <a:pPr>
                        <a:buFont typeface="Arial" pitchFamily="34" charset="0"/>
                        <a:buNone/>
                      </a:pPr>
                      <a:r>
                        <a:rPr lang="en-US" sz="1200" dirty="0" smtClean="0"/>
                        <a:t>Financial</a:t>
                      </a:r>
                      <a:r>
                        <a:rPr lang="en-US" sz="1200" baseline="0" dirty="0" smtClean="0"/>
                        <a:t> Institution </a:t>
                      </a:r>
                      <a:r>
                        <a:rPr lang="en-US" sz="1200" dirty="0" smtClean="0"/>
                        <a:t>resolution</a:t>
                      </a:r>
                      <a:r>
                        <a:rPr lang="en-US" sz="1200" baseline="0" dirty="0" smtClean="0"/>
                        <a:t> options – wide toolkits</a:t>
                      </a:r>
                      <a:endParaRPr lang="en-US" sz="1200" dirty="0"/>
                    </a:p>
                  </a:txBody>
                  <a:tcPr/>
                </a:tc>
              </a:tr>
              <a:tr h="1070310">
                <a:tc>
                  <a:txBody>
                    <a:bodyPr/>
                    <a:lstStyle/>
                    <a:p>
                      <a:r>
                        <a:rPr lang="en-US" sz="1200" dirty="0" smtClean="0"/>
                        <a:t>Enhanced supervision</a:t>
                      </a:r>
                      <a:endParaRPr lang="en-US" sz="1200" dirty="0"/>
                    </a:p>
                  </a:txBody>
                  <a:tcPr/>
                </a:tc>
                <a:tc>
                  <a:txBody>
                    <a:bodyPr/>
                    <a:lstStyle/>
                    <a:p>
                      <a:r>
                        <a:rPr lang="en-US" sz="1200" dirty="0" smtClean="0"/>
                        <a:t>Reliable</a:t>
                      </a:r>
                      <a:r>
                        <a:rPr lang="en-US" sz="1200" baseline="0" dirty="0" smtClean="0"/>
                        <a:t> and timely information</a:t>
                      </a:r>
                      <a:endParaRPr lang="en-US" sz="1200" dirty="0" smtClean="0"/>
                    </a:p>
                    <a:p>
                      <a:r>
                        <a:rPr lang="en-US" sz="1200" dirty="0" smtClean="0"/>
                        <a:t>Regulations/supervision:</a:t>
                      </a:r>
                    </a:p>
                    <a:p>
                      <a:pPr marL="342900" indent="-342900">
                        <a:buFont typeface="Calibri" pitchFamily="34" charset="0"/>
                        <a:buChar char="–"/>
                      </a:pPr>
                      <a:r>
                        <a:rPr lang="en-US" sz="1200" dirty="0" smtClean="0"/>
                        <a:t>Early warning system</a:t>
                      </a:r>
                    </a:p>
                    <a:p>
                      <a:pPr marL="342900" indent="-342900">
                        <a:buFont typeface="Calibri" pitchFamily="34" charset="0"/>
                        <a:buChar char="–"/>
                      </a:pPr>
                      <a:r>
                        <a:rPr lang="en-US" sz="1200" dirty="0" smtClean="0"/>
                        <a:t>Prompt corrective action</a:t>
                      </a:r>
                    </a:p>
                    <a:p>
                      <a:pPr marL="342900" indent="-342900">
                        <a:buFont typeface="Calibri" pitchFamily="34" charset="0"/>
                        <a:buChar char="–"/>
                      </a:pPr>
                      <a:r>
                        <a:rPr lang="en-US" sz="1200" dirty="0" smtClean="0"/>
                        <a:t>Will to act</a:t>
                      </a:r>
                    </a:p>
                  </a:txBody>
                  <a:tcPr/>
                </a:tc>
              </a:tr>
              <a:tr h="15467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MY" sz="1200" dirty="0" smtClean="0"/>
                        <a:t>Seamless functioning of safety net players</a:t>
                      </a:r>
                    </a:p>
                  </a:txBody>
                  <a:tcPr/>
                </a:tc>
                <a:tc>
                  <a:txBody>
                    <a:bodyPr/>
                    <a:lstStyle/>
                    <a:p>
                      <a:r>
                        <a:rPr lang="en-MY" sz="1200" dirty="0" smtClean="0"/>
                        <a:t>Clarity of mandates and roles among</a:t>
                      </a:r>
                      <a:r>
                        <a:rPr lang="en-MY" sz="1200" baseline="0" dirty="0" smtClean="0"/>
                        <a:t> all safet</a:t>
                      </a:r>
                      <a:r>
                        <a:rPr lang="en-MY" sz="1200" dirty="0" smtClean="0"/>
                        <a:t>y net players</a:t>
                      </a:r>
                    </a:p>
                    <a:p>
                      <a:r>
                        <a:rPr lang="en-MY" sz="1200" dirty="0" smtClean="0"/>
                        <a:t>Trigger for intervention should be legislated and criteria for action well understood. </a:t>
                      </a:r>
                    </a:p>
                    <a:p>
                      <a:r>
                        <a:rPr lang="en-US" sz="1200" dirty="0" smtClean="0"/>
                        <a:t>Ongoing and prompt information exchange</a:t>
                      </a:r>
                      <a:endParaRPr lang="en-MY"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MY" sz="1200" dirty="0" smtClean="0"/>
                        <a:t>Coordinating mechanisms should be in place during good times so as to work effectively in bad times.</a:t>
                      </a:r>
                      <a:r>
                        <a:rPr lang="en-US" sz="120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Separation of duties and responsibilities – core</a:t>
                      </a:r>
                      <a:r>
                        <a:rPr lang="en-US" sz="1200" baseline="0" dirty="0" smtClean="0"/>
                        <a:t> competencies</a:t>
                      </a:r>
                    </a:p>
                    <a:p>
                      <a:pPr marL="342900" marR="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Regulatory and supervisory function including PCA</a:t>
                      </a:r>
                      <a:endParaRPr lang="en-US" sz="1200" dirty="0" smtClean="0"/>
                    </a:p>
                    <a:p>
                      <a:pPr marL="342900" marR="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t>DI – resolution expertise. Undertake effective IFR</a:t>
                      </a:r>
                      <a:r>
                        <a:rPr lang="en-US" sz="1200" baseline="0" dirty="0" smtClean="0"/>
                        <a:t> and to find ‘least cost’ option while maintaining public     confidence in stability of the financial system.</a:t>
                      </a:r>
                      <a:endParaRPr lang="en-US" sz="1200" dirty="0" smtClean="0"/>
                    </a:p>
                  </a:txBody>
                  <a:tcPr/>
                </a:tc>
              </a:tr>
              <a:tr h="636879">
                <a:tc>
                  <a:txBody>
                    <a:bodyPr/>
                    <a:lstStyle/>
                    <a:p>
                      <a:r>
                        <a:rPr lang="en-US" sz="1200" dirty="0" smtClean="0"/>
                        <a:t>Operational readiness</a:t>
                      </a:r>
                      <a:endParaRPr lang="en-US" sz="1200" dirty="0"/>
                    </a:p>
                  </a:txBody>
                  <a:tcPr/>
                </a:tc>
                <a:tc>
                  <a:txBody>
                    <a:bodyPr/>
                    <a:lstStyle/>
                    <a:p>
                      <a:r>
                        <a:rPr lang="en-US" sz="1200" dirty="0" smtClean="0"/>
                        <a:t>Logistics and funding arrangements</a:t>
                      </a:r>
                    </a:p>
                    <a:p>
                      <a:r>
                        <a:rPr lang="en-US" sz="1200" dirty="0" smtClean="0"/>
                        <a:t>Virtual </a:t>
                      </a:r>
                      <a:r>
                        <a:rPr lang="en-US" sz="1200" dirty="0" err="1" smtClean="0"/>
                        <a:t>organisation</a:t>
                      </a:r>
                      <a:endParaRPr lang="en-US" sz="1200" dirty="0" smtClean="0"/>
                    </a:p>
                    <a:p>
                      <a:r>
                        <a:rPr lang="en-US" sz="1200" dirty="0" smtClean="0"/>
                        <a:t>Readiness to intervene and resolve no-viable financial institutions</a:t>
                      </a:r>
                      <a:endParaRPr lang="en-MY" sz="1200" dirty="0" smtClean="0"/>
                    </a:p>
                  </a:txBody>
                  <a:tcPr/>
                </a:tc>
              </a:tr>
            </a:tbl>
          </a:graphicData>
        </a:graphic>
      </p:graphicFrame>
      <p:sp>
        <p:nvSpPr>
          <p:cNvPr id="4" name="Slide Number Placeholder 3"/>
          <p:cNvSpPr>
            <a:spLocks noGrp="1"/>
          </p:cNvSpPr>
          <p:nvPr>
            <p:ph type="sldNum" sz="quarter" idx="11"/>
          </p:nvPr>
        </p:nvSpPr>
        <p:spPr>
          <a:xfrm>
            <a:off x="3657600" y="6324600"/>
            <a:ext cx="2133600" cy="365125"/>
          </a:xfrm>
        </p:spPr>
        <p:txBody>
          <a:bodyPr/>
          <a:lstStyle/>
          <a:p>
            <a:r>
              <a:rPr lang="en-US" smtClean="0"/>
              <a:t>Page </a:t>
            </a:r>
            <a:fld id="{9E74BBAB-6634-4526-AE4C-9FAF75FA53FD}"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ctrTitle"/>
          </p:nvPr>
        </p:nvSpPr>
        <p:spPr>
          <a:xfrm>
            <a:off x="914400" y="838200"/>
            <a:ext cx="7772400" cy="1143000"/>
          </a:xfrm>
        </p:spPr>
        <p:txBody>
          <a:bodyPr>
            <a:normAutofit fontScale="90000"/>
          </a:bodyPr>
          <a:lstStyle/>
          <a:p>
            <a:pPr marL="400050" indent="-400050" algn="l"/>
            <a:r>
              <a:rPr lang="en-US" sz="3600" dirty="0" smtClean="0"/>
              <a:t>C. MDIC’s Approach to Resolving Non-Viable Financial Institutions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a:bodyPr>
          <a:lstStyle/>
          <a:p>
            <a:r>
              <a:rPr lang="en-US" sz="2800" dirty="0" smtClean="0"/>
              <a:t>MDIC’s Intervention and Failure Resolution Powers: </a:t>
            </a:r>
            <a:br>
              <a:rPr lang="en-US" sz="2800" dirty="0" smtClean="0"/>
            </a:br>
            <a:r>
              <a:rPr lang="en-US" sz="2800" dirty="0" smtClean="0"/>
              <a:t>3 Broad Categories</a:t>
            </a:r>
            <a:endParaRPr lang="en-US" sz="2800" dirty="0"/>
          </a:p>
        </p:txBody>
      </p:sp>
      <p:sp>
        <p:nvSpPr>
          <p:cNvPr id="4" name="Slide Number Placeholder 3"/>
          <p:cNvSpPr>
            <a:spLocks noGrp="1"/>
          </p:cNvSpPr>
          <p:nvPr>
            <p:ph type="sldNum" sz="quarter" idx="11"/>
          </p:nvPr>
        </p:nvSpPr>
        <p:spPr/>
        <p:txBody>
          <a:bodyPr/>
          <a:lstStyle/>
          <a:p>
            <a:r>
              <a:rPr lang="en-US" dirty="0" smtClean="0"/>
              <a:t>Page </a:t>
            </a:r>
            <a:fld id="{9E74BBAB-6634-4526-AE4C-9FAF75FA53FD}" type="slidenum">
              <a:rPr lang="en-US" smtClean="0"/>
              <a:pPr/>
              <a:t>9</a:t>
            </a:fld>
            <a:endParaRPr lang="en-US" dirty="0"/>
          </a:p>
        </p:txBody>
      </p:sp>
      <p:sp>
        <p:nvSpPr>
          <p:cNvPr id="5" name="Rectangle 4"/>
          <p:cNvSpPr/>
          <p:nvPr/>
        </p:nvSpPr>
        <p:spPr>
          <a:xfrm>
            <a:off x="609600" y="1295400"/>
            <a:ext cx="6858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b="1" dirty="0" smtClean="0"/>
              <a:t>(1) Loss Mitigation Powers – purpose to reduce/avert risk to financial system  or a threatened loss to MDIC</a:t>
            </a:r>
            <a:endParaRPr lang="en-US" b="1" dirty="0"/>
          </a:p>
        </p:txBody>
      </p:sp>
      <p:sp>
        <p:nvSpPr>
          <p:cNvPr id="9" name="Rectangle 8"/>
          <p:cNvSpPr/>
          <p:nvPr/>
        </p:nvSpPr>
        <p:spPr>
          <a:xfrm>
            <a:off x="609600" y="4800600"/>
            <a:ext cx="6858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b="1" dirty="0" smtClean="0"/>
              <a:t>(3) Failure Resolution Powers</a:t>
            </a:r>
            <a:endParaRPr lang="en-US" b="1" dirty="0"/>
          </a:p>
        </p:txBody>
      </p:sp>
      <p:sp>
        <p:nvSpPr>
          <p:cNvPr id="10" name="Rectangle 9"/>
          <p:cNvSpPr/>
          <p:nvPr/>
        </p:nvSpPr>
        <p:spPr>
          <a:xfrm>
            <a:off x="609600" y="3276600"/>
            <a:ext cx="6858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b="1" dirty="0" smtClean="0"/>
              <a:t>(2) Special Examination Powers</a:t>
            </a:r>
            <a:endParaRPr lang="en-US" b="1" dirty="0"/>
          </a:p>
        </p:txBody>
      </p:sp>
      <p:sp>
        <p:nvSpPr>
          <p:cNvPr id="11" name="Rectangle 10"/>
          <p:cNvSpPr/>
          <p:nvPr/>
        </p:nvSpPr>
        <p:spPr>
          <a:xfrm>
            <a:off x="533400" y="1905000"/>
            <a:ext cx="6858000" cy="1323439"/>
          </a:xfrm>
          <a:prstGeom prst="rect">
            <a:avLst/>
          </a:prstGeom>
        </p:spPr>
        <p:txBody>
          <a:bodyPr wrap="square">
            <a:spAutoFit/>
          </a:bodyPr>
          <a:lstStyle/>
          <a:p>
            <a:pPr marL="166688" lvl="0" indent="-166688">
              <a:spcAft>
                <a:spcPts val="0"/>
              </a:spcAft>
              <a:buFont typeface="Arial" pitchFamily="34" charset="0"/>
              <a:buChar char="•"/>
            </a:pPr>
            <a:r>
              <a:rPr lang="en-GB" sz="1600" dirty="0" smtClean="0"/>
              <a:t>Acquire assets from a member</a:t>
            </a:r>
            <a:endParaRPr lang="en-US" sz="1600" dirty="0" smtClean="0"/>
          </a:p>
          <a:p>
            <a:pPr marL="166688" lvl="0" indent="-166688">
              <a:buFont typeface="Arial" pitchFamily="34" charset="0"/>
              <a:buChar char="•"/>
            </a:pPr>
            <a:r>
              <a:rPr lang="en-GB" sz="1600" dirty="0" smtClean="0"/>
              <a:t>Make loans or advances with or without security from a member</a:t>
            </a:r>
          </a:p>
          <a:p>
            <a:pPr marL="166688" lvl="0" indent="-166688">
              <a:buFont typeface="Arial" pitchFamily="34" charset="0"/>
              <a:buChar char="•"/>
            </a:pPr>
            <a:r>
              <a:rPr lang="en-GB" sz="1600" dirty="0" smtClean="0"/>
              <a:t>Acquire shares or capital instruments of a member</a:t>
            </a:r>
          </a:p>
          <a:p>
            <a:pPr marL="166688" lvl="0" indent="-166688">
              <a:buFont typeface="Arial" pitchFamily="34" charset="0"/>
              <a:buChar char="•"/>
            </a:pPr>
            <a:r>
              <a:rPr lang="en-GB" sz="1600" dirty="0" smtClean="0"/>
              <a:t>Make a deposit with a member</a:t>
            </a:r>
          </a:p>
          <a:p>
            <a:pPr marL="166688" lvl="0" indent="-166688">
              <a:spcAft>
                <a:spcPct val="15000"/>
              </a:spcAft>
              <a:buFont typeface="Arial" pitchFamily="34" charset="0"/>
              <a:buChar char="•"/>
            </a:pPr>
            <a:r>
              <a:rPr lang="en-GB" sz="1600" dirty="0" smtClean="0"/>
              <a:t>Guarantee all or part of a member’s deposit liabilities</a:t>
            </a:r>
          </a:p>
        </p:txBody>
      </p:sp>
      <p:sp>
        <p:nvSpPr>
          <p:cNvPr id="12" name="Rectangle 11"/>
          <p:cNvSpPr/>
          <p:nvPr/>
        </p:nvSpPr>
        <p:spPr>
          <a:xfrm>
            <a:off x="533400" y="3962400"/>
            <a:ext cx="8153400" cy="830997"/>
          </a:xfrm>
          <a:prstGeom prst="rect">
            <a:avLst/>
          </a:prstGeom>
        </p:spPr>
        <p:txBody>
          <a:bodyPr wrap="square">
            <a:spAutoFit/>
          </a:bodyPr>
          <a:lstStyle/>
          <a:p>
            <a:pPr marL="169863" lvl="0" indent="-169863">
              <a:buFont typeface="Arial" pitchFamily="34" charset="0"/>
              <a:buChar char="•"/>
            </a:pPr>
            <a:r>
              <a:rPr lang="en-GB" sz="1600" dirty="0" smtClean="0"/>
              <a:t>Powers that allow for detailed assessment and investigation to be undertaken early when the member institution shows signs of distress. These powers are fundamental in facilitating MDIC’s readiness to determine and implement IFR action. </a:t>
            </a:r>
            <a:endParaRPr lang="en-US" sz="1600" dirty="0"/>
          </a:p>
        </p:txBody>
      </p:sp>
      <p:sp>
        <p:nvSpPr>
          <p:cNvPr id="13" name="Rectangle 12"/>
          <p:cNvSpPr/>
          <p:nvPr/>
        </p:nvSpPr>
        <p:spPr>
          <a:xfrm>
            <a:off x="533400" y="5486400"/>
            <a:ext cx="7620000" cy="584775"/>
          </a:xfrm>
          <a:prstGeom prst="rect">
            <a:avLst/>
          </a:prstGeom>
        </p:spPr>
        <p:txBody>
          <a:bodyPr wrap="square">
            <a:spAutoFit/>
          </a:bodyPr>
          <a:lstStyle/>
          <a:p>
            <a:pPr marL="169863" lvl="0" indent="-169863">
              <a:buFont typeface="Arial" pitchFamily="34" charset="0"/>
              <a:buChar char="•"/>
            </a:pPr>
            <a:r>
              <a:rPr lang="en-GB" sz="1600" dirty="0" smtClean="0"/>
              <a:t>Wide toolkit to resolve troubled non-viable financial institutions in a manner to minimise costs to financial system</a:t>
            </a:r>
            <a:endParaRPr lang="en-US" sz="1600"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32.8|12.1|32.2|46.1|21.4"/>
</p:tagLst>
</file>

<file path=ppt/tags/tag2.xml><?xml version="1.0" encoding="utf-8"?>
<p:tagLst xmlns:a="http://schemas.openxmlformats.org/drawingml/2006/main" xmlns:r="http://schemas.openxmlformats.org/officeDocument/2006/relationships" xmlns:p="http://schemas.openxmlformats.org/presentationml/2006/main">
  <p:tag name="TIMING" val="|57.7|49.5"/>
</p:tagLst>
</file>

<file path=ppt/tags/tag3.xml><?xml version="1.0" encoding="utf-8"?>
<p:tagLst xmlns:a="http://schemas.openxmlformats.org/drawingml/2006/main" xmlns:r="http://schemas.openxmlformats.org/officeDocument/2006/relationships" xmlns:p="http://schemas.openxmlformats.org/presentationml/2006/main">
  <p:tag name="TIMING" val="|31.2|5.1|11.2|29.5"/>
</p:tagLst>
</file>

<file path=ppt/tags/tag4.xml><?xml version="1.0" encoding="utf-8"?>
<p:tagLst xmlns:a="http://schemas.openxmlformats.org/drawingml/2006/main" xmlns:r="http://schemas.openxmlformats.org/officeDocument/2006/relationships" xmlns:p="http://schemas.openxmlformats.org/presentationml/2006/main">
  <p:tag name="TIMING" val="|31.2|5.1|11.2|29.5"/>
</p:tagLst>
</file>

<file path=ppt/tags/tag5.xml><?xml version="1.0" encoding="utf-8"?>
<p:tagLst xmlns:a="http://schemas.openxmlformats.org/drawingml/2006/main" xmlns:r="http://schemas.openxmlformats.org/officeDocument/2006/relationships" xmlns:p="http://schemas.openxmlformats.org/presentationml/2006/main">
  <p:tag name="TIMING" val="|31.2|5.1|11.2|29.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5B49F8133082459075D39413C188B2" ma:contentTypeVersion="12" ma:contentTypeDescription="Create a new document." ma:contentTypeScope="" ma:versionID="58e65a357d34ea6c10458058bd6c7204">
  <xsd:schema xmlns:xsd="http://www.w3.org/2001/XMLSchema" xmlns:p="http://schemas.microsoft.com/office/2006/metadata/properties" xmlns:ns2="5900e1b0-7c75-4fa6-b59b-7e6a7d037f16" xmlns:ns3="e99b9d2c-7c86-424a-8d75-9ccd8ff4167e" xmlns:ns4="e5b9ce9b-0662-4f59-949f-991e5b77124a" targetNamespace="http://schemas.microsoft.com/office/2006/metadata/properties" ma:root="true" ma:fieldsID="bf6621983faee60b5416c9639ca1aef6" ns2:_="" ns3:_="" ns4:_="">
    <xsd:import namespace="5900e1b0-7c75-4fa6-b59b-7e6a7d037f16"/>
    <xsd:import namespace="e99b9d2c-7c86-424a-8d75-9ccd8ff4167e"/>
    <xsd:import namespace="e5b9ce9b-0662-4f59-949f-991e5b77124a"/>
    <xsd:element name="properties">
      <xsd:complexType>
        <xsd:sequence>
          <xsd:element name="documentManagement">
            <xsd:complexType>
              <xsd:all>
                <xsd:element ref="ns2:Classification"/>
                <xsd:element ref="ns2:Category"/>
                <xsd:element ref="ns2:Description0" minOccurs="0"/>
                <xsd:element ref="ns2:Remarks" minOccurs="0"/>
                <xsd:element ref="ns3:Owner"/>
                <xsd:element ref="ns4:ReferenceNo" minOccurs="0"/>
                <xsd:element ref="ns3:Display_x0020_in_x0020_Corporate_x0020_Wide_x0020_Listing" minOccurs="0"/>
              </xsd:all>
            </xsd:complexType>
          </xsd:element>
        </xsd:sequence>
      </xsd:complexType>
    </xsd:element>
  </xsd:schema>
  <xsd:schema xmlns:xsd="http://www.w3.org/2001/XMLSchema" xmlns:dms="http://schemas.microsoft.com/office/2006/documentManagement/types" targetNamespace="5900e1b0-7c75-4fa6-b59b-7e6a7d037f16" elementFormDefault="qualified">
    <xsd:import namespace="http://schemas.microsoft.com/office/2006/documentManagement/types"/>
    <xsd:element name="Classification" ma:index="8" ma:displayName="Classification" ma:format="Dropdown" ma:internalName="Classification">
      <xsd:simpleType>
        <xsd:restriction base="dms:Choice">
          <xsd:enumeration value="Restricted - Internal"/>
          <xsd:enumeration value="Unrestricted - Internal"/>
        </xsd:restriction>
      </xsd:simpleType>
    </xsd:element>
    <xsd:element name="Category" ma:index="9" ma:displayName="Document Type" ma:format="Dropdown" ma:internalName="Category">
      <xsd:simpleType>
        <xsd:restriction base="dms:Choice">
          <xsd:enumeration value="Charter"/>
          <xsd:enumeration value="Letter"/>
          <xsd:enumeration value="Memo"/>
          <xsd:enumeration value="Presentation"/>
          <xsd:enumeration value="Report"/>
          <xsd:enumeration value="RFP"/>
          <xsd:enumeration value="RFQ"/>
          <xsd:enumeration value="RFT"/>
          <xsd:enumeration value="Fax"/>
          <xsd:enumeration value="Policy and Procedures"/>
          <xsd:enumeration value="Policy"/>
          <xsd:enumeration value="Procedures"/>
          <xsd:enumeration value="Manual"/>
          <xsd:enumeration value="Framework"/>
          <xsd:enumeration value="Handbook"/>
          <xsd:enumeration value="Code"/>
          <xsd:enumeration value="By-Law"/>
          <xsd:enumeration value="Form"/>
          <xsd:enumeration value="Template"/>
        </xsd:restriction>
      </xsd:simpleType>
    </xsd:element>
    <xsd:element name="Description0" ma:index="10" nillable="true" ma:displayName="Description" ma:internalName="Description0">
      <xsd:simpleType>
        <xsd:restriction base="dms:Text">
          <xsd:maxLength value="255"/>
        </xsd:restriction>
      </xsd:simpleType>
    </xsd:element>
    <xsd:element name="Remarks" ma:index="12" nillable="true" ma:displayName="Remarks" ma:internalName="Remarks">
      <xsd:simpleType>
        <xsd:restriction base="dms:Text">
          <xsd:maxLength value="255"/>
        </xsd:restriction>
      </xsd:simpleType>
    </xsd:element>
  </xsd:schema>
  <xsd:schema xmlns:xsd="http://www.w3.org/2001/XMLSchema" xmlns:dms="http://schemas.microsoft.com/office/2006/documentManagement/types" targetNamespace="e99b9d2c-7c86-424a-8d75-9ccd8ff4167e" elementFormDefault="qualified">
    <xsd:import namespace="http://schemas.microsoft.com/office/2006/documentManagement/types"/>
    <xsd:element name="Owner" ma:index="13" ma:displayName="Owner" ma:format="Dropdown" ma:internalName="Owner">
      <xsd:simpleType>
        <xsd:restriction base="dms:Choice">
          <xsd:enumeration value="Audit &amp; Consulting Services (ACS)"/>
          <xsd:enumeration value="CEO Office"/>
          <xsd:enumeration value="Communications &amp; Public Affairs (COMMS)"/>
          <xsd:enumeration value="Enterprise Risk Management (ERM)"/>
          <xsd:enumeration value="Finance &amp; Administration Division (FINAD)"/>
          <xsd:enumeration value="Human Capital (HC)"/>
          <xsd:enumeration value="Intervention &amp; Failure Resolution (IFR)"/>
          <xsd:enumeration value="Insurance, Risk Assessment and Monitoring Division (INRAM)"/>
          <xsd:enumeration value="Legal Division (LEGAL)"/>
          <xsd:enumeration value="Policy &amp; International (POLICY)"/>
          <xsd:enumeration value="Strategic Planning (SP)"/>
        </xsd:restriction>
      </xsd:simpleType>
    </xsd:element>
    <xsd:element name="Display_x0020_in_x0020_Corporate_x0020_Wide_x0020_Listing" ma:index="15" nillable="true" ma:displayName="Display in Corporate Wide Listing" ma:format="RadioButtons" ma:internalName="Display_x0020_in_x0020_Corporate_x0020_Wide_x0020_Listing">
      <xsd:simpleType>
        <xsd:restriction base="dms:Choice">
          <xsd:enumeration value="Yes"/>
          <xsd:enumeration value="No"/>
        </xsd:restriction>
      </xsd:simpleType>
    </xsd:element>
  </xsd:schema>
  <xsd:schema xmlns:xsd="http://www.w3.org/2001/XMLSchema" xmlns:dms="http://schemas.microsoft.com/office/2006/documentManagement/types" targetNamespace="e5b9ce9b-0662-4f59-949f-991e5b77124a" elementFormDefault="qualified">
    <xsd:import namespace="http://schemas.microsoft.com/office/2006/documentManagement/types"/>
    <xsd:element name="ReferenceNo" ma:index="14" nillable="true" ma:displayName="Reference No" ma:internalName="ReferenceNo" ma:readOnly="fals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axOccurs="1" ma:index="4" ma:displayName="Title"/>
        <xsd:element ref="dc:subject" minOccurs="0" maxOccurs="1"/>
        <xsd:element ref="dc:description" minOccurs="0" maxOccurs="1"/>
        <xsd:element name="keywords" minOccurs="0" maxOccurs="1" type="xsd:string" ma:index="11"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Owner xmlns="e99b9d2c-7c86-424a-8d75-9ccd8ff4167e">Communications &amp; Public Affairs (COMMS)</Owner>
    <ReferenceNo xmlns="e5b9ce9b-0662-4f59-949f-991e5b77124a">Template_&lt;SiteName&gt;_2011_0049</ReferenceNo>
    <Category xmlns="5900e1b0-7c75-4fa6-b59b-7e6a7d037f16">Template</Category>
    <Description0 xmlns="5900e1b0-7c75-4fa6-b59b-7e6a7d037f16">PowerPoint Template - Unrestricted Internal</Description0>
    <Remarks xmlns="5900e1b0-7c75-4fa6-b59b-7e6a7d037f16">PowerPoint Template - Unrestricted Internal</Remarks>
    <Display_x0020_in_x0020_Corporate_x0020_Wide_x0020_Listing xmlns="e99b9d2c-7c86-424a-8d75-9ccd8ff4167e">No</Display_x0020_in_x0020_Corporate_x0020_Wide_x0020_Listing>
    <Classification xmlns="5900e1b0-7c75-4fa6-b59b-7e6a7d037f16">Unrestricted - Internal</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20DBE99-5190-45DE-A7A4-A895A444C7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900e1b0-7c75-4fa6-b59b-7e6a7d037f16"/>
    <ds:schemaRef ds:uri="e99b9d2c-7c86-424a-8d75-9ccd8ff4167e"/>
    <ds:schemaRef ds:uri="e5b9ce9b-0662-4f59-949f-991e5b77124a"/>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B5961557-B78F-4415-A9D9-08996900199D}">
  <ds:schemaRefs>
    <ds:schemaRef ds:uri="http://schemas.microsoft.com/office/2006/metadata/properties"/>
    <ds:schemaRef ds:uri="e5b9ce9b-0662-4f59-949f-991e5b77124a"/>
    <ds:schemaRef ds:uri="http://www.w3.org/XML/1998/namespace"/>
    <ds:schemaRef ds:uri="http://purl.org/dc/elements/1.1/"/>
    <ds:schemaRef ds:uri="http://purl.org/dc/terms/"/>
    <ds:schemaRef ds:uri="http://purl.org/dc/dcmitype/"/>
    <ds:schemaRef ds:uri="http://schemas.microsoft.com/office/2006/documentManagement/types"/>
    <ds:schemaRef ds:uri="e99b9d2c-7c86-424a-8d75-9ccd8ff4167e"/>
    <ds:schemaRef ds:uri="http://schemas.openxmlformats.org/package/2006/metadata/core-properties"/>
    <ds:schemaRef ds:uri="5900e1b0-7c75-4fa6-b59b-7e6a7d037f16"/>
  </ds:schemaRefs>
</ds:datastoreItem>
</file>

<file path=customXml/itemProps3.xml><?xml version="1.0" encoding="utf-8"?>
<ds:datastoreItem xmlns:ds="http://schemas.openxmlformats.org/officeDocument/2006/customXml" ds:itemID="{7C81F103-3329-4584-889F-B0CDB08A7CD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2190</TotalTime>
  <Words>1341</Words>
  <Application>Microsoft Office PowerPoint</Application>
  <PresentationFormat>On-screen Show (4:3)</PresentationFormat>
  <Paragraphs>316</Paragraphs>
  <Slides>18</Slides>
  <Notes>5</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Issues on Resolution of Banks: Lessons from Crisis</vt:lpstr>
      <vt:lpstr>Agenda</vt:lpstr>
      <vt:lpstr>A. Introduction</vt:lpstr>
      <vt:lpstr>Financial Institution Intervention and Failure Resolution: Three Key Questions</vt:lpstr>
      <vt:lpstr>B. Effective Financial Institution Resolution Framework</vt:lpstr>
      <vt:lpstr>What Is an Effective Resolution System?</vt:lpstr>
      <vt:lpstr>Five Essential Elements of  Effective Financial Institution Resolution </vt:lpstr>
      <vt:lpstr>C. MDIC’s Approach to Resolving Non-Viable Financial Institutions</vt:lpstr>
      <vt:lpstr>MDIC’s Intervention and Failure Resolution Powers:  3 Broad Categories</vt:lpstr>
      <vt:lpstr>Slide 10</vt:lpstr>
      <vt:lpstr> Special Examination Powers:   Detailed Assessments  and Investigations </vt:lpstr>
      <vt:lpstr>Slide 12</vt:lpstr>
      <vt:lpstr>MDIC’s Other Resolution Powers </vt:lpstr>
      <vt:lpstr>Early Warning and Detection</vt:lpstr>
      <vt:lpstr>Slide 15</vt:lpstr>
      <vt:lpstr>Early Intervention:  When to Act and Triggers IFR Action</vt:lpstr>
      <vt:lpstr>Conclusion</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 Unrestricted Internal</dc:title>
  <dc:creator>alfaath</dc:creator>
  <cp:keywords>PowerPoint Template - Unrestricted Internal</cp:keywords>
  <dc:description>Template_&lt;SiteName&gt;_2011_0049</dc:description>
  <cp:lastModifiedBy>sejal</cp:lastModifiedBy>
  <cp:revision>237</cp:revision>
  <dcterms:created xsi:type="dcterms:W3CDTF">2011-02-23T03:16:50Z</dcterms:created>
  <dcterms:modified xsi:type="dcterms:W3CDTF">2011-11-02T08:34:08Z</dcterms:modified>
  <cp:category>Unrestricted - Internal</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0x0101003D5B49F8133082459075D39413C188B2</vt:lpwstr>
  </property>
</Properties>
</file>