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37"/>
  </p:notesMasterIdLst>
  <p:handoutMasterIdLst>
    <p:handoutMasterId r:id="rId38"/>
  </p:handoutMasterIdLst>
  <p:sldIdLst>
    <p:sldId id="344" r:id="rId2"/>
    <p:sldId id="340" r:id="rId3"/>
    <p:sldId id="341" r:id="rId4"/>
    <p:sldId id="343" r:id="rId5"/>
    <p:sldId id="285" r:id="rId6"/>
    <p:sldId id="286" r:id="rId7"/>
    <p:sldId id="290" r:id="rId8"/>
    <p:sldId id="310" r:id="rId9"/>
    <p:sldId id="259" r:id="rId10"/>
    <p:sldId id="292" r:id="rId11"/>
    <p:sldId id="293" r:id="rId12"/>
    <p:sldId id="349" r:id="rId13"/>
    <p:sldId id="294" r:id="rId14"/>
    <p:sldId id="347" r:id="rId15"/>
    <p:sldId id="326" r:id="rId16"/>
    <p:sldId id="316" r:id="rId17"/>
    <p:sldId id="309" r:id="rId18"/>
    <p:sldId id="322" r:id="rId19"/>
    <p:sldId id="327" r:id="rId20"/>
    <p:sldId id="348" r:id="rId21"/>
    <p:sldId id="318" r:id="rId22"/>
    <p:sldId id="312" r:id="rId23"/>
    <p:sldId id="350" r:id="rId24"/>
    <p:sldId id="351" r:id="rId25"/>
    <p:sldId id="352" r:id="rId26"/>
    <p:sldId id="324" r:id="rId27"/>
    <p:sldId id="307" r:id="rId28"/>
    <p:sldId id="319" r:id="rId29"/>
    <p:sldId id="335" r:id="rId30"/>
    <p:sldId id="338" r:id="rId31"/>
    <p:sldId id="336" r:id="rId32"/>
    <p:sldId id="330" r:id="rId33"/>
    <p:sldId id="331" r:id="rId34"/>
    <p:sldId id="332" r:id="rId35"/>
    <p:sldId id="345" r:id="rId36"/>
  </p:sldIdLst>
  <p:sldSz cx="12192000" cy="6858000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4629F-8E57-4F6D-89FB-FE1C33474C74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6C670B2-E82B-4DC3-8909-DD526E024E6B}">
      <dgm:prSet phldrT="[Text]"/>
      <dgm:spPr/>
      <dgm:t>
        <a:bodyPr/>
        <a:lstStyle/>
        <a:p>
          <a:r>
            <a:rPr lang="en-US"/>
            <a:t>Bank License Cancelled , deregistered</a:t>
          </a:r>
          <a:endParaRPr lang="en-IN" dirty="0"/>
        </a:p>
      </dgm:t>
    </dgm:pt>
    <dgm:pt modelId="{46D849A4-3C01-4F2C-9A9F-04EEF6DA2D25}" type="parTrans" cxnId="{F764C144-5D68-4397-A62B-1A8693130DF5}">
      <dgm:prSet/>
      <dgm:spPr/>
      <dgm:t>
        <a:bodyPr/>
        <a:lstStyle/>
        <a:p>
          <a:endParaRPr lang="en-IN"/>
        </a:p>
      </dgm:t>
    </dgm:pt>
    <dgm:pt modelId="{2C3FB9C5-9E86-4DFE-918D-5285FD4F00BA}" type="sibTrans" cxnId="{F764C144-5D68-4397-A62B-1A8693130DF5}">
      <dgm:prSet/>
      <dgm:spPr/>
      <dgm:t>
        <a:bodyPr/>
        <a:lstStyle/>
        <a:p>
          <a:endParaRPr lang="en-IN"/>
        </a:p>
      </dgm:t>
    </dgm:pt>
    <dgm:pt modelId="{D1F7238D-1D83-4C56-BA22-2EF55F8B48F2}">
      <dgm:prSet phldrT="[Text]"/>
      <dgm:spPr/>
      <dgm:t>
        <a:bodyPr/>
        <a:lstStyle/>
        <a:p>
          <a:r>
            <a:rPr lang="en-US"/>
            <a:t>Liquidator Appointed</a:t>
          </a:r>
          <a:endParaRPr lang="en-IN" dirty="0"/>
        </a:p>
      </dgm:t>
    </dgm:pt>
    <dgm:pt modelId="{F0515F27-7587-41D7-AA41-607843BBD752}" type="parTrans" cxnId="{638F20B7-6286-47DC-943E-E769DB13AFA2}">
      <dgm:prSet/>
      <dgm:spPr/>
      <dgm:t>
        <a:bodyPr/>
        <a:lstStyle/>
        <a:p>
          <a:endParaRPr lang="en-IN"/>
        </a:p>
      </dgm:t>
    </dgm:pt>
    <dgm:pt modelId="{2457EC13-4166-410A-9ABC-4047ACC47687}" type="sibTrans" cxnId="{638F20B7-6286-47DC-943E-E769DB13AFA2}">
      <dgm:prSet/>
      <dgm:spPr/>
      <dgm:t>
        <a:bodyPr/>
        <a:lstStyle/>
        <a:p>
          <a:endParaRPr lang="en-IN"/>
        </a:p>
      </dgm:t>
    </dgm:pt>
    <dgm:pt modelId="{B8896ACE-AE6F-4F2D-8FC4-7D975EEDCE58}">
      <dgm:prSet phldrT="[Text]"/>
      <dgm:spPr/>
      <dgm:t>
        <a:bodyPr/>
        <a:lstStyle/>
        <a:p>
          <a:r>
            <a:rPr lang="en-US" dirty="0"/>
            <a:t>CA to verify claim</a:t>
          </a:r>
          <a:endParaRPr lang="en-IN" dirty="0"/>
        </a:p>
      </dgm:t>
    </dgm:pt>
    <dgm:pt modelId="{AFAAE778-49DF-48E5-9C8E-46EADE72CAA7}" type="parTrans" cxnId="{7D18E4B1-47FB-4756-8D66-8EF66BA508F9}">
      <dgm:prSet/>
      <dgm:spPr/>
      <dgm:t>
        <a:bodyPr/>
        <a:lstStyle/>
        <a:p>
          <a:endParaRPr lang="en-IN"/>
        </a:p>
      </dgm:t>
    </dgm:pt>
    <dgm:pt modelId="{FFC548C3-F663-48F8-A4F9-AED9F0A85BBD}" type="sibTrans" cxnId="{7D18E4B1-47FB-4756-8D66-8EF66BA508F9}">
      <dgm:prSet/>
      <dgm:spPr/>
      <dgm:t>
        <a:bodyPr/>
        <a:lstStyle/>
        <a:p>
          <a:endParaRPr lang="en-IN"/>
        </a:p>
      </dgm:t>
    </dgm:pt>
    <dgm:pt modelId="{2BBE5462-5777-4394-9D3C-C4C5B491C5CB}">
      <dgm:prSet phldrT="[Text]"/>
      <dgm:spPr/>
      <dgm:t>
        <a:bodyPr/>
        <a:lstStyle/>
        <a:p>
          <a:r>
            <a:rPr lang="en-US"/>
            <a:t>Claim list submitted to DICGC</a:t>
          </a:r>
          <a:endParaRPr lang="en-IN" dirty="0"/>
        </a:p>
      </dgm:t>
    </dgm:pt>
    <dgm:pt modelId="{C28040CE-0AF5-4318-A33C-66706D470128}" type="parTrans" cxnId="{9951A34A-AD39-4C9B-B028-86C20B469824}">
      <dgm:prSet/>
      <dgm:spPr/>
      <dgm:t>
        <a:bodyPr/>
        <a:lstStyle/>
        <a:p>
          <a:endParaRPr lang="en-IN"/>
        </a:p>
      </dgm:t>
    </dgm:pt>
    <dgm:pt modelId="{BFFACF67-618E-411C-BF6F-026168588CB7}" type="sibTrans" cxnId="{9951A34A-AD39-4C9B-B028-86C20B469824}">
      <dgm:prSet/>
      <dgm:spPr/>
      <dgm:t>
        <a:bodyPr/>
        <a:lstStyle/>
        <a:p>
          <a:endParaRPr lang="en-IN"/>
        </a:p>
      </dgm:t>
    </dgm:pt>
    <dgm:pt modelId="{A35C2496-1E64-4B26-B429-67A14E004049}">
      <dgm:prSet phldrT="[Text]"/>
      <dgm:spPr/>
      <dgm:t>
        <a:bodyPr/>
        <a:lstStyle/>
        <a:p>
          <a:r>
            <a:rPr lang="en-US" dirty="0"/>
            <a:t>Claim Settled –To liquidator</a:t>
          </a:r>
          <a:endParaRPr lang="en-IN" dirty="0"/>
        </a:p>
      </dgm:t>
    </dgm:pt>
    <dgm:pt modelId="{227ECB23-810F-44F1-AFED-AB1EBE849A97}" type="parTrans" cxnId="{BABE4B23-E830-4BD1-A4EB-8025F95B65B3}">
      <dgm:prSet/>
      <dgm:spPr/>
      <dgm:t>
        <a:bodyPr/>
        <a:lstStyle/>
        <a:p>
          <a:endParaRPr lang="en-IN"/>
        </a:p>
      </dgm:t>
    </dgm:pt>
    <dgm:pt modelId="{64EE4C02-B7A3-4DEC-ABA0-9CC9CD455DEB}" type="sibTrans" cxnId="{BABE4B23-E830-4BD1-A4EB-8025F95B65B3}">
      <dgm:prSet/>
      <dgm:spPr/>
      <dgm:t>
        <a:bodyPr/>
        <a:lstStyle/>
        <a:p>
          <a:endParaRPr lang="en-IN"/>
        </a:p>
      </dgm:t>
    </dgm:pt>
    <dgm:pt modelId="{1D23F48F-2873-4B71-85A8-D12237447EEE}">
      <dgm:prSet/>
      <dgm:spPr/>
      <dgm:t>
        <a:bodyPr/>
        <a:lstStyle/>
        <a:p>
          <a:r>
            <a:rPr lang="en-US" dirty="0"/>
            <a:t>Claim released to depositors </a:t>
          </a:r>
          <a:endParaRPr lang="en-IN" dirty="0"/>
        </a:p>
      </dgm:t>
    </dgm:pt>
    <dgm:pt modelId="{48AB976E-F694-464D-84CE-82DE690EA321}" type="parTrans" cxnId="{7D2B3EA1-38AC-4756-AE0E-7D97B11703B1}">
      <dgm:prSet/>
      <dgm:spPr/>
      <dgm:t>
        <a:bodyPr/>
        <a:lstStyle/>
        <a:p>
          <a:endParaRPr lang="en-IN"/>
        </a:p>
      </dgm:t>
    </dgm:pt>
    <dgm:pt modelId="{3844CAA8-B5F2-4B07-8C01-2793D3112853}" type="sibTrans" cxnId="{7D2B3EA1-38AC-4756-AE0E-7D97B11703B1}">
      <dgm:prSet/>
      <dgm:spPr/>
      <dgm:t>
        <a:bodyPr/>
        <a:lstStyle/>
        <a:p>
          <a:endParaRPr lang="en-IN"/>
        </a:p>
      </dgm:t>
    </dgm:pt>
    <dgm:pt modelId="{5291767F-93C5-4C59-981D-BD8940EF4905}" type="pres">
      <dgm:prSet presAssocID="{ED34629F-8E57-4F6D-89FB-FE1C33474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1F71A-CF27-4ADB-B795-A04EB50DACD1}" type="pres">
      <dgm:prSet presAssocID="{46C670B2-E82B-4DC3-8909-DD526E024E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4B8E1-F752-4DA1-ABE5-B1AE6BEE15B0}" type="pres">
      <dgm:prSet presAssocID="{2C3FB9C5-9E86-4DFE-918D-5285FD4F00B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1F5E155-F532-47CF-85E5-5C8197F74BC2}" type="pres">
      <dgm:prSet presAssocID="{2C3FB9C5-9E86-4DFE-918D-5285FD4F00B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D6CE25-6BB0-45BD-9204-A3C64A65B6A3}" type="pres">
      <dgm:prSet presAssocID="{D1F7238D-1D83-4C56-BA22-2EF55F8B48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5D2F7-D802-45C2-879C-9599A67E4260}" type="pres">
      <dgm:prSet presAssocID="{2457EC13-4166-410A-9ABC-4047ACC4768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4DD9801-C622-45C6-86BD-8AA66394F4CF}" type="pres">
      <dgm:prSet presAssocID="{2457EC13-4166-410A-9ABC-4047ACC4768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8DB7C86-5B31-4368-9352-D5ED04CFA57C}" type="pres">
      <dgm:prSet presAssocID="{B8896ACE-AE6F-4F2D-8FC4-7D975EEDCE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4F89E-ACE2-46B5-94E8-B35BC5DC69C7}" type="pres">
      <dgm:prSet presAssocID="{FFC548C3-F663-48F8-A4F9-AED9F0A85BB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A449528-FB7E-4E80-98E6-8615AF1B3A50}" type="pres">
      <dgm:prSet presAssocID="{FFC548C3-F663-48F8-A4F9-AED9F0A85BB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E3687A-42A6-407E-9E02-7D932944AC53}" type="pres">
      <dgm:prSet presAssocID="{2BBE5462-5777-4394-9D3C-C4C5B491C5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5855-F3B5-43CE-BA8E-E5A14AB22F78}" type="pres">
      <dgm:prSet presAssocID="{BFFACF67-618E-411C-BF6F-026168588CB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51B3DD8-5345-42BF-B3A1-34024EAEF1DF}" type="pres">
      <dgm:prSet presAssocID="{BFFACF67-618E-411C-BF6F-026168588CB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545BAA-BD9C-4DF4-AA06-263C07FBD5E4}" type="pres">
      <dgm:prSet presAssocID="{A35C2496-1E64-4B26-B429-67A14E0040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0D013-DBBA-439A-9750-BA068BD38032}" type="pres">
      <dgm:prSet presAssocID="{64EE4C02-B7A3-4DEC-ABA0-9CC9CD455DE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198AED3-7336-4473-9407-AB10FD166679}" type="pres">
      <dgm:prSet presAssocID="{64EE4C02-B7A3-4DEC-ABA0-9CC9CD455DE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9817F21-24F2-4C3A-8D19-2F12BB323BA7}" type="pres">
      <dgm:prSet presAssocID="{1D23F48F-2873-4B71-85A8-D12237447E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FCBE91-AFF3-4F1A-9CD5-8C323319BA5F}" type="presOf" srcId="{ED34629F-8E57-4F6D-89FB-FE1C33474C74}" destId="{5291767F-93C5-4C59-981D-BD8940EF4905}" srcOrd="0" destOrd="0" presId="urn:microsoft.com/office/officeart/2005/8/layout/process5"/>
    <dgm:cxn modelId="{C80B1AEB-B850-43A6-A85D-DC88A5D4C29B}" type="presOf" srcId="{64EE4C02-B7A3-4DEC-ABA0-9CC9CD455DEB}" destId="{B198AED3-7336-4473-9407-AB10FD166679}" srcOrd="1" destOrd="0" presId="urn:microsoft.com/office/officeart/2005/8/layout/process5"/>
    <dgm:cxn modelId="{5E454B46-DC16-4D64-B481-8E66EE0236C7}" type="presOf" srcId="{A35C2496-1E64-4B26-B429-67A14E004049}" destId="{A4545BAA-BD9C-4DF4-AA06-263C07FBD5E4}" srcOrd="0" destOrd="0" presId="urn:microsoft.com/office/officeart/2005/8/layout/process5"/>
    <dgm:cxn modelId="{CB2499C6-1269-4EE1-A765-B7EFE39F80D2}" type="presOf" srcId="{FFC548C3-F663-48F8-A4F9-AED9F0A85BBD}" destId="{B6B4F89E-ACE2-46B5-94E8-B35BC5DC69C7}" srcOrd="0" destOrd="0" presId="urn:microsoft.com/office/officeart/2005/8/layout/process5"/>
    <dgm:cxn modelId="{9C99442F-8D35-4438-A424-54F5173EE229}" type="presOf" srcId="{D1F7238D-1D83-4C56-BA22-2EF55F8B48F2}" destId="{F5D6CE25-6BB0-45BD-9204-A3C64A65B6A3}" srcOrd="0" destOrd="0" presId="urn:microsoft.com/office/officeart/2005/8/layout/process5"/>
    <dgm:cxn modelId="{D6EAE0C7-5712-4FCF-9275-8FD741BA0EB3}" type="presOf" srcId="{1D23F48F-2873-4B71-85A8-D12237447EEE}" destId="{99817F21-24F2-4C3A-8D19-2F12BB323BA7}" srcOrd="0" destOrd="0" presId="urn:microsoft.com/office/officeart/2005/8/layout/process5"/>
    <dgm:cxn modelId="{6B1AE666-55EC-4595-A456-EEB20ED203DE}" type="presOf" srcId="{FFC548C3-F663-48F8-A4F9-AED9F0A85BBD}" destId="{DA449528-FB7E-4E80-98E6-8615AF1B3A50}" srcOrd="1" destOrd="0" presId="urn:microsoft.com/office/officeart/2005/8/layout/process5"/>
    <dgm:cxn modelId="{993AB069-69F8-4229-B395-FE4E72916BBD}" type="presOf" srcId="{BFFACF67-618E-411C-BF6F-026168588CB7}" destId="{4CF85855-F3B5-43CE-BA8E-E5A14AB22F78}" srcOrd="0" destOrd="0" presId="urn:microsoft.com/office/officeart/2005/8/layout/process5"/>
    <dgm:cxn modelId="{9951A34A-AD39-4C9B-B028-86C20B469824}" srcId="{ED34629F-8E57-4F6D-89FB-FE1C33474C74}" destId="{2BBE5462-5777-4394-9D3C-C4C5B491C5CB}" srcOrd="3" destOrd="0" parTransId="{C28040CE-0AF5-4318-A33C-66706D470128}" sibTransId="{BFFACF67-618E-411C-BF6F-026168588CB7}"/>
    <dgm:cxn modelId="{C653AE3F-6F41-4FE6-9761-9C0ECFA100A9}" type="presOf" srcId="{2457EC13-4166-410A-9ABC-4047ACC47687}" destId="{9FD5D2F7-D802-45C2-879C-9599A67E4260}" srcOrd="0" destOrd="0" presId="urn:microsoft.com/office/officeart/2005/8/layout/process5"/>
    <dgm:cxn modelId="{CB38FA6A-FC69-4394-956C-9B0F1DC97385}" type="presOf" srcId="{BFFACF67-618E-411C-BF6F-026168588CB7}" destId="{451B3DD8-5345-42BF-B3A1-34024EAEF1DF}" srcOrd="1" destOrd="0" presId="urn:microsoft.com/office/officeart/2005/8/layout/process5"/>
    <dgm:cxn modelId="{0D5227A9-1C9E-46BE-ACDC-E537CA2DE0C9}" type="presOf" srcId="{2BBE5462-5777-4394-9D3C-C4C5B491C5CB}" destId="{A6E3687A-42A6-407E-9E02-7D932944AC53}" srcOrd="0" destOrd="0" presId="urn:microsoft.com/office/officeart/2005/8/layout/process5"/>
    <dgm:cxn modelId="{BABE4B23-E830-4BD1-A4EB-8025F95B65B3}" srcId="{ED34629F-8E57-4F6D-89FB-FE1C33474C74}" destId="{A35C2496-1E64-4B26-B429-67A14E004049}" srcOrd="4" destOrd="0" parTransId="{227ECB23-810F-44F1-AFED-AB1EBE849A97}" sibTransId="{64EE4C02-B7A3-4DEC-ABA0-9CC9CD455DEB}"/>
    <dgm:cxn modelId="{7011C800-183A-4DEF-A128-AB73847EA175}" type="presOf" srcId="{64EE4C02-B7A3-4DEC-ABA0-9CC9CD455DEB}" destId="{71C0D013-DBBA-439A-9750-BA068BD38032}" srcOrd="0" destOrd="0" presId="urn:microsoft.com/office/officeart/2005/8/layout/process5"/>
    <dgm:cxn modelId="{7D18E4B1-47FB-4756-8D66-8EF66BA508F9}" srcId="{ED34629F-8E57-4F6D-89FB-FE1C33474C74}" destId="{B8896ACE-AE6F-4F2D-8FC4-7D975EEDCE58}" srcOrd="2" destOrd="0" parTransId="{AFAAE778-49DF-48E5-9C8E-46EADE72CAA7}" sibTransId="{FFC548C3-F663-48F8-A4F9-AED9F0A85BBD}"/>
    <dgm:cxn modelId="{7D2B3EA1-38AC-4756-AE0E-7D97B11703B1}" srcId="{ED34629F-8E57-4F6D-89FB-FE1C33474C74}" destId="{1D23F48F-2873-4B71-85A8-D12237447EEE}" srcOrd="5" destOrd="0" parTransId="{48AB976E-F694-464D-84CE-82DE690EA321}" sibTransId="{3844CAA8-B5F2-4B07-8C01-2793D3112853}"/>
    <dgm:cxn modelId="{7D8E59CE-7ED3-4387-BD17-4AA81270D6B0}" type="presOf" srcId="{2C3FB9C5-9E86-4DFE-918D-5285FD4F00BA}" destId="{01F5E155-F532-47CF-85E5-5C8197F74BC2}" srcOrd="1" destOrd="0" presId="urn:microsoft.com/office/officeart/2005/8/layout/process5"/>
    <dgm:cxn modelId="{638F20B7-6286-47DC-943E-E769DB13AFA2}" srcId="{ED34629F-8E57-4F6D-89FB-FE1C33474C74}" destId="{D1F7238D-1D83-4C56-BA22-2EF55F8B48F2}" srcOrd="1" destOrd="0" parTransId="{F0515F27-7587-41D7-AA41-607843BBD752}" sibTransId="{2457EC13-4166-410A-9ABC-4047ACC47687}"/>
    <dgm:cxn modelId="{2799E0B2-35CE-460E-8F3E-386B223FBF3F}" type="presOf" srcId="{2457EC13-4166-410A-9ABC-4047ACC47687}" destId="{14DD9801-C622-45C6-86BD-8AA66394F4CF}" srcOrd="1" destOrd="0" presId="urn:microsoft.com/office/officeart/2005/8/layout/process5"/>
    <dgm:cxn modelId="{E6AD9CA6-07F0-4453-BA58-BF6E137EC07C}" type="presOf" srcId="{2C3FB9C5-9E86-4DFE-918D-5285FD4F00BA}" destId="{BFC4B8E1-F752-4DA1-ABE5-B1AE6BEE15B0}" srcOrd="0" destOrd="0" presId="urn:microsoft.com/office/officeart/2005/8/layout/process5"/>
    <dgm:cxn modelId="{0B42DD5B-3772-4E96-AD65-8E1C2251337D}" type="presOf" srcId="{46C670B2-E82B-4DC3-8909-DD526E024E6B}" destId="{6921F71A-CF27-4ADB-B795-A04EB50DACD1}" srcOrd="0" destOrd="0" presId="urn:microsoft.com/office/officeart/2005/8/layout/process5"/>
    <dgm:cxn modelId="{F764C144-5D68-4397-A62B-1A8693130DF5}" srcId="{ED34629F-8E57-4F6D-89FB-FE1C33474C74}" destId="{46C670B2-E82B-4DC3-8909-DD526E024E6B}" srcOrd="0" destOrd="0" parTransId="{46D849A4-3C01-4F2C-9A9F-04EEF6DA2D25}" sibTransId="{2C3FB9C5-9E86-4DFE-918D-5285FD4F00BA}"/>
    <dgm:cxn modelId="{FAB348B4-BF4B-49D9-BD41-0B068891B45E}" type="presOf" srcId="{B8896ACE-AE6F-4F2D-8FC4-7D975EEDCE58}" destId="{88DB7C86-5B31-4368-9352-D5ED04CFA57C}" srcOrd="0" destOrd="0" presId="urn:microsoft.com/office/officeart/2005/8/layout/process5"/>
    <dgm:cxn modelId="{E91151CC-0A0E-4EB1-A6C8-980BE6856AB5}" type="presParOf" srcId="{5291767F-93C5-4C59-981D-BD8940EF4905}" destId="{6921F71A-CF27-4ADB-B795-A04EB50DACD1}" srcOrd="0" destOrd="0" presId="urn:microsoft.com/office/officeart/2005/8/layout/process5"/>
    <dgm:cxn modelId="{B53583C1-2604-47BC-8858-0A51C7393D25}" type="presParOf" srcId="{5291767F-93C5-4C59-981D-BD8940EF4905}" destId="{BFC4B8E1-F752-4DA1-ABE5-B1AE6BEE15B0}" srcOrd="1" destOrd="0" presId="urn:microsoft.com/office/officeart/2005/8/layout/process5"/>
    <dgm:cxn modelId="{A96F7B4C-EB77-48DB-BC49-34E3147D628C}" type="presParOf" srcId="{BFC4B8E1-F752-4DA1-ABE5-B1AE6BEE15B0}" destId="{01F5E155-F532-47CF-85E5-5C8197F74BC2}" srcOrd="0" destOrd="0" presId="urn:microsoft.com/office/officeart/2005/8/layout/process5"/>
    <dgm:cxn modelId="{6481EA20-F7E8-4123-A3C7-8CE6A332417A}" type="presParOf" srcId="{5291767F-93C5-4C59-981D-BD8940EF4905}" destId="{F5D6CE25-6BB0-45BD-9204-A3C64A65B6A3}" srcOrd="2" destOrd="0" presId="urn:microsoft.com/office/officeart/2005/8/layout/process5"/>
    <dgm:cxn modelId="{78EA1A90-6C00-4631-82B2-E03CC2777468}" type="presParOf" srcId="{5291767F-93C5-4C59-981D-BD8940EF4905}" destId="{9FD5D2F7-D802-45C2-879C-9599A67E4260}" srcOrd="3" destOrd="0" presId="urn:microsoft.com/office/officeart/2005/8/layout/process5"/>
    <dgm:cxn modelId="{6A19F60D-BCC3-437C-A866-B2D5B5200AD2}" type="presParOf" srcId="{9FD5D2F7-D802-45C2-879C-9599A67E4260}" destId="{14DD9801-C622-45C6-86BD-8AA66394F4CF}" srcOrd="0" destOrd="0" presId="urn:microsoft.com/office/officeart/2005/8/layout/process5"/>
    <dgm:cxn modelId="{5A097792-07B1-4AC6-94FC-BD9150FE4C08}" type="presParOf" srcId="{5291767F-93C5-4C59-981D-BD8940EF4905}" destId="{88DB7C86-5B31-4368-9352-D5ED04CFA57C}" srcOrd="4" destOrd="0" presId="urn:microsoft.com/office/officeart/2005/8/layout/process5"/>
    <dgm:cxn modelId="{80F6DE84-9B04-4541-A382-26D8F97B5A23}" type="presParOf" srcId="{5291767F-93C5-4C59-981D-BD8940EF4905}" destId="{B6B4F89E-ACE2-46B5-94E8-B35BC5DC69C7}" srcOrd="5" destOrd="0" presId="urn:microsoft.com/office/officeart/2005/8/layout/process5"/>
    <dgm:cxn modelId="{3380D2C6-251D-4865-95B0-C3E9CFEC819E}" type="presParOf" srcId="{B6B4F89E-ACE2-46B5-94E8-B35BC5DC69C7}" destId="{DA449528-FB7E-4E80-98E6-8615AF1B3A50}" srcOrd="0" destOrd="0" presId="urn:microsoft.com/office/officeart/2005/8/layout/process5"/>
    <dgm:cxn modelId="{BAF37349-6B98-4F4D-9B74-957467535AE4}" type="presParOf" srcId="{5291767F-93C5-4C59-981D-BD8940EF4905}" destId="{A6E3687A-42A6-407E-9E02-7D932944AC53}" srcOrd="6" destOrd="0" presId="urn:microsoft.com/office/officeart/2005/8/layout/process5"/>
    <dgm:cxn modelId="{F5B3CDB4-0A4C-4BC4-8168-0898526490DE}" type="presParOf" srcId="{5291767F-93C5-4C59-981D-BD8940EF4905}" destId="{4CF85855-F3B5-43CE-BA8E-E5A14AB22F78}" srcOrd="7" destOrd="0" presId="urn:microsoft.com/office/officeart/2005/8/layout/process5"/>
    <dgm:cxn modelId="{69578415-DA48-4677-B113-23D602241F27}" type="presParOf" srcId="{4CF85855-F3B5-43CE-BA8E-E5A14AB22F78}" destId="{451B3DD8-5345-42BF-B3A1-34024EAEF1DF}" srcOrd="0" destOrd="0" presId="urn:microsoft.com/office/officeart/2005/8/layout/process5"/>
    <dgm:cxn modelId="{12341122-3DDF-49AA-BA00-5576B71A34CE}" type="presParOf" srcId="{5291767F-93C5-4C59-981D-BD8940EF4905}" destId="{A4545BAA-BD9C-4DF4-AA06-263C07FBD5E4}" srcOrd="8" destOrd="0" presId="urn:microsoft.com/office/officeart/2005/8/layout/process5"/>
    <dgm:cxn modelId="{9D8877C2-6D6D-49A7-B2CA-5D358694A81B}" type="presParOf" srcId="{5291767F-93C5-4C59-981D-BD8940EF4905}" destId="{71C0D013-DBBA-439A-9750-BA068BD38032}" srcOrd="9" destOrd="0" presId="urn:microsoft.com/office/officeart/2005/8/layout/process5"/>
    <dgm:cxn modelId="{30575E8C-3968-45B6-AA72-DA8DA0385ACD}" type="presParOf" srcId="{71C0D013-DBBA-439A-9750-BA068BD38032}" destId="{B198AED3-7336-4473-9407-AB10FD166679}" srcOrd="0" destOrd="0" presId="urn:microsoft.com/office/officeart/2005/8/layout/process5"/>
    <dgm:cxn modelId="{13A7B1C4-EE6B-4CFC-A932-1D37AC52A16F}" type="presParOf" srcId="{5291767F-93C5-4C59-981D-BD8940EF4905}" destId="{99817F21-24F2-4C3A-8D19-2F12BB323BA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CACF1-7E27-465A-BDE2-1C0D99F791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AFBEEE-4B6C-4612-AFCB-61186834A1C0}">
      <dgm:prSet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Claims Settlement – Process Overview</a:t>
          </a:r>
          <a:endParaRPr lang="en-IN" sz="4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8F69E-D20F-462C-8CE0-6CB31865F359}" type="parTrans" cxnId="{EF5E77BE-0E8A-4953-B099-4DC60690706E}">
      <dgm:prSet/>
      <dgm:spPr/>
      <dgm:t>
        <a:bodyPr/>
        <a:lstStyle/>
        <a:p>
          <a:endParaRPr lang="en-IN"/>
        </a:p>
      </dgm:t>
    </dgm:pt>
    <dgm:pt modelId="{F71C5F03-1FA9-4018-9BFB-4E8E7FC23510}" type="sibTrans" cxnId="{EF5E77BE-0E8A-4953-B099-4DC60690706E}">
      <dgm:prSet/>
      <dgm:spPr/>
      <dgm:t>
        <a:bodyPr/>
        <a:lstStyle/>
        <a:p>
          <a:endParaRPr lang="en-IN"/>
        </a:p>
      </dgm:t>
    </dgm:pt>
    <dgm:pt modelId="{F9C3B069-33B8-4118-8180-0C3E5DD03313}" type="pres">
      <dgm:prSet presAssocID="{430CACF1-7E27-465A-BDE2-1C0D99F791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94E22-311F-4603-85D4-DF0D46040839}" type="pres">
      <dgm:prSet presAssocID="{D7AFBEEE-4B6C-4612-AFCB-61186834A1C0}" presName="parentText" presStyleLbl="node1" presStyleIdx="0" presStyleCnt="1" custScaleY="266333" custLinFactNeighborX="599" custLinFactNeighborY="-2305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365FC3F-3AA0-41FF-B8EF-04860C992217}" type="presOf" srcId="{D7AFBEEE-4B6C-4612-AFCB-61186834A1C0}" destId="{2E794E22-311F-4603-85D4-DF0D46040839}" srcOrd="0" destOrd="0" presId="urn:microsoft.com/office/officeart/2005/8/layout/vList2"/>
    <dgm:cxn modelId="{EF5E77BE-0E8A-4953-B099-4DC60690706E}" srcId="{430CACF1-7E27-465A-BDE2-1C0D99F79114}" destId="{D7AFBEEE-4B6C-4612-AFCB-61186834A1C0}" srcOrd="0" destOrd="0" parTransId="{0728F69E-D20F-462C-8CE0-6CB31865F359}" sibTransId="{F71C5F03-1FA9-4018-9BFB-4E8E7FC23510}"/>
    <dgm:cxn modelId="{B152B050-555F-425B-842C-4C6E927B1294}" type="presOf" srcId="{430CACF1-7E27-465A-BDE2-1C0D99F79114}" destId="{F9C3B069-33B8-4118-8180-0C3E5DD03313}" srcOrd="0" destOrd="0" presId="urn:microsoft.com/office/officeart/2005/8/layout/vList2"/>
    <dgm:cxn modelId="{5EACE332-96FE-4996-8144-E5EC1E77DB7A}" type="presParOf" srcId="{F9C3B069-33B8-4118-8180-0C3E5DD03313}" destId="{2E794E22-311F-4603-85D4-DF0D460408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4629F-8E57-4F6D-89FB-FE1C33474C74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6C670B2-E82B-4DC3-8909-DD526E024E6B}">
      <dgm:prSet phldrT="[Text]"/>
      <dgm:spPr/>
      <dgm:t>
        <a:bodyPr/>
        <a:lstStyle/>
        <a:p>
          <a:r>
            <a:rPr lang="en-US" dirty="0"/>
            <a:t>Bank License Cancelled , deregistered</a:t>
          </a:r>
          <a:endParaRPr lang="en-IN" dirty="0"/>
        </a:p>
      </dgm:t>
    </dgm:pt>
    <dgm:pt modelId="{46D849A4-3C01-4F2C-9A9F-04EEF6DA2D25}" type="parTrans" cxnId="{F764C144-5D68-4397-A62B-1A8693130DF5}">
      <dgm:prSet/>
      <dgm:spPr/>
      <dgm:t>
        <a:bodyPr/>
        <a:lstStyle/>
        <a:p>
          <a:endParaRPr lang="en-IN"/>
        </a:p>
      </dgm:t>
    </dgm:pt>
    <dgm:pt modelId="{2C3FB9C5-9E86-4DFE-918D-5285FD4F00BA}" type="sibTrans" cxnId="{F764C144-5D68-4397-A62B-1A8693130DF5}">
      <dgm:prSet/>
      <dgm:spPr/>
      <dgm:t>
        <a:bodyPr/>
        <a:lstStyle/>
        <a:p>
          <a:endParaRPr lang="en-IN"/>
        </a:p>
      </dgm:t>
    </dgm:pt>
    <dgm:pt modelId="{D1F7238D-1D83-4C56-BA22-2EF55F8B48F2}">
      <dgm:prSet phldrT="[Text]"/>
      <dgm:spPr/>
      <dgm:t>
        <a:bodyPr/>
        <a:lstStyle/>
        <a:p>
          <a:r>
            <a:rPr lang="en-US" dirty="0"/>
            <a:t>Liquidator </a:t>
          </a:r>
          <a:r>
            <a:rPr lang="en-US" dirty="0" smtClean="0"/>
            <a:t>Appointed- submit depositor claims</a:t>
          </a:r>
          <a:endParaRPr lang="en-IN" dirty="0"/>
        </a:p>
      </dgm:t>
    </dgm:pt>
    <dgm:pt modelId="{F0515F27-7587-41D7-AA41-607843BBD752}" type="parTrans" cxnId="{638F20B7-6286-47DC-943E-E769DB13AFA2}">
      <dgm:prSet/>
      <dgm:spPr/>
      <dgm:t>
        <a:bodyPr/>
        <a:lstStyle/>
        <a:p>
          <a:endParaRPr lang="en-IN"/>
        </a:p>
      </dgm:t>
    </dgm:pt>
    <dgm:pt modelId="{2457EC13-4166-410A-9ABC-4047ACC47687}" type="sibTrans" cxnId="{638F20B7-6286-47DC-943E-E769DB13AFA2}">
      <dgm:prSet/>
      <dgm:spPr/>
      <dgm:t>
        <a:bodyPr/>
        <a:lstStyle/>
        <a:p>
          <a:endParaRPr lang="en-IN"/>
        </a:p>
      </dgm:t>
    </dgm:pt>
    <dgm:pt modelId="{B8896ACE-AE6F-4F2D-8FC4-7D975EEDCE58}">
      <dgm:prSet phldrT="[Text]"/>
      <dgm:spPr/>
      <dgm:t>
        <a:bodyPr/>
        <a:lstStyle/>
        <a:p>
          <a:r>
            <a:rPr lang="en-IN" dirty="0" smtClean="0"/>
            <a:t>Verify, take possession of assets</a:t>
          </a:r>
          <a:endParaRPr lang="en-IN" dirty="0"/>
        </a:p>
      </dgm:t>
    </dgm:pt>
    <dgm:pt modelId="{AFAAE778-49DF-48E5-9C8E-46EADE72CAA7}" type="parTrans" cxnId="{7D18E4B1-47FB-4756-8D66-8EF66BA508F9}">
      <dgm:prSet/>
      <dgm:spPr/>
      <dgm:t>
        <a:bodyPr/>
        <a:lstStyle/>
        <a:p>
          <a:endParaRPr lang="en-IN"/>
        </a:p>
      </dgm:t>
    </dgm:pt>
    <dgm:pt modelId="{FFC548C3-F663-48F8-A4F9-AED9F0A85BBD}" type="sibTrans" cxnId="{7D18E4B1-47FB-4756-8D66-8EF66BA508F9}">
      <dgm:prSet/>
      <dgm:spPr/>
      <dgm:t>
        <a:bodyPr/>
        <a:lstStyle/>
        <a:p>
          <a:endParaRPr lang="en-IN"/>
        </a:p>
      </dgm:t>
    </dgm:pt>
    <dgm:pt modelId="{2BBE5462-5777-4394-9D3C-C4C5B491C5CB}">
      <dgm:prSet phldrT="[Text]"/>
      <dgm:spPr/>
      <dgm:t>
        <a:bodyPr/>
        <a:lstStyle/>
        <a:p>
          <a:r>
            <a:rPr lang="en-US" dirty="0" smtClean="0"/>
            <a:t>Issue notices for recovery/auction/closure of branches</a:t>
          </a:r>
          <a:endParaRPr lang="en-IN" dirty="0"/>
        </a:p>
      </dgm:t>
    </dgm:pt>
    <dgm:pt modelId="{C28040CE-0AF5-4318-A33C-66706D470128}" type="parTrans" cxnId="{9951A34A-AD39-4C9B-B028-86C20B469824}">
      <dgm:prSet/>
      <dgm:spPr/>
      <dgm:t>
        <a:bodyPr/>
        <a:lstStyle/>
        <a:p>
          <a:endParaRPr lang="en-IN"/>
        </a:p>
      </dgm:t>
    </dgm:pt>
    <dgm:pt modelId="{BFFACF67-618E-411C-BF6F-026168588CB7}" type="sibTrans" cxnId="{9951A34A-AD39-4C9B-B028-86C20B469824}">
      <dgm:prSet/>
      <dgm:spPr/>
      <dgm:t>
        <a:bodyPr/>
        <a:lstStyle/>
        <a:p>
          <a:endParaRPr lang="en-IN"/>
        </a:p>
      </dgm:t>
    </dgm:pt>
    <dgm:pt modelId="{A35C2496-1E64-4B26-B429-67A14E004049}">
      <dgm:prSet phldrT="[Text]"/>
      <dgm:spPr/>
      <dgm:t>
        <a:bodyPr/>
        <a:lstStyle/>
        <a:p>
          <a:r>
            <a:rPr lang="en-IN" dirty="0" smtClean="0"/>
            <a:t>Refund from liquid funds DICGC </a:t>
          </a:r>
        </a:p>
        <a:p>
          <a:r>
            <a:rPr lang="en-IN" dirty="0" smtClean="0"/>
            <a:t>Return untraceable depositor funds</a:t>
          </a:r>
          <a:endParaRPr lang="en-IN" dirty="0"/>
        </a:p>
      </dgm:t>
    </dgm:pt>
    <dgm:pt modelId="{227ECB23-810F-44F1-AFED-AB1EBE849A97}" type="parTrans" cxnId="{BABE4B23-E830-4BD1-A4EB-8025F95B65B3}">
      <dgm:prSet/>
      <dgm:spPr/>
      <dgm:t>
        <a:bodyPr/>
        <a:lstStyle/>
        <a:p>
          <a:endParaRPr lang="en-IN"/>
        </a:p>
      </dgm:t>
    </dgm:pt>
    <dgm:pt modelId="{64EE4C02-B7A3-4DEC-ABA0-9CC9CD455DEB}" type="sibTrans" cxnId="{BABE4B23-E830-4BD1-A4EB-8025F95B65B3}">
      <dgm:prSet/>
      <dgm:spPr/>
      <dgm:t>
        <a:bodyPr/>
        <a:lstStyle/>
        <a:p>
          <a:endParaRPr lang="en-IN"/>
        </a:p>
      </dgm:t>
    </dgm:pt>
    <dgm:pt modelId="{1D23F48F-2873-4B71-85A8-D12237447EEE}">
      <dgm:prSet/>
      <dgm:spPr/>
      <dgm:t>
        <a:bodyPr/>
        <a:lstStyle/>
        <a:p>
          <a:r>
            <a:rPr lang="en-US" dirty="0" smtClean="0"/>
            <a:t>Obtain No due from DICGC</a:t>
          </a:r>
        </a:p>
      </dgm:t>
    </dgm:pt>
    <dgm:pt modelId="{48AB976E-F694-464D-84CE-82DE690EA321}" type="parTrans" cxnId="{7D2B3EA1-38AC-4756-AE0E-7D97B11703B1}">
      <dgm:prSet/>
      <dgm:spPr/>
      <dgm:t>
        <a:bodyPr/>
        <a:lstStyle/>
        <a:p>
          <a:endParaRPr lang="en-IN"/>
        </a:p>
      </dgm:t>
    </dgm:pt>
    <dgm:pt modelId="{3844CAA8-B5F2-4B07-8C01-2793D3112853}" type="sibTrans" cxnId="{7D2B3EA1-38AC-4756-AE0E-7D97B11703B1}">
      <dgm:prSet/>
      <dgm:spPr/>
      <dgm:t>
        <a:bodyPr/>
        <a:lstStyle/>
        <a:p>
          <a:endParaRPr lang="en-IN"/>
        </a:p>
      </dgm:t>
    </dgm:pt>
    <dgm:pt modelId="{5291767F-93C5-4C59-981D-BD8940EF4905}" type="pres">
      <dgm:prSet presAssocID="{ED34629F-8E57-4F6D-89FB-FE1C33474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21F71A-CF27-4ADB-B795-A04EB50DACD1}" type="pres">
      <dgm:prSet presAssocID="{46C670B2-E82B-4DC3-8909-DD526E024E6B}" presName="node" presStyleLbl="node1" presStyleIdx="0" presStyleCnt="6" custLinFactNeighborX="2562" custLinFactNeighborY="-18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4B8E1-F752-4DA1-ABE5-B1AE6BEE15B0}" type="pres">
      <dgm:prSet presAssocID="{2C3FB9C5-9E86-4DFE-918D-5285FD4F00B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1F5E155-F532-47CF-85E5-5C8197F74BC2}" type="pres">
      <dgm:prSet presAssocID="{2C3FB9C5-9E86-4DFE-918D-5285FD4F00B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D6CE25-6BB0-45BD-9204-A3C64A65B6A3}" type="pres">
      <dgm:prSet presAssocID="{D1F7238D-1D83-4C56-BA22-2EF55F8B48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5D2F7-D802-45C2-879C-9599A67E4260}" type="pres">
      <dgm:prSet presAssocID="{2457EC13-4166-410A-9ABC-4047ACC4768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4DD9801-C622-45C6-86BD-8AA66394F4CF}" type="pres">
      <dgm:prSet presAssocID="{2457EC13-4166-410A-9ABC-4047ACC4768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8DB7C86-5B31-4368-9352-D5ED04CFA57C}" type="pres">
      <dgm:prSet presAssocID="{B8896ACE-AE6F-4F2D-8FC4-7D975EEDCE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4F89E-ACE2-46B5-94E8-B35BC5DC69C7}" type="pres">
      <dgm:prSet presAssocID="{FFC548C3-F663-48F8-A4F9-AED9F0A85BB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A449528-FB7E-4E80-98E6-8615AF1B3A50}" type="pres">
      <dgm:prSet presAssocID="{FFC548C3-F663-48F8-A4F9-AED9F0A85BB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6E3687A-42A6-407E-9E02-7D932944AC53}" type="pres">
      <dgm:prSet presAssocID="{2BBE5462-5777-4394-9D3C-C4C5B491C5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85855-F3B5-43CE-BA8E-E5A14AB22F78}" type="pres">
      <dgm:prSet presAssocID="{BFFACF67-618E-411C-BF6F-026168588CB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51B3DD8-5345-42BF-B3A1-34024EAEF1DF}" type="pres">
      <dgm:prSet presAssocID="{BFFACF67-618E-411C-BF6F-026168588CB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545BAA-BD9C-4DF4-AA06-263C07FBD5E4}" type="pres">
      <dgm:prSet presAssocID="{A35C2496-1E64-4B26-B429-67A14E0040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0D013-DBBA-439A-9750-BA068BD38032}" type="pres">
      <dgm:prSet presAssocID="{64EE4C02-B7A3-4DEC-ABA0-9CC9CD455DE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198AED3-7336-4473-9407-AB10FD166679}" type="pres">
      <dgm:prSet presAssocID="{64EE4C02-B7A3-4DEC-ABA0-9CC9CD455DEB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9817F21-24F2-4C3A-8D19-2F12BB323BA7}" type="pres">
      <dgm:prSet presAssocID="{1D23F48F-2873-4B71-85A8-D12237447EEE}" presName="node" presStyleLbl="node1" presStyleIdx="5" presStyleCnt="6" custLinFactNeighborX="15086" custLinFactNeighborY="-9502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</dgm:ptLst>
  <dgm:cxnLst>
    <dgm:cxn modelId="{F32F5752-1BB5-45A7-8F59-DF49D903CB7F}" type="presOf" srcId="{D1F7238D-1D83-4C56-BA22-2EF55F8B48F2}" destId="{F5D6CE25-6BB0-45BD-9204-A3C64A65B6A3}" srcOrd="0" destOrd="0" presId="urn:microsoft.com/office/officeart/2005/8/layout/process5"/>
    <dgm:cxn modelId="{2FB33C58-E622-43AD-BEC7-A93F89E54836}" type="presOf" srcId="{64EE4C02-B7A3-4DEC-ABA0-9CC9CD455DEB}" destId="{B198AED3-7336-4473-9407-AB10FD166679}" srcOrd="1" destOrd="0" presId="urn:microsoft.com/office/officeart/2005/8/layout/process5"/>
    <dgm:cxn modelId="{9951A34A-AD39-4C9B-B028-86C20B469824}" srcId="{ED34629F-8E57-4F6D-89FB-FE1C33474C74}" destId="{2BBE5462-5777-4394-9D3C-C4C5B491C5CB}" srcOrd="3" destOrd="0" parTransId="{C28040CE-0AF5-4318-A33C-66706D470128}" sibTransId="{BFFACF67-618E-411C-BF6F-026168588CB7}"/>
    <dgm:cxn modelId="{BE1EADFB-2AA4-40A8-A0D9-9B804B705E9D}" type="presOf" srcId="{A35C2496-1E64-4B26-B429-67A14E004049}" destId="{A4545BAA-BD9C-4DF4-AA06-263C07FBD5E4}" srcOrd="0" destOrd="0" presId="urn:microsoft.com/office/officeart/2005/8/layout/process5"/>
    <dgm:cxn modelId="{1EF5D529-EFB4-4DF0-AE9C-696D4A4FE7D8}" type="presOf" srcId="{2BBE5462-5777-4394-9D3C-C4C5B491C5CB}" destId="{A6E3687A-42A6-407E-9E02-7D932944AC53}" srcOrd="0" destOrd="0" presId="urn:microsoft.com/office/officeart/2005/8/layout/process5"/>
    <dgm:cxn modelId="{65B67CD4-22B9-4475-AC0A-51F0EF4A8CDD}" type="presOf" srcId="{2C3FB9C5-9E86-4DFE-918D-5285FD4F00BA}" destId="{01F5E155-F532-47CF-85E5-5C8197F74BC2}" srcOrd="1" destOrd="0" presId="urn:microsoft.com/office/officeart/2005/8/layout/process5"/>
    <dgm:cxn modelId="{286CCBB2-65BF-417C-817B-00759B2142FF}" type="presOf" srcId="{FFC548C3-F663-48F8-A4F9-AED9F0A85BBD}" destId="{B6B4F89E-ACE2-46B5-94E8-B35BC5DC69C7}" srcOrd="0" destOrd="0" presId="urn:microsoft.com/office/officeart/2005/8/layout/process5"/>
    <dgm:cxn modelId="{BFE8955F-C4F5-4C9C-8C07-2FF69A38F210}" type="presOf" srcId="{64EE4C02-B7A3-4DEC-ABA0-9CC9CD455DEB}" destId="{71C0D013-DBBA-439A-9750-BA068BD38032}" srcOrd="0" destOrd="0" presId="urn:microsoft.com/office/officeart/2005/8/layout/process5"/>
    <dgm:cxn modelId="{AE0B06D6-66F0-4B8E-8E25-995926F61E66}" type="presOf" srcId="{2457EC13-4166-410A-9ABC-4047ACC47687}" destId="{9FD5D2F7-D802-45C2-879C-9599A67E4260}" srcOrd="0" destOrd="0" presId="urn:microsoft.com/office/officeart/2005/8/layout/process5"/>
    <dgm:cxn modelId="{BABE4B23-E830-4BD1-A4EB-8025F95B65B3}" srcId="{ED34629F-8E57-4F6D-89FB-FE1C33474C74}" destId="{A35C2496-1E64-4B26-B429-67A14E004049}" srcOrd="4" destOrd="0" parTransId="{227ECB23-810F-44F1-AFED-AB1EBE849A97}" sibTransId="{64EE4C02-B7A3-4DEC-ABA0-9CC9CD455DEB}"/>
    <dgm:cxn modelId="{A7039964-B16F-4C0F-A6F0-0696A2C0E978}" type="presOf" srcId="{FFC548C3-F663-48F8-A4F9-AED9F0A85BBD}" destId="{DA449528-FB7E-4E80-98E6-8615AF1B3A50}" srcOrd="1" destOrd="0" presId="urn:microsoft.com/office/officeart/2005/8/layout/process5"/>
    <dgm:cxn modelId="{7D18E4B1-47FB-4756-8D66-8EF66BA508F9}" srcId="{ED34629F-8E57-4F6D-89FB-FE1C33474C74}" destId="{B8896ACE-AE6F-4F2D-8FC4-7D975EEDCE58}" srcOrd="2" destOrd="0" parTransId="{AFAAE778-49DF-48E5-9C8E-46EADE72CAA7}" sibTransId="{FFC548C3-F663-48F8-A4F9-AED9F0A85BBD}"/>
    <dgm:cxn modelId="{07C05FE7-1FF5-411F-8FDC-9A32C61CF761}" type="presOf" srcId="{1D23F48F-2873-4B71-85A8-D12237447EEE}" destId="{99817F21-24F2-4C3A-8D19-2F12BB323BA7}" srcOrd="0" destOrd="0" presId="urn:microsoft.com/office/officeart/2005/8/layout/process5"/>
    <dgm:cxn modelId="{7D2B3EA1-38AC-4756-AE0E-7D97B11703B1}" srcId="{ED34629F-8E57-4F6D-89FB-FE1C33474C74}" destId="{1D23F48F-2873-4B71-85A8-D12237447EEE}" srcOrd="5" destOrd="0" parTransId="{48AB976E-F694-464D-84CE-82DE690EA321}" sibTransId="{3844CAA8-B5F2-4B07-8C01-2793D3112853}"/>
    <dgm:cxn modelId="{1686A323-88BF-4CC1-828E-115D0CDC6F77}" type="presOf" srcId="{2C3FB9C5-9E86-4DFE-918D-5285FD4F00BA}" destId="{BFC4B8E1-F752-4DA1-ABE5-B1AE6BEE15B0}" srcOrd="0" destOrd="0" presId="urn:microsoft.com/office/officeart/2005/8/layout/process5"/>
    <dgm:cxn modelId="{638F20B7-6286-47DC-943E-E769DB13AFA2}" srcId="{ED34629F-8E57-4F6D-89FB-FE1C33474C74}" destId="{D1F7238D-1D83-4C56-BA22-2EF55F8B48F2}" srcOrd="1" destOrd="0" parTransId="{F0515F27-7587-41D7-AA41-607843BBD752}" sibTransId="{2457EC13-4166-410A-9ABC-4047ACC47687}"/>
    <dgm:cxn modelId="{3B096F54-A0DD-414C-9230-D9F472ED213C}" type="presOf" srcId="{ED34629F-8E57-4F6D-89FB-FE1C33474C74}" destId="{5291767F-93C5-4C59-981D-BD8940EF4905}" srcOrd="0" destOrd="0" presId="urn:microsoft.com/office/officeart/2005/8/layout/process5"/>
    <dgm:cxn modelId="{802D18EB-95D2-4E17-B8C2-32768101D6E3}" type="presOf" srcId="{46C670B2-E82B-4DC3-8909-DD526E024E6B}" destId="{6921F71A-CF27-4ADB-B795-A04EB50DACD1}" srcOrd="0" destOrd="0" presId="urn:microsoft.com/office/officeart/2005/8/layout/process5"/>
    <dgm:cxn modelId="{8103A68C-4035-4450-AA39-95B0D261343A}" type="presOf" srcId="{B8896ACE-AE6F-4F2D-8FC4-7D975EEDCE58}" destId="{88DB7C86-5B31-4368-9352-D5ED04CFA57C}" srcOrd="0" destOrd="0" presId="urn:microsoft.com/office/officeart/2005/8/layout/process5"/>
    <dgm:cxn modelId="{0DA68784-E945-4862-8573-1ADEB356F930}" type="presOf" srcId="{BFFACF67-618E-411C-BF6F-026168588CB7}" destId="{451B3DD8-5345-42BF-B3A1-34024EAEF1DF}" srcOrd="1" destOrd="0" presId="urn:microsoft.com/office/officeart/2005/8/layout/process5"/>
    <dgm:cxn modelId="{800888E2-B3BF-4354-8D71-B321525E39BD}" type="presOf" srcId="{2457EC13-4166-410A-9ABC-4047ACC47687}" destId="{14DD9801-C622-45C6-86BD-8AA66394F4CF}" srcOrd="1" destOrd="0" presId="urn:microsoft.com/office/officeart/2005/8/layout/process5"/>
    <dgm:cxn modelId="{9A13D5F5-A71F-4AAB-AF05-F8A374403ADF}" type="presOf" srcId="{BFFACF67-618E-411C-BF6F-026168588CB7}" destId="{4CF85855-F3B5-43CE-BA8E-E5A14AB22F78}" srcOrd="0" destOrd="0" presId="urn:microsoft.com/office/officeart/2005/8/layout/process5"/>
    <dgm:cxn modelId="{F764C144-5D68-4397-A62B-1A8693130DF5}" srcId="{ED34629F-8E57-4F6D-89FB-FE1C33474C74}" destId="{46C670B2-E82B-4DC3-8909-DD526E024E6B}" srcOrd="0" destOrd="0" parTransId="{46D849A4-3C01-4F2C-9A9F-04EEF6DA2D25}" sibTransId="{2C3FB9C5-9E86-4DFE-918D-5285FD4F00BA}"/>
    <dgm:cxn modelId="{5E15BAB1-0924-452F-8A54-400F97A1F77D}" type="presParOf" srcId="{5291767F-93C5-4C59-981D-BD8940EF4905}" destId="{6921F71A-CF27-4ADB-B795-A04EB50DACD1}" srcOrd="0" destOrd="0" presId="urn:microsoft.com/office/officeart/2005/8/layout/process5"/>
    <dgm:cxn modelId="{E00EF16C-54A6-4DBC-90BE-4F11C2441F0B}" type="presParOf" srcId="{5291767F-93C5-4C59-981D-BD8940EF4905}" destId="{BFC4B8E1-F752-4DA1-ABE5-B1AE6BEE15B0}" srcOrd="1" destOrd="0" presId="urn:microsoft.com/office/officeart/2005/8/layout/process5"/>
    <dgm:cxn modelId="{AABB6D61-61EC-41F5-8E66-AC8CD300C8CE}" type="presParOf" srcId="{BFC4B8E1-F752-4DA1-ABE5-B1AE6BEE15B0}" destId="{01F5E155-F532-47CF-85E5-5C8197F74BC2}" srcOrd="0" destOrd="0" presId="urn:microsoft.com/office/officeart/2005/8/layout/process5"/>
    <dgm:cxn modelId="{B8FCD0C6-F572-4D46-B959-84D477A1D92E}" type="presParOf" srcId="{5291767F-93C5-4C59-981D-BD8940EF4905}" destId="{F5D6CE25-6BB0-45BD-9204-A3C64A65B6A3}" srcOrd="2" destOrd="0" presId="urn:microsoft.com/office/officeart/2005/8/layout/process5"/>
    <dgm:cxn modelId="{AA0AC186-8AFA-43E0-B6B7-702395F69622}" type="presParOf" srcId="{5291767F-93C5-4C59-981D-BD8940EF4905}" destId="{9FD5D2F7-D802-45C2-879C-9599A67E4260}" srcOrd="3" destOrd="0" presId="urn:microsoft.com/office/officeart/2005/8/layout/process5"/>
    <dgm:cxn modelId="{167A6849-91DE-438A-96BC-B57E3ADE6C60}" type="presParOf" srcId="{9FD5D2F7-D802-45C2-879C-9599A67E4260}" destId="{14DD9801-C622-45C6-86BD-8AA66394F4CF}" srcOrd="0" destOrd="0" presId="urn:microsoft.com/office/officeart/2005/8/layout/process5"/>
    <dgm:cxn modelId="{3CF5611F-4E06-423F-AD54-678A37DFC5DD}" type="presParOf" srcId="{5291767F-93C5-4C59-981D-BD8940EF4905}" destId="{88DB7C86-5B31-4368-9352-D5ED04CFA57C}" srcOrd="4" destOrd="0" presId="urn:microsoft.com/office/officeart/2005/8/layout/process5"/>
    <dgm:cxn modelId="{6561B048-3F29-42A5-9FB9-3824CB84E2DA}" type="presParOf" srcId="{5291767F-93C5-4C59-981D-BD8940EF4905}" destId="{B6B4F89E-ACE2-46B5-94E8-B35BC5DC69C7}" srcOrd="5" destOrd="0" presId="urn:microsoft.com/office/officeart/2005/8/layout/process5"/>
    <dgm:cxn modelId="{57D4C142-EDCD-4776-99CC-D96CC5E9E0C4}" type="presParOf" srcId="{B6B4F89E-ACE2-46B5-94E8-B35BC5DC69C7}" destId="{DA449528-FB7E-4E80-98E6-8615AF1B3A50}" srcOrd="0" destOrd="0" presId="urn:microsoft.com/office/officeart/2005/8/layout/process5"/>
    <dgm:cxn modelId="{18CB56CF-09FB-4A2C-9827-9E1BAD44FD55}" type="presParOf" srcId="{5291767F-93C5-4C59-981D-BD8940EF4905}" destId="{A6E3687A-42A6-407E-9E02-7D932944AC53}" srcOrd="6" destOrd="0" presId="urn:microsoft.com/office/officeart/2005/8/layout/process5"/>
    <dgm:cxn modelId="{3DDFDE23-D1C6-4851-880B-45F5DBBA5C58}" type="presParOf" srcId="{5291767F-93C5-4C59-981D-BD8940EF4905}" destId="{4CF85855-F3B5-43CE-BA8E-E5A14AB22F78}" srcOrd="7" destOrd="0" presId="urn:microsoft.com/office/officeart/2005/8/layout/process5"/>
    <dgm:cxn modelId="{49EFA0C6-5C9F-410D-BDCC-544F41892427}" type="presParOf" srcId="{4CF85855-F3B5-43CE-BA8E-E5A14AB22F78}" destId="{451B3DD8-5345-42BF-B3A1-34024EAEF1DF}" srcOrd="0" destOrd="0" presId="urn:microsoft.com/office/officeart/2005/8/layout/process5"/>
    <dgm:cxn modelId="{886BCC08-4A1D-4D8F-8765-F10122DFF62E}" type="presParOf" srcId="{5291767F-93C5-4C59-981D-BD8940EF4905}" destId="{A4545BAA-BD9C-4DF4-AA06-263C07FBD5E4}" srcOrd="8" destOrd="0" presId="urn:microsoft.com/office/officeart/2005/8/layout/process5"/>
    <dgm:cxn modelId="{73692B9E-5F7E-404A-9547-48DDE6D5D0FF}" type="presParOf" srcId="{5291767F-93C5-4C59-981D-BD8940EF4905}" destId="{71C0D013-DBBA-439A-9750-BA068BD38032}" srcOrd="9" destOrd="0" presId="urn:microsoft.com/office/officeart/2005/8/layout/process5"/>
    <dgm:cxn modelId="{9D9918DA-C7A9-4FBE-95AC-D4F7C5D5273A}" type="presParOf" srcId="{71C0D013-DBBA-439A-9750-BA068BD38032}" destId="{B198AED3-7336-4473-9407-AB10FD166679}" srcOrd="0" destOrd="0" presId="urn:microsoft.com/office/officeart/2005/8/layout/process5"/>
    <dgm:cxn modelId="{C4AD5860-AF08-4A1F-854C-AD989E673985}" type="presParOf" srcId="{5291767F-93C5-4C59-981D-BD8940EF4905}" destId="{99817F21-24F2-4C3A-8D19-2F12BB323BA7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CACF1-7E27-465A-BDE2-1C0D99F791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7AFBEEE-4B6C-4612-AFCB-61186834A1C0}">
      <dgm:prSet custT="1"/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Claims Settlement – </a:t>
          </a:r>
          <a:r>
            <a:rPr lang="en-US" sz="4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recovery process</a:t>
          </a:r>
          <a:endParaRPr lang="en-IN" sz="4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8F69E-D20F-462C-8CE0-6CB31865F359}" type="parTrans" cxnId="{EF5E77BE-0E8A-4953-B099-4DC60690706E}">
      <dgm:prSet/>
      <dgm:spPr/>
      <dgm:t>
        <a:bodyPr/>
        <a:lstStyle/>
        <a:p>
          <a:endParaRPr lang="en-IN"/>
        </a:p>
      </dgm:t>
    </dgm:pt>
    <dgm:pt modelId="{F71C5F03-1FA9-4018-9BFB-4E8E7FC23510}" type="sibTrans" cxnId="{EF5E77BE-0E8A-4953-B099-4DC60690706E}">
      <dgm:prSet/>
      <dgm:spPr/>
      <dgm:t>
        <a:bodyPr/>
        <a:lstStyle/>
        <a:p>
          <a:endParaRPr lang="en-IN"/>
        </a:p>
      </dgm:t>
    </dgm:pt>
    <dgm:pt modelId="{F9C3B069-33B8-4118-8180-0C3E5DD03313}" type="pres">
      <dgm:prSet presAssocID="{430CACF1-7E27-465A-BDE2-1C0D99F791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794E22-311F-4603-85D4-DF0D46040839}" type="pres">
      <dgm:prSet presAssocID="{D7AFBEEE-4B6C-4612-AFCB-61186834A1C0}" presName="parentText" presStyleLbl="node1" presStyleIdx="0" presStyleCnt="1" custScaleY="266333" custLinFactNeighborX="599" custLinFactNeighborY="-2305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EF5E77BE-0E8A-4953-B099-4DC60690706E}" srcId="{430CACF1-7E27-465A-BDE2-1C0D99F79114}" destId="{D7AFBEEE-4B6C-4612-AFCB-61186834A1C0}" srcOrd="0" destOrd="0" parTransId="{0728F69E-D20F-462C-8CE0-6CB31865F359}" sibTransId="{F71C5F03-1FA9-4018-9BFB-4E8E7FC23510}"/>
    <dgm:cxn modelId="{DF6C4A71-3F52-42BA-BF1C-BD4641990EBB}" type="presOf" srcId="{430CACF1-7E27-465A-BDE2-1C0D99F79114}" destId="{F9C3B069-33B8-4118-8180-0C3E5DD03313}" srcOrd="0" destOrd="0" presId="urn:microsoft.com/office/officeart/2005/8/layout/vList2"/>
    <dgm:cxn modelId="{D4B3E810-3CBF-4D0F-BB36-977C6006AA3D}" type="presOf" srcId="{D7AFBEEE-4B6C-4612-AFCB-61186834A1C0}" destId="{2E794E22-311F-4603-85D4-DF0D46040839}" srcOrd="0" destOrd="0" presId="urn:microsoft.com/office/officeart/2005/8/layout/vList2"/>
    <dgm:cxn modelId="{EFB78215-F858-43EF-A393-B57736E1B626}" type="presParOf" srcId="{F9C3B069-33B8-4118-8180-0C3E5DD03313}" destId="{2E794E22-311F-4603-85D4-DF0D460408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A25019-7489-4A57-8F0C-06AEB4F4E5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DBA7E-7531-4D60-801C-AEB1D028D1C2}">
      <dgm:prSet/>
      <dgm:spPr/>
      <dgm:t>
        <a:bodyPr/>
        <a:lstStyle/>
        <a:p>
          <a:pPr rtl="0"/>
          <a:r>
            <a:rPr lang="en-US" dirty="0" smtClean="0"/>
            <a:t>Liquidate the entity or convert to CC under orders of RCS</a:t>
          </a:r>
          <a:endParaRPr lang="en-US" dirty="0"/>
        </a:p>
      </dgm:t>
    </dgm:pt>
    <dgm:pt modelId="{DB2C6014-D6A8-46E2-97EC-7DE79DC0B00D}" type="parTrans" cxnId="{29079C03-20AC-426A-8E56-9F22159EB8A9}">
      <dgm:prSet/>
      <dgm:spPr/>
      <dgm:t>
        <a:bodyPr/>
        <a:lstStyle/>
        <a:p>
          <a:endParaRPr lang="en-US"/>
        </a:p>
      </dgm:t>
    </dgm:pt>
    <dgm:pt modelId="{D0530BA3-F078-4916-BA33-CA7DF5481BE0}" type="sibTrans" cxnId="{29079C03-20AC-426A-8E56-9F22159EB8A9}">
      <dgm:prSet/>
      <dgm:spPr/>
      <dgm:t>
        <a:bodyPr/>
        <a:lstStyle/>
        <a:p>
          <a:endParaRPr lang="en-US"/>
        </a:p>
      </dgm:t>
    </dgm:pt>
    <dgm:pt modelId="{29E25C8D-8A16-421A-8D29-C4DFA7AC1B48}">
      <dgm:prSet/>
      <dgm:spPr/>
      <dgm:t>
        <a:bodyPr/>
        <a:lstStyle/>
        <a:p>
          <a:pPr rtl="0"/>
          <a:r>
            <a:rPr lang="en-US" dirty="0" smtClean="0"/>
            <a:t>Repay other depositors</a:t>
          </a:r>
          <a:endParaRPr lang="en-US" dirty="0"/>
        </a:p>
      </dgm:t>
    </dgm:pt>
    <dgm:pt modelId="{45EDE3D3-BD03-4414-82C2-B85C77778A48}" type="parTrans" cxnId="{63825737-F947-4949-997B-F4E16E79B825}">
      <dgm:prSet/>
      <dgm:spPr/>
      <dgm:t>
        <a:bodyPr/>
        <a:lstStyle/>
        <a:p>
          <a:endParaRPr lang="en-US"/>
        </a:p>
      </dgm:t>
    </dgm:pt>
    <dgm:pt modelId="{5CE747AA-BA05-407C-A011-A25A102ECAE9}" type="sibTrans" cxnId="{63825737-F947-4949-997B-F4E16E79B825}">
      <dgm:prSet/>
      <dgm:spPr/>
      <dgm:t>
        <a:bodyPr/>
        <a:lstStyle/>
        <a:p>
          <a:endParaRPr lang="en-US"/>
        </a:p>
      </dgm:t>
    </dgm:pt>
    <dgm:pt modelId="{57F56D11-3BB5-49A3-A816-171B049A39A9}" type="pres">
      <dgm:prSet presAssocID="{98A25019-7489-4A57-8F0C-06AEB4F4E5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5AC74E-44E8-4F39-978A-DD45A7153D1A}" type="pres">
      <dgm:prSet presAssocID="{524DBA7E-7531-4D60-801C-AEB1D028D1C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1DB37-A640-4B2C-954E-744BBAC39ABA}" type="pres">
      <dgm:prSet presAssocID="{D0530BA3-F078-4916-BA33-CA7DF5481BE0}" presName="spacer" presStyleCnt="0"/>
      <dgm:spPr/>
    </dgm:pt>
    <dgm:pt modelId="{2B0D9778-4CF6-4876-BA0D-1288560F4362}" type="pres">
      <dgm:prSet presAssocID="{29E25C8D-8A16-421A-8D29-C4DFA7AC1B48}" presName="parentText" presStyleLbl="node1" presStyleIdx="1" presStyleCnt="2" custLinFactY="1919" custLinFactNeighborX="24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B63E4-7313-40E8-8254-21B13A0DB380}" type="presOf" srcId="{524DBA7E-7531-4D60-801C-AEB1D028D1C2}" destId="{835AC74E-44E8-4F39-978A-DD45A7153D1A}" srcOrd="0" destOrd="0" presId="urn:microsoft.com/office/officeart/2005/8/layout/vList2"/>
    <dgm:cxn modelId="{EAE89B36-96DE-4B35-9DEE-15284BD8C452}" type="presOf" srcId="{29E25C8D-8A16-421A-8D29-C4DFA7AC1B48}" destId="{2B0D9778-4CF6-4876-BA0D-1288560F4362}" srcOrd="0" destOrd="0" presId="urn:microsoft.com/office/officeart/2005/8/layout/vList2"/>
    <dgm:cxn modelId="{29079C03-20AC-426A-8E56-9F22159EB8A9}" srcId="{98A25019-7489-4A57-8F0C-06AEB4F4E51E}" destId="{524DBA7E-7531-4D60-801C-AEB1D028D1C2}" srcOrd="0" destOrd="0" parTransId="{DB2C6014-D6A8-46E2-97EC-7DE79DC0B00D}" sibTransId="{D0530BA3-F078-4916-BA33-CA7DF5481BE0}"/>
    <dgm:cxn modelId="{7F093D69-70AF-41EA-B0D9-41FE17B17347}" type="presOf" srcId="{98A25019-7489-4A57-8F0C-06AEB4F4E51E}" destId="{57F56D11-3BB5-49A3-A816-171B049A39A9}" srcOrd="0" destOrd="0" presId="urn:microsoft.com/office/officeart/2005/8/layout/vList2"/>
    <dgm:cxn modelId="{63825737-F947-4949-997B-F4E16E79B825}" srcId="{98A25019-7489-4A57-8F0C-06AEB4F4E51E}" destId="{29E25C8D-8A16-421A-8D29-C4DFA7AC1B48}" srcOrd="1" destOrd="0" parTransId="{45EDE3D3-BD03-4414-82C2-B85C77778A48}" sibTransId="{5CE747AA-BA05-407C-A011-A25A102ECAE9}"/>
    <dgm:cxn modelId="{70FEE6EC-0041-4213-ABCF-80157CA603B8}" type="presParOf" srcId="{57F56D11-3BB5-49A3-A816-171B049A39A9}" destId="{835AC74E-44E8-4F39-978A-DD45A7153D1A}" srcOrd="0" destOrd="0" presId="urn:microsoft.com/office/officeart/2005/8/layout/vList2"/>
    <dgm:cxn modelId="{CA49853C-0404-4ACC-A453-2DE88708FAF7}" type="presParOf" srcId="{57F56D11-3BB5-49A3-A816-171B049A39A9}" destId="{9061DB37-A640-4B2C-954E-744BBAC39ABA}" srcOrd="1" destOrd="0" presId="urn:microsoft.com/office/officeart/2005/8/layout/vList2"/>
    <dgm:cxn modelId="{2CAAFCA4-2C8F-4019-B623-BA5E796FB9D1}" type="presParOf" srcId="{57F56D11-3BB5-49A3-A816-171B049A39A9}" destId="{2B0D9778-4CF6-4876-BA0D-1288560F43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551" cy="501560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1" y="1"/>
            <a:ext cx="2974551" cy="501560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41D10A6A-33BD-4FA7-9A88-235453E1BAB1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4929"/>
            <a:ext cx="2974551" cy="501559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1" y="9494929"/>
            <a:ext cx="2974551" cy="501559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AF3C01F1-4CDF-4276-8ABA-2DFE253A9A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20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4551" cy="501560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1"/>
            <a:ext cx="2974551" cy="501560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5D3D427D-AE45-489D-90AF-7A563E666BB0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9363"/>
            <a:ext cx="5997575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2" tIns="46086" rIns="92172" bIns="46086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6" y="4810810"/>
            <a:ext cx="5491480" cy="3936118"/>
          </a:xfrm>
          <a:prstGeom prst="rect">
            <a:avLst/>
          </a:prstGeom>
        </p:spPr>
        <p:txBody>
          <a:bodyPr vert="horz" lIns="92172" tIns="46086" rIns="92172" bIns="460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4929"/>
            <a:ext cx="2974551" cy="501559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4929"/>
            <a:ext cx="2974551" cy="501559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4794CB43-792D-4E9B-854E-340CED6E89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944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8894" indent="-288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2144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3002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859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4717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5574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6432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17290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B902DB-BCDE-4338-B1F1-19E20B2D15C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7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8894" indent="-288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2144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3002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859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4717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5574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6432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17290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1D2D95-D974-4C9E-A423-E5A54CFF7DF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8894" indent="-288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2144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3002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859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4717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5574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6432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17290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1D2D95-D974-4C9E-A423-E5A54CFF7DF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6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8894" indent="-2880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52144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13002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73859" indent="-2304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34717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95574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56432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17290" indent="-2304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1FD2F2-4AD8-4A3F-AF23-904DB71AD66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7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69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7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17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1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60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0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8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8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24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0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9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8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9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461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10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23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80E640-8BEC-4065-9281-D7054FFE31FE}" type="datetimeFigureOut">
              <a:rPr lang="en-IN" smtClean="0"/>
              <a:t>02-08-2017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6144CD-951E-432E-AA17-0266D089C3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40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7.png"/><Relationship Id="rId18" Type="http://schemas.microsoft.com/office/2007/relationships/diagramDrawing" Target="../diagrams/drawing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Layout" Target="../diagrams/layout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29" y="3647416"/>
            <a:ext cx="2598008" cy="23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1322302" y="128016"/>
            <a:ext cx="8733183" cy="436656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0000"/>
            <a:sp3d extrusionH="57150">
              <a:bevelT w="38100" h="38100"/>
            </a:sp3d>
          </a:bodyPr>
          <a:lstStyle/>
          <a:p>
            <a:pPr marL="342900" indent="-342900" algn="ctr">
              <a:defRPr/>
            </a:pP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600" b="1" dirty="0" smtClean="0">
                <a:solidFill>
                  <a:schemeClr val="tx1"/>
                </a:solidFill>
                <a:ea typeface="ＭＳ Ｐゴシック" pitchFamily="-108" charset="-128"/>
              </a:rPr>
              <a:t> </a:t>
            </a:r>
            <a:r>
              <a:rPr lang="en-US" sz="4900" b="1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/>
            </a:r>
            <a:br>
              <a:rPr lang="en-US" sz="4900" b="1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</a:br>
            <a:r>
              <a:rPr lang="en-US" sz="4900" b="1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/>
            </a:r>
            <a:br>
              <a:rPr lang="en-US" sz="4900" b="1" dirty="0" smtClean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</a:br>
            <a:r>
              <a:rPr lang="en-US" sz="4900" b="1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  <a:t/>
            </a:r>
            <a:br>
              <a:rPr lang="en-US" sz="4900" b="1" dirty="0"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  <a:t> Meeting at CAB Pune  for RCS and Liquidators on</a:t>
            </a:r>
            <a:br>
              <a:rPr lang="en-US" sz="4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  <a:t>July 29, 2017</a:t>
            </a:r>
            <a:r>
              <a:rPr lang="en-US" sz="49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  <a:t/>
            </a:r>
            <a:br>
              <a:rPr lang="en-US" sz="49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-108" charset="-128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ea typeface="ＭＳ Ｐゴシック" pitchFamily="-108" charset="-128"/>
              </a:rPr>
              <a:t/>
            </a:r>
            <a:br>
              <a:rPr lang="en-US" sz="2000" dirty="0">
                <a:solidFill>
                  <a:schemeClr val="tx1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  <a:t/>
            </a:r>
            <a:br>
              <a:rPr lang="en-US" sz="1500" dirty="0">
                <a:solidFill>
                  <a:schemeClr val="tx2"/>
                </a:solidFill>
                <a:ea typeface="ＭＳ Ｐゴシック" pitchFamily="-108" charset="-128"/>
              </a:rPr>
            </a:br>
            <a:endParaRPr lang="en-US" sz="1500" dirty="0">
              <a:solidFill>
                <a:schemeClr val="tx2"/>
              </a:solidFill>
              <a:ea typeface="ＭＳ Ｐゴシック" pitchFamily="-10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49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883455"/>
            <a:ext cx="9523413" cy="83893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 of claim list </a:t>
            </a:r>
            <a:endParaRPr lang="en-I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737360"/>
            <a:ext cx="11184572" cy="5705855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 To Be Appointed Expeditiously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And Problems At Failed Banks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 List To Be Prepared Not Later Than 3 Months From The Date Of Assuming Charge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And Problems On Taking Charge By Liquidator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 To Be Submitted In The Manner Specified By The Corporation As Per Guidelines Issued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And Problems In Preparation Of Claims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Delayed  Connect With Depositors Or Possibly Restricted Contact  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Issues : Lack Of Data  - Building Data Base When Banks Are Covered By Insurance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9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5169" y="893139"/>
            <a:ext cx="11978640" cy="10972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Claim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– Check list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50" y="1906198"/>
            <a:ext cx="11504612" cy="6277555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depositor to be shown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separately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setoff by amount due from depositor in same capacity and same right.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and promptness in preparation of claims list.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CA list  - DICGC could look into from RBI list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evised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list for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preparation/submission of Main Claim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DICGC working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depositor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base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Liquidator to take over depositor data base and send to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DICGC provisional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base immediately on failure of bank</a:t>
            </a:r>
          </a:p>
          <a:p>
            <a:pPr marL="0" indent="0" algn="just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73" y="682456"/>
            <a:ext cx="8911687" cy="100590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Settlement 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DICGC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75" y="1822718"/>
            <a:ext cx="11251528" cy="530398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DICGC will settle the claim at earliest within 2 months from the date of receipt subject to submission of claim list within the guidelines issued by DICGC.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Position: we have settled claims within period of 23-29 days during last 3 years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Opening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direct settlement account through nominated banks to settle directly as per claim list approved in account opened in name of liquidators. Mode – NEFT, DD, PO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 to pay to the depositors expeditiously.</a:t>
            </a:r>
          </a:p>
          <a:p>
            <a:pPr marL="0" indent="0" algn="just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381" y="618699"/>
            <a:ext cx="8911687" cy="100590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Settlement at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DICGC 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96" y="1554013"/>
            <a:ext cx="11251528" cy="5303987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lag? - liquidators pay off large depositors, unable to pay small depositors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Refund the undisbursed amount to DICGC within 15 days after a period of four months from Main Claim sanction along with the list of depositors. Mandate from liquidators that the unpaid deposit funds will be repaid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within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stipulated period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 should also submit a paid list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RBI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untraceable depositor list to DICGC. .  Liquidator to provide discharge certificate if all depositors are paid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IASS module – Claims Settlement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91" y="740811"/>
            <a:ext cx="10434918" cy="978794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Integrated Application Software Solutions (IASS) </a:t>
            </a:r>
            <a:endParaRPr lang="en-IN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690" y="2092117"/>
            <a:ext cx="9144000" cy="4327301"/>
          </a:xfrm>
        </p:spPr>
        <p:txBody>
          <a:bodyPr>
            <a:normAutofit/>
          </a:bodyPr>
          <a:lstStyle/>
          <a:p>
            <a:pPr algn="just"/>
            <a:r>
              <a:rPr lang="en-IN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Evolution of IASS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be at par with advancement in banking technology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Expeditious settlement of claims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Timely payment to depositors and avoid hardship to them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 robust support to depositors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Liquidator can </a:t>
            </a:r>
            <a:r>
              <a:rPr lang="en-I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have real time status of claim</a:t>
            </a:r>
            <a:endParaRPr lang="en-IN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248" y="638774"/>
            <a:ext cx="9659483" cy="113842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Errors in claim payments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29" y="1687732"/>
            <a:ext cx="11063741" cy="4584279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made to depositors in excess of Rs.1 lakh from settled funds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liquidators pay only large value depositors and keep small depositors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unpaid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 made on deposits recognized after cut off date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statements not compiled properly and some are kept blank. 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submitted only to RBI and not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Arithmetical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inaccuracy in addition &amp; subtraction in claim list – duplicate and double payments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Claims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paid after cut off date (over and above eligible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amount)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Liquid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funds used to pay other depositors before insured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depositors are paid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Trust accounts used to pay off many depositors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wrong and double claims – over and above balance sheet</a:t>
            </a:r>
          </a:p>
          <a:p>
            <a:pPr algn="just"/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392" y="693375"/>
            <a:ext cx="9601196" cy="13038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 position  of DICGC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187" y="1841490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commits to pay on de registration of bank when bank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cancelled. DICGC takes over the liability of insured depositors to be paid as first priority and liquidation process starts.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liquidator is  not appointed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liquidator is appointed by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rcs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but claim not submitted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main claim received but certain claims rejected for further clarifications 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happens when the liquidator is not able to trace the depositor and fund is returned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331" y="0"/>
            <a:ext cx="7773338" cy="159617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challenge for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DICGC provisions in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DICGC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5" y="1210235"/>
            <a:ext cx="8906435" cy="4915930"/>
          </a:xfrm>
        </p:spPr>
        <p:txBody>
          <a:bodyPr/>
          <a:lstStyle/>
          <a:p>
            <a:pPr>
              <a:buNone/>
            </a:pPr>
            <a:r>
              <a:rPr lang="en-US" dirty="0"/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of provisions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69340"/>
              </p:ext>
            </p:extLst>
          </p:nvPr>
        </p:nvGraphicFramePr>
        <p:xfrm>
          <a:off x="1106905" y="1700451"/>
          <a:ext cx="9204157" cy="504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35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75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40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3876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a/c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Nature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provision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March 31</a:t>
                      </a:r>
                    </a:p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(2016)</a:t>
                      </a:r>
                    </a:p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</a:t>
                      </a:r>
                    </a:p>
                    <a:p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2017(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of banks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US" dirty="0"/>
                        <a:t>Claims</a:t>
                      </a:r>
                      <a:r>
                        <a:rPr lang="en-US" baseline="0" dirty="0"/>
                        <a:t> yet to be received (</a:t>
                      </a:r>
                      <a:r>
                        <a:rPr lang="en-US" baseline="0" dirty="0" err="1"/>
                        <a:t>Liq</a:t>
                      </a:r>
                      <a:r>
                        <a:rPr lang="en-US" baseline="0" dirty="0"/>
                        <a:t> not appointed)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1114</a:t>
                      </a:r>
                    </a:p>
                    <a:p>
                      <a:r>
                        <a:rPr lang="en-US" dirty="0"/>
                        <a:t>(1114)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NIL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en-US" dirty="0"/>
                        <a:t>Claims received –(Clarifications awaited)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B/s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1485</a:t>
                      </a:r>
                    </a:p>
                    <a:p>
                      <a:r>
                        <a:rPr lang="en-US" dirty="0"/>
                        <a:t>(1477)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</a:t>
                      </a:r>
                    </a:p>
                    <a:p>
                      <a:r>
                        <a:rPr lang="en-US" dirty="0"/>
                        <a:t>(184)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857">
                <a:tc>
                  <a:txBody>
                    <a:bodyPr/>
                    <a:lstStyle/>
                    <a:p>
                      <a:r>
                        <a:rPr lang="en-US" dirty="0"/>
                        <a:t>Claims refunded  for untraceable depositors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1891</a:t>
                      </a:r>
                    </a:p>
                    <a:p>
                      <a:r>
                        <a:rPr lang="en-US" dirty="0"/>
                        <a:t>(1882)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  <a:p>
                      <a:r>
                        <a:rPr lang="en-US" dirty="0"/>
                        <a:t>(254)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6857">
                <a:tc>
                  <a:txBody>
                    <a:bodyPr/>
                    <a:lstStyle/>
                    <a:p>
                      <a:r>
                        <a:rPr lang="en-US" dirty="0"/>
                        <a:t>Claims</a:t>
                      </a:r>
                      <a:r>
                        <a:rPr lang="en-US" baseline="0" dirty="0"/>
                        <a:t> admitted by DI  but not paid(not submitted by </a:t>
                      </a:r>
                      <a:r>
                        <a:rPr lang="en-US" baseline="0" dirty="0" err="1"/>
                        <a:t>liq</a:t>
                      </a:r>
                      <a:r>
                        <a:rPr lang="en-US" baseline="0" dirty="0"/>
                        <a:t>) (*excess </a:t>
                      </a:r>
                      <a:r>
                        <a:rPr lang="en-US" baseline="0" dirty="0" err="1"/>
                        <a:t>prov</a:t>
                      </a:r>
                      <a:r>
                        <a:rPr lang="en-US" baseline="0" dirty="0"/>
                        <a:t> reversed)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 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1101*</a:t>
                      </a:r>
                    </a:p>
                    <a:p>
                      <a:r>
                        <a:rPr lang="en-US" dirty="0"/>
                        <a:t>(1407)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  <a:p>
                      <a:r>
                        <a:rPr lang="en-US" dirty="0"/>
                        <a:t>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857">
                <a:tc>
                  <a:txBody>
                    <a:bodyPr/>
                    <a:lstStyle/>
                    <a:p>
                      <a:r>
                        <a:rPr lang="en-US" dirty="0"/>
                        <a:t>Contingent </a:t>
                      </a:r>
                      <a:r>
                        <a:rPr lang="en-US" dirty="0" err="1"/>
                        <a:t>Liab</a:t>
                      </a:r>
                      <a:r>
                        <a:rPr lang="en-US" dirty="0"/>
                        <a:t> – (On</a:t>
                      </a:r>
                      <a:r>
                        <a:rPr lang="en-US" baseline="0" dirty="0"/>
                        <a:t> deregistration)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Off 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2257</a:t>
                      </a:r>
                    </a:p>
                    <a:p>
                      <a:r>
                        <a:rPr lang="en-US" dirty="0"/>
                        <a:t>12514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  <a:p>
                      <a:r>
                        <a:rPr lang="en-US" dirty="0"/>
                        <a:t>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wise issues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053" y="2039574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Liquidators not appointed even though bank de registered States - banks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Liquidators appointed but claims not submitted States – banks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 claims settled – rejected claims outstanding State wise 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Untraceable depositors – refunded – further follow up State wise position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4276"/>
            <a:ext cx="10364451" cy="121028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ahead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89" y="1913020"/>
            <a:ext cx="10633736" cy="3633537"/>
          </a:xfrm>
        </p:spPr>
        <p:txBody>
          <a:bodyPr>
            <a:normAutofit/>
          </a:bodyPr>
          <a:lstStyle/>
          <a:p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Nominated 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 to work for </a:t>
            </a:r>
            <a:r>
              <a:rPr lang="en-US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dicgc</a:t>
            </a:r>
            <a:r>
              <a:rPr lang="en-US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early settlement of claims through liquidator accounts – instruments 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NEFT, DD, pay orders</a:t>
            </a:r>
          </a:p>
          <a:p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data base of insured depositors to be obtained immediately on </a:t>
            </a:r>
            <a:r>
              <a:rPr lang="en-US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liqudation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(updated from data of banks under direction)</a:t>
            </a:r>
          </a:p>
          <a:p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claim – prepare all claims and settle where details available for immediate processing – aim towards 7 days- settlement of supplementary claims immediately if from rejected claims</a:t>
            </a:r>
          </a:p>
          <a:p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panel of liquidators – support of RBI, DICGC, RCS</a:t>
            </a:r>
          </a:p>
          <a:p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at cab </a:t>
            </a:r>
            <a:r>
              <a:rPr lang="en-US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pune</a:t>
            </a:r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regular basis for liquidators</a:t>
            </a:r>
          </a:p>
          <a:p>
            <a:r>
              <a:rPr lang="en-US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social media  for communication of claim settled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Address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Shri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onjoy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ethee, CFO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1199"/>
            <a:ext cx="10364451" cy="121028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 ahead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75" y="2052893"/>
            <a:ext cx="10604775" cy="2493367"/>
          </a:xfrm>
        </p:spPr>
        <p:txBody>
          <a:bodyPr>
            <a:noAutofit/>
          </a:bodyPr>
          <a:lstStyle/>
          <a:p>
            <a:pPr algn="just"/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email id 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liquidators ,contact officials at RCS offices</a:t>
            </a:r>
          </a:p>
          <a:p>
            <a:pPr algn="just"/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Projects taken up in claim settlement</a:t>
            </a:r>
          </a:p>
          <a:p>
            <a:pPr algn="just"/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customer details – email id, mobile nos. alternate bank account in claim format</a:t>
            </a:r>
          </a:p>
          <a:p>
            <a:pPr marL="981075" indent="188913" algn="just">
              <a:buFont typeface="Wingdings" panose="05000000000000000000" pitchFamily="2" charset="2"/>
              <a:buChar char="Ø"/>
            </a:pP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back mechanism to customers on claim settlement</a:t>
            </a:r>
          </a:p>
          <a:p>
            <a:pPr marL="981075" indent="188913" algn="just">
              <a:buFont typeface="Wingdings" panose="05000000000000000000" pitchFamily="2" charset="2"/>
              <a:buChar char="Ø"/>
            </a:pPr>
            <a:r>
              <a:rPr lang="en-US" sz="28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alerts on settlement of claims</a:t>
            </a:r>
          </a:p>
          <a:p>
            <a:pPr marL="981075" indent="188913" algn="just">
              <a:buFont typeface="Wingdings" panose="05000000000000000000" pitchFamily="2" charset="2"/>
              <a:buChar char="Ø"/>
            </a:pP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off depositors through court intervention if case filed </a:t>
            </a:r>
          </a:p>
          <a:p>
            <a:pPr marL="981075" indent="188913" algn="just">
              <a:buFont typeface="Wingdings" panose="05000000000000000000" pitchFamily="2" charset="2"/>
              <a:buChar char="Ø"/>
            </a:pPr>
            <a:r>
              <a:rPr lang="en-US" sz="280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it technology for data base, communication, claim settlement</a:t>
            </a:r>
            <a:endParaRPr lang="en-US" sz="28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08" y="968891"/>
            <a:ext cx="9894521" cy="54695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Recovery– legal position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47" y="1770086"/>
            <a:ext cx="11245280" cy="3785937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DICGC has the first right to settle insured deposits and first right on the amount realized by the liquidated bank from its assets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Supreme Court in its judgement in July 2015 has upheld this right of the Corporation.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other payments only on completion of repayments –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C-op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Act/DICGC Act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payment allowed to other creditors or depositors till insured depositors are paid and recovery refunded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Recovery from realizable and unrealizable is different from return of unpaid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depositors by liquidators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 expenses with minimum operations allowed under liquidation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Penal provisions do exist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liquidators perform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role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" y="711199"/>
            <a:ext cx="9950132" cy="103542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Liquidator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13" y="1797599"/>
            <a:ext cx="11169332" cy="3777622"/>
          </a:xfrm>
        </p:spPr>
        <p:txBody>
          <a:bodyPr>
            <a:noAutofit/>
          </a:bodyPr>
          <a:lstStyle/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Liquidators perform role of recovery officers with judicial powers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realizable assets and unrealizable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assets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failed bank 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stock of liquid assets – obtain documents and mortgage agreements -  send assessment report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and RCS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issue recovery policy for liquidators – plan of action to be given by liquidators as per act provisions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Liquidators to follow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instructions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 state cooperative act powers -  issue  recovery notices to defaulters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Notices in public places/advertisements -  notify in land records of govt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38" y="774031"/>
            <a:ext cx="9950132" cy="103542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Liquidator</a:t>
            </a:r>
            <a:endParaRPr lang="en-I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60" y="2068723"/>
            <a:ext cx="11169332" cy="3777622"/>
          </a:xfrm>
        </p:spPr>
        <p:txBody>
          <a:bodyPr>
            <a:noAutofit/>
          </a:bodyPr>
          <a:lstStyle/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auction process – involving govt or other regulatory agencies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Sell off liquid assets within 6 months - Sell off fixed assets of closed branches except a small branch for operation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Send quarterly statement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and RBI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remit liquid funds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terms of sec 17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Discussions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 TAFCUB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RBI, RCS and DICGC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due certificate on repayment of settlement amount.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off other creditors</a:t>
            </a:r>
          </a:p>
          <a:p>
            <a:pPr algn="just">
              <a:buFont typeface="Wingdings 2" pitchFamily="-108" charset="2"/>
              <a:buChar char="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Speedy completion of liquidation process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14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074841"/>
              </p:ext>
            </p:extLst>
          </p:nvPr>
        </p:nvGraphicFramePr>
        <p:xfrm>
          <a:off x="426720" y="1021080"/>
          <a:ext cx="1153668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880054"/>
              </p:ext>
            </p:extLst>
          </p:nvPr>
        </p:nvGraphicFramePr>
        <p:xfrm>
          <a:off x="119270" y="213360"/>
          <a:ext cx="1018032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6248400"/>
            <a:ext cx="696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138387"/>
              </p:ext>
            </p:extLst>
          </p:nvPr>
        </p:nvGraphicFramePr>
        <p:xfrm>
          <a:off x="1573695" y="3124200"/>
          <a:ext cx="2507974" cy="130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25100" y="6488668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85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21F71A-CF27-4ADB-B795-A04EB50DA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921F71A-CF27-4ADB-B795-A04EB50DA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C4B8E1-F752-4DA1-ABE5-B1AE6BE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FC4B8E1-F752-4DA1-ABE5-B1AE6BEE1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D6CE25-6BB0-45BD-9204-A3C64A65B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F5D6CE25-6BB0-45BD-9204-A3C64A65B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D5D2F7-D802-45C2-879C-9599A67E4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FD5D2F7-D802-45C2-879C-9599A67E4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DB7C86-5B31-4368-9352-D5ED04CF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88DB7C86-5B31-4368-9352-D5ED04CF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4F89E-ACE2-46B5-94E8-B35BC5DC6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B6B4F89E-ACE2-46B5-94E8-B35BC5DC6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E3687A-42A6-407E-9E02-7D932944A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A6E3687A-42A6-407E-9E02-7D932944A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F85855-F3B5-43CE-BA8E-E5A14AB22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4CF85855-F3B5-43CE-BA8E-E5A14AB22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45BAA-BD9C-4DF4-AA06-263C07FB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A4545BAA-BD9C-4DF4-AA06-263C07FB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C0D013-DBBA-439A-9750-BA068BD38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71C0D013-DBBA-439A-9750-BA068BD38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17F21-24F2-4C3A-8D19-2F12BB323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9817F21-24F2-4C3A-8D19-2F12BB323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16" y="738046"/>
            <a:ext cx="9601196" cy="130386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wise position of recoveries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65261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Recoveries effected –  liquid funds not  returned to DICGC - State wise 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Recoveries effected – statements not effected - State wise 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Nil recovery or stagnant recoveries - State wise 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of untraced depositors funds - State wise 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Untraced depositors funds not returned – state wise position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Minutes of sub committee of TAFCUB and proceedings –  strengthening monitoring by RCS and DICGC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082" y="504840"/>
            <a:ext cx="8911687" cy="128089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Challenges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liquidation of banks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98" y="1621997"/>
            <a:ext cx="11107047" cy="3777622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Delayed and non payment of claims to insured depositors</a:t>
            </a: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refund of undisbursed amount ( within 15 days after 4 months)</a:t>
            </a: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Submission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supplementary claims after long intervals</a:t>
            </a: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Non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submission of quarterly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statements to DICGC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Stagnant recovery – asset decay – payment of operational expenses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Frequent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 of liquidators</a:t>
            </a: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Resolving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unpaid claims and unrecovered assets</a:t>
            </a: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Undue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delay in completion of </a:t>
            </a:r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liquidation</a:t>
            </a:r>
          </a:p>
          <a:p>
            <a:pPr algn="just"/>
            <a:r>
              <a:rPr lang="en-US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RCS does not know or reassess financial condition of banks under litigation – get feed back of financial sheets to RBI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contacts any time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864" y="2195984"/>
            <a:ext cx="9601196" cy="33189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 visit us on web site for details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Send email : 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vchalapathy@rbi.org.in, navodita@rbi.org.in, ppinto@rbi.org.in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8879968181, 9967866942, 9892297277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officials: V Chalapathy, Navodita, Primrose Pinto, N Rane, A Salvi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brochure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Claim settlement process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web sites/IADI details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Second session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901952"/>
            <a:ext cx="10363826" cy="3889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12.15  </a:t>
            </a:r>
          </a:p>
          <a:p>
            <a:pPr marL="0" indent="0" algn="ctr">
              <a:buNone/>
            </a:pPr>
            <a:r>
              <a:rPr lang="en-US" sz="4800" dirty="0" smtClean="0"/>
              <a:t>to 1.00 </a:t>
            </a:r>
            <a:r>
              <a:rPr lang="en-US" sz="4800" dirty="0" smtClean="0"/>
              <a:t>PM</a:t>
            </a:r>
            <a:endParaRPr lang="en-US" sz="4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Inaugural speech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K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ohra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xecutive Director 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DICGC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Session for update from participants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132" y="2285999"/>
            <a:ext cx="7656094" cy="154583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Self introduction of participants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from RCS – state wise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from ROs/ COs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session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2.00 to 3.15 pm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session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Panel discussion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Vohra, ED, DICGC  (chair person of panel)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nand, Legal adviser in charge, RBI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Sonjoy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ethee, CFO</a:t>
            </a: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Madhumita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Sarkar Deb, principal CAB Pune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982132"/>
            <a:ext cx="10143563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 of discussion for deliberation in panel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839" y="1829209"/>
            <a:ext cx="10363826" cy="4329543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of panel of liquidators – early and immediate appointment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Data base on customer deposits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of panel of ca for certification of claim verification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and submission of claim list 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Publicity of claims settled, contacts with customers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Legal cases stalling appointment of liquidators 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Provisions in balance sheet – road map and time period for paying off depositors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recovery mechanism – review of powers and action to be taken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Legal issues for paying insured depositors, impleading in court cases for paying insured deposit liability  and winding up process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Any other topics for discussion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506" y="2285999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Wrap up of main points for onward progress of settlement process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768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811" y="397042"/>
            <a:ext cx="4574777" cy="3431083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011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session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11.15 to 12.15</a:t>
            </a:r>
          </a:p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 / coffee served at 12.15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8941"/>
            <a:ext cx="10392092" cy="1662563"/>
          </a:xfrm>
        </p:spPr>
        <p:txBody>
          <a:bodyPr>
            <a:normAutofit/>
          </a:bodyPr>
          <a:lstStyle/>
          <a:p>
            <a:r>
              <a:rPr lang="en-IN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&amp; Vision</a:t>
            </a:r>
            <a:endParaRPr lang="en-I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5726"/>
            <a:ext cx="10971212" cy="5123002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 Act And RBI Act Enable DICGC As Deposit Insurance Provider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Small Depositors Against The Risk Of Loss Arising Out Of Banks Failure Thereby Contributing To Financial Stability Through Deposit Insurance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Be Effective Deposit Insurance And Provide For Needs Of Stake Holders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DICGC Important Ingredient Of Financial Safety Net System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Comply With DICGC Act Provisions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 Principles Of International Deposit Insurance Association Are Guiding Force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143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53336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Coverage - Banks</a:t>
            </a:r>
            <a:endParaRPr lang="en-I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447800"/>
            <a:ext cx="12435840" cy="473964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Commercial bank including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foreign banks in India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Banks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Banks </a:t>
            </a:r>
            <a:endParaRPr lang="en-I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Co-operative banks (section 2gg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DICGC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banks and small finance banks included</a:t>
            </a:r>
            <a:endParaRPr lang="en-IN" sz="20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65" y="786449"/>
            <a:ext cx="923437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Premium Rate &amp; Manner of Payment</a:t>
            </a:r>
            <a:endParaRPr lang="en-I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90" y="2067339"/>
            <a:ext cx="10757852" cy="3777622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Premium @ Rs.0.10 for each Rs.100/- of assessable deposit  from April 01, 2005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 of default, penalty @8% above bank rate for the period of default.</a:t>
            </a:r>
          </a:p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insured banks pay premium on half yearly basis on their assessable deposit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7296D-3593-4551-A440-0F5B0156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89" y="237207"/>
            <a:ext cx="9601196" cy="1331258"/>
          </a:xfrm>
        </p:spPr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 &amp; Goal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4BDB08-488E-4891-97F3-303B0604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16" y="1387992"/>
            <a:ext cx="10363826" cy="4590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Improve deposit insurance  settlement process and assure depositors of financial safety net</a:t>
            </a:r>
          </a:p>
          <a:p>
            <a:pPr algn="just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and prompt payment and aim within 7 days of receipt of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claim </a:t>
            </a: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ublication through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web site, social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media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contact/inform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customers of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de-registered banks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Enhance coordination with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RCS  to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prepare and settle claims immediately on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algn="just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Regular work shop for liquidators – one to one meetings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Resolve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pending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main claim settlement,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legal cases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Participate in sub committee meeting of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TAFCUB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– attend meetings convened by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Co-operative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ocieties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when ever needed or possible. </a:t>
            </a: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Enhance pay box role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of DICGC to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pay box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site 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updation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- contact –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emails/telephones, access of information from our officials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068" y="627201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3" y="368299"/>
            <a:ext cx="9334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03083"/>
              </p:ext>
            </p:extLst>
          </p:nvPr>
        </p:nvGraphicFramePr>
        <p:xfrm>
          <a:off x="426720" y="1021080"/>
          <a:ext cx="1153668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4903007"/>
              </p:ext>
            </p:extLst>
          </p:nvPr>
        </p:nvGraphicFramePr>
        <p:xfrm>
          <a:off x="119270" y="213360"/>
          <a:ext cx="10180320" cy="10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6248400"/>
            <a:ext cx="6969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1573695" y="3124200"/>
            <a:ext cx="2507974" cy="130202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OUR MANDATE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25100" y="6488668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www.dicgc.org.in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61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21F71A-CF27-4ADB-B795-A04EB50DA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921F71A-CF27-4ADB-B795-A04EB50DA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C4B8E1-F752-4DA1-ABE5-B1AE6BEE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FC4B8E1-F752-4DA1-ABE5-B1AE6BEE1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D6CE25-6BB0-45BD-9204-A3C64A65B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F5D6CE25-6BB0-45BD-9204-A3C64A65B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FD5D2F7-D802-45C2-879C-9599A67E4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9FD5D2F7-D802-45C2-879C-9599A67E4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DB7C86-5B31-4368-9352-D5ED04CF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88DB7C86-5B31-4368-9352-D5ED04CF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4F89E-ACE2-46B5-94E8-B35BC5DC6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B6B4F89E-ACE2-46B5-94E8-B35BC5DC6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E3687A-42A6-407E-9E02-7D932944A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A6E3687A-42A6-407E-9E02-7D932944A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F85855-F3B5-43CE-BA8E-E5A14AB22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4CF85855-F3B5-43CE-BA8E-E5A14AB22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45BAA-BD9C-4DF4-AA06-263C07FB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A4545BAA-BD9C-4DF4-AA06-263C07FB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C0D013-DBBA-439A-9750-BA068BD38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71C0D013-DBBA-439A-9750-BA068BD38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17F21-24F2-4C3A-8D19-2F12BB323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9817F21-24F2-4C3A-8D19-2F12BB323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3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</TotalTime>
  <Words>1995</Words>
  <Application>Microsoft Office PowerPoint</Application>
  <PresentationFormat>Widescreen</PresentationFormat>
  <Paragraphs>306</Paragraphs>
  <Slides>35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Garamond</vt:lpstr>
      <vt:lpstr>Tahoma</vt:lpstr>
      <vt:lpstr>Times New Roman</vt:lpstr>
      <vt:lpstr>Wingdings</vt:lpstr>
      <vt:lpstr>Wingdings 2</vt:lpstr>
      <vt:lpstr>Organic</vt:lpstr>
      <vt:lpstr>          Meeting at CAB Pune  for RCS and Liquidators on July 29, 2017      </vt:lpstr>
      <vt:lpstr>Welcome Address</vt:lpstr>
      <vt:lpstr>Inaugural speech</vt:lpstr>
      <vt:lpstr>First session</vt:lpstr>
      <vt:lpstr>Mission &amp; Vision</vt:lpstr>
      <vt:lpstr>    Coverage - Banks</vt:lpstr>
      <vt:lpstr>Premium Rate &amp; Manner of Payment</vt:lpstr>
      <vt:lpstr>Our Aim &amp; Goal</vt:lpstr>
      <vt:lpstr>PowerPoint Presentation</vt:lpstr>
      <vt:lpstr>Submission of claim list </vt:lpstr>
      <vt:lpstr>Preparation of Claim List – Check list</vt:lpstr>
      <vt:lpstr>Claim Settlement at DICGC </vt:lpstr>
      <vt:lpstr>Claim Settlement at DICGC </vt:lpstr>
      <vt:lpstr>Integrated Application Software Solutions (IASS) </vt:lpstr>
      <vt:lpstr>Common Errors in claim payments</vt:lpstr>
      <vt:lpstr>Balance sheet position  of DICGC</vt:lpstr>
      <vt:lpstr>Major challenge for DICGC provisions in  DICGC BALANCE SHEET</vt:lpstr>
      <vt:lpstr>State wise issues</vt:lpstr>
      <vt:lpstr>Way ahead</vt:lpstr>
      <vt:lpstr>Way ahead</vt:lpstr>
      <vt:lpstr>Recovery– legal position</vt:lpstr>
      <vt:lpstr>Asset Recovery by Liquidator</vt:lpstr>
      <vt:lpstr>Asset Recovery by Liquidator</vt:lpstr>
      <vt:lpstr>PowerPoint Presentation</vt:lpstr>
      <vt:lpstr>PowerPoint Presentation</vt:lpstr>
      <vt:lpstr>State wise position of recoveries</vt:lpstr>
      <vt:lpstr>Major Challenges in liquidation of banks</vt:lpstr>
      <vt:lpstr>Our contacts any time</vt:lpstr>
      <vt:lpstr>Second session</vt:lpstr>
      <vt:lpstr>Session for update from participants</vt:lpstr>
      <vt:lpstr>Third session</vt:lpstr>
      <vt:lpstr>Third session</vt:lpstr>
      <vt:lpstr>Topics of discussion for deliberation in panel  </vt:lpstr>
      <vt:lpstr>Final session</vt:lpstr>
      <vt:lpstr>PowerPoint Presentation</vt:lpstr>
    </vt:vector>
  </TitlesOfParts>
  <Company>HCL Infosystems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Sethi, Dwijaraj</dc:creator>
  <cp:lastModifiedBy>Chalapathy, V</cp:lastModifiedBy>
  <cp:revision>165</cp:revision>
  <cp:lastPrinted>2017-07-28T06:52:53Z</cp:lastPrinted>
  <dcterms:created xsi:type="dcterms:W3CDTF">2015-04-15T11:46:21Z</dcterms:created>
  <dcterms:modified xsi:type="dcterms:W3CDTF">2017-08-02T04:25:42Z</dcterms:modified>
</cp:coreProperties>
</file>